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25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26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0000FF"/>
    <a:srgbClr val="FF9900"/>
    <a:srgbClr val="66FF33"/>
    <a:srgbClr val="00FFFF"/>
    <a:srgbClr val="FF00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9" autoAdjust="0"/>
    <p:restoredTop sz="94954" autoAdjust="0"/>
  </p:normalViewPr>
  <p:slideViewPr>
    <p:cSldViewPr snapToGrid="0">
      <p:cViewPr>
        <p:scale>
          <a:sx n="100" d="100"/>
          <a:sy n="100" d="100"/>
        </p:scale>
        <p:origin x="-186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1134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r>
              <a:rPr lang="en-US"/>
              <a:t>Digital Systems: Hardware Organization and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fld id="{FA0A8F3F-FE95-42AB-B523-62F0C1A1B6A5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r>
              <a:rPr lang="en-US"/>
              <a:t>Architecture of a Respresentative 32 Bit Processor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fld id="{EC62B8AF-5D10-406B-8851-A2F6B07DF8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r>
              <a:rPr lang="en-US"/>
              <a:t>Digital Systems: Hardware Organization and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fld id="{727D1803-9FB2-4E7C-80AF-ED070161D1C1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r>
              <a:rPr lang="en-US"/>
              <a:t>Architecture of a Respresentative 32 Bit Processor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fld id="{10D77852-5A60-4660-A0CE-8EC685CC69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FFE5F1-E02A-4185-ACB9-01DB0EA46C84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06183-2082-47AC-9295-E31C845192CA}" type="slidenum">
              <a:rPr lang="en-US"/>
              <a:pPr/>
              <a:t>1</a:t>
            </a:fld>
            <a:endParaRPr lang="en-US"/>
          </a:p>
        </p:txBody>
      </p:sp>
      <p:sp>
        <p:nvSpPr>
          <p:cNvPr id="911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7462DF-0F72-4BAD-AC25-4D26BD24B2D0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B9B83-F3E4-4944-85A1-57A01F4A5713}" type="slidenum">
              <a:rPr lang="en-US"/>
              <a:pPr/>
              <a:t>10</a:t>
            </a:fld>
            <a:endParaRPr lang="en-US"/>
          </a:p>
        </p:txBody>
      </p:sp>
      <p:sp>
        <p:nvSpPr>
          <p:cNvPr id="920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43BD50-A59C-4B7D-8628-236082034135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DCB7C-26FB-4776-8FA3-A9413B6AE4A1}" type="slidenum">
              <a:rPr lang="en-US"/>
              <a:pPr/>
              <a:t>11</a:t>
            </a:fld>
            <a:endParaRPr lang="en-US"/>
          </a:p>
        </p:txBody>
      </p:sp>
      <p:sp>
        <p:nvSpPr>
          <p:cNvPr id="921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B6CA0B-992D-4401-8939-A1AA5C229A69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AA34-9E64-4B00-86EB-825F3CC2AC2D}" type="slidenum">
              <a:rPr lang="en-US"/>
              <a:pPr/>
              <a:t>12</a:t>
            </a:fld>
            <a:endParaRPr lang="en-US"/>
          </a:p>
        </p:txBody>
      </p:sp>
      <p:sp>
        <p:nvSpPr>
          <p:cNvPr id="922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6B6397-28C3-4D40-9486-A8E1CD39082B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51967-DC59-4CB6-961F-B067210C9B90}" type="slidenum">
              <a:rPr lang="en-US"/>
              <a:pPr/>
              <a:t>13</a:t>
            </a:fld>
            <a:endParaRPr lang="en-US"/>
          </a:p>
        </p:txBody>
      </p:sp>
      <p:sp>
        <p:nvSpPr>
          <p:cNvPr id="923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7FC46B-A86C-4930-855A-27DA79580C7D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89E84-9D66-4BFD-976B-330F23DCD265}" type="slidenum">
              <a:rPr lang="en-US"/>
              <a:pPr/>
              <a:t>14</a:t>
            </a:fld>
            <a:endParaRPr lang="en-US"/>
          </a:p>
        </p:txBody>
      </p:sp>
      <p:sp>
        <p:nvSpPr>
          <p:cNvPr id="924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51F323-CB13-49DD-8D22-10234B03CC02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12603-5764-447E-9AF7-C5BB432E704D}" type="slidenum">
              <a:rPr lang="en-US"/>
              <a:pPr/>
              <a:t>15</a:t>
            </a:fld>
            <a:endParaRPr lang="en-US"/>
          </a:p>
        </p:txBody>
      </p:sp>
      <p:sp>
        <p:nvSpPr>
          <p:cNvPr id="925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8BC12C-0405-4D9B-AF24-A783B648C0E9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B3B3E-30BB-4643-86DA-68A93D1647F4}" type="slidenum">
              <a:rPr lang="en-US"/>
              <a:pPr/>
              <a:t>17</a:t>
            </a:fld>
            <a:endParaRPr lang="en-US"/>
          </a:p>
        </p:txBody>
      </p:sp>
      <p:sp>
        <p:nvSpPr>
          <p:cNvPr id="92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2EBBAA-B60C-468B-B770-3B82775444AC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F7B61-7D6B-469B-93CE-D4CD0527D1D2}" type="slidenum">
              <a:rPr lang="en-US"/>
              <a:pPr/>
              <a:t>18</a:t>
            </a:fld>
            <a:endParaRPr lang="en-US"/>
          </a:p>
        </p:txBody>
      </p:sp>
      <p:sp>
        <p:nvSpPr>
          <p:cNvPr id="927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1A6954-A436-48A9-8365-152441630862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856AA-AF35-4864-87D8-DB816D154A0E}" type="slidenum">
              <a:rPr lang="en-US"/>
              <a:pPr/>
              <a:t>19</a:t>
            </a:fld>
            <a:endParaRPr lang="en-US"/>
          </a:p>
        </p:txBody>
      </p:sp>
      <p:sp>
        <p:nvSpPr>
          <p:cNvPr id="928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489CBC-0D47-43A7-A896-AEFB55AB8D51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05880-325C-4E00-8D63-D22D113CE52D}" type="slidenum">
              <a:rPr lang="en-US"/>
              <a:pPr/>
              <a:t>20</a:t>
            </a:fld>
            <a:endParaRPr lang="en-US"/>
          </a:p>
        </p:txBody>
      </p:sp>
      <p:sp>
        <p:nvSpPr>
          <p:cNvPr id="92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9D17F9-9673-4570-B144-13A2D5B94A2E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0E149-E26D-469F-9F5E-B99308B65B01}" type="slidenum">
              <a:rPr lang="en-US"/>
              <a:pPr/>
              <a:t>2</a:t>
            </a:fld>
            <a:endParaRPr lang="en-US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324E18-20B0-4813-BB43-6F5660F3287E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873DF-8F0D-496C-BE6E-AAD64B9345C1}" type="slidenum">
              <a:rPr lang="en-US"/>
              <a:pPr/>
              <a:t>21</a:t>
            </a:fld>
            <a:endParaRPr lang="en-US"/>
          </a:p>
        </p:txBody>
      </p:sp>
      <p:sp>
        <p:nvSpPr>
          <p:cNvPr id="930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7EE69A-EE25-4168-9C71-71679BB8A6F3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CF585-B3C5-4649-AFE1-459EF505B24B}" type="slidenum">
              <a:rPr lang="en-US"/>
              <a:pPr/>
              <a:t>22</a:t>
            </a:fld>
            <a:endParaRPr lang="en-US"/>
          </a:p>
        </p:txBody>
      </p:sp>
      <p:sp>
        <p:nvSpPr>
          <p:cNvPr id="931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AF7DB7-5ED8-48A5-9348-6A5BDEA2F916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E6A02-C935-4EE2-9BBE-24E1B23CBC4C}" type="slidenum">
              <a:rPr lang="en-US"/>
              <a:pPr/>
              <a:t>23</a:t>
            </a:fld>
            <a:endParaRPr lang="en-US"/>
          </a:p>
        </p:txBody>
      </p:sp>
      <p:sp>
        <p:nvSpPr>
          <p:cNvPr id="932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BA2B59-DA16-4EF1-AB02-66CE32E327BB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EB71D-1AC7-40C2-B07A-163FDE0C2104}" type="slidenum">
              <a:rPr lang="en-US"/>
              <a:pPr/>
              <a:t>24</a:t>
            </a:fld>
            <a:endParaRPr lang="en-US"/>
          </a:p>
        </p:txBody>
      </p:sp>
      <p:sp>
        <p:nvSpPr>
          <p:cNvPr id="933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D7499A-1E10-4A35-A640-916CC0967715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9F1D4-9191-429E-A835-6AFE2B80E828}" type="slidenum">
              <a:rPr lang="en-US"/>
              <a:pPr/>
              <a:t>25</a:t>
            </a:fld>
            <a:endParaRPr lang="en-US"/>
          </a:p>
        </p:txBody>
      </p:sp>
      <p:sp>
        <p:nvSpPr>
          <p:cNvPr id="934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49A58B-C489-4970-B6D7-87EE74CC0936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44DDE-1640-490C-88A5-11EB5D2FC5A2}" type="slidenum">
              <a:rPr lang="en-US"/>
              <a:pPr/>
              <a:t>26</a:t>
            </a:fld>
            <a:endParaRPr lang="en-US"/>
          </a:p>
        </p:txBody>
      </p:sp>
      <p:sp>
        <p:nvSpPr>
          <p:cNvPr id="935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8430A0-FEA2-4E6B-A960-98251BAD16D1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C6BF9-0AFE-4AA5-ABCF-EA4EADEB237F}" type="slidenum">
              <a:rPr lang="en-US"/>
              <a:pPr/>
              <a:t>27</a:t>
            </a:fld>
            <a:endParaRPr lang="en-US"/>
          </a:p>
        </p:txBody>
      </p:sp>
      <p:sp>
        <p:nvSpPr>
          <p:cNvPr id="93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DF19D3-DDDC-41C5-8F34-6910A37E7372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A6C4B-22DC-42D7-A5C3-9E0752474DCD}" type="slidenum">
              <a:rPr lang="en-US"/>
              <a:pPr/>
              <a:t>28</a:t>
            </a:fld>
            <a:endParaRPr lang="en-US"/>
          </a:p>
        </p:txBody>
      </p:sp>
      <p:sp>
        <p:nvSpPr>
          <p:cNvPr id="93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19E9A1-721E-4653-9FF1-042B416E3926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61A1B-5EDF-41B0-899C-4342A82FBBCB}" type="slidenum">
              <a:rPr lang="en-US"/>
              <a:pPr/>
              <a:t>30</a:t>
            </a:fld>
            <a:endParaRPr lang="en-US"/>
          </a:p>
        </p:txBody>
      </p:sp>
      <p:sp>
        <p:nvSpPr>
          <p:cNvPr id="93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0CEAECF-34EB-451B-9DDE-952468CFDDE9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33029-7C01-4C35-BB9C-267BD00361E5}" type="slidenum">
              <a:rPr lang="en-US"/>
              <a:pPr/>
              <a:t>31</a:t>
            </a:fld>
            <a:endParaRPr lang="en-US"/>
          </a:p>
        </p:txBody>
      </p:sp>
      <p:sp>
        <p:nvSpPr>
          <p:cNvPr id="94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67F312-139D-49AE-95C7-356C6F30ACCD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10C80-4A96-4874-8BC8-5415F9E3A2A8}" type="slidenum">
              <a:rPr lang="en-US"/>
              <a:pPr/>
              <a:t>3</a:t>
            </a:fld>
            <a:endParaRPr lang="en-US"/>
          </a:p>
        </p:txBody>
      </p:sp>
      <p:sp>
        <p:nvSpPr>
          <p:cNvPr id="91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F39630-9EAA-4EE0-993B-EF950D0A7363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B09F3-A050-4C08-A71B-A84D0E008CD2}" type="slidenum">
              <a:rPr lang="en-US"/>
              <a:pPr/>
              <a:t>32</a:t>
            </a:fld>
            <a:endParaRPr lang="en-US"/>
          </a:p>
        </p:txBody>
      </p:sp>
      <p:sp>
        <p:nvSpPr>
          <p:cNvPr id="941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967B0E-2B3A-48F2-A396-5203C6C4D5AC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9E315-1CC9-4D4B-BAA8-6725DA3EF75B}" type="slidenum">
              <a:rPr lang="en-US"/>
              <a:pPr/>
              <a:t>33</a:t>
            </a:fld>
            <a:endParaRPr lang="en-US"/>
          </a:p>
        </p:txBody>
      </p:sp>
      <p:sp>
        <p:nvSpPr>
          <p:cNvPr id="942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6802A9-8007-471F-8F43-29EF751E6A29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FF77A-D10D-4F1D-AEE9-0C6C41C42EB9}" type="slidenum">
              <a:rPr lang="en-US"/>
              <a:pPr/>
              <a:t>34</a:t>
            </a:fld>
            <a:endParaRPr lang="en-US"/>
          </a:p>
        </p:txBody>
      </p:sp>
      <p:sp>
        <p:nvSpPr>
          <p:cNvPr id="943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A83C12-6C84-4D7A-8EE0-D95CBB2FE1DD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1B417-5BA1-4A39-85DA-707F48754EE5}" type="slidenum">
              <a:rPr lang="en-US"/>
              <a:pPr/>
              <a:t>35</a:t>
            </a:fld>
            <a:endParaRPr lang="en-US"/>
          </a:p>
        </p:txBody>
      </p:sp>
      <p:sp>
        <p:nvSpPr>
          <p:cNvPr id="944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FB282F-4E27-48EE-812A-0502E6A32E36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7AD17-2E97-4066-B6A6-0EC1B1C300B2}" type="slidenum">
              <a:rPr lang="en-US"/>
              <a:pPr/>
              <a:t>36</a:t>
            </a:fld>
            <a:endParaRPr lang="en-US"/>
          </a:p>
        </p:txBody>
      </p:sp>
      <p:sp>
        <p:nvSpPr>
          <p:cNvPr id="945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992661-C55A-4037-8720-7C7B042C9A6F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17C1F-A1CD-44C1-B39A-BC26C0CAE150}" type="slidenum">
              <a:rPr lang="en-US"/>
              <a:pPr/>
              <a:t>37</a:t>
            </a:fld>
            <a:endParaRPr lang="en-US"/>
          </a:p>
        </p:txBody>
      </p:sp>
      <p:sp>
        <p:nvSpPr>
          <p:cNvPr id="946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A6F6D0-6334-4777-8C2F-5D9B9516B657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CEC3C-4B39-4E0D-A881-49A3C871DE80}" type="slidenum">
              <a:rPr lang="en-US"/>
              <a:pPr/>
              <a:t>38</a:t>
            </a:fld>
            <a:endParaRPr lang="en-US"/>
          </a:p>
        </p:txBody>
      </p:sp>
      <p:sp>
        <p:nvSpPr>
          <p:cNvPr id="94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DB36BE-FBA9-4A4E-A3E2-A88D7347CA06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12C80-B510-4084-952A-DA86CFF4C900}" type="slidenum">
              <a:rPr lang="en-US"/>
              <a:pPr/>
              <a:t>39</a:t>
            </a:fld>
            <a:endParaRPr lang="en-US"/>
          </a:p>
        </p:txBody>
      </p:sp>
      <p:sp>
        <p:nvSpPr>
          <p:cNvPr id="948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68D406-C736-42B1-9F8E-EAA5787F402C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10EC5-B555-41EA-9D16-7F04E1038571}" type="slidenum">
              <a:rPr lang="en-US"/>
              <a:pPr/>
              <a:t>40</a:t>
            </a:fld>
            <a:endParaRPr lang="en-US"/>
          </a:p>
        </p:txBody>
      </p:sp>
      <p:sp>
        <p:nvSpPr>
          <p:cNvPr id="94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4DEF5F-870C-43AA-AF83-C08A1C76F4EB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D86E1-7774-4EA0-B298-D657004B783F}" type="slidenum">
              <a:rPr lang="en-US"/>
              <a:pPr/>
              <a:t>4</a:t>
            </a:fld>
            <a:endParaRPr lang="en-US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FDE3D6-A37E-40EB-AB21-E4FAE695A487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37ED8-FC49-4637-A94F-DE93C1560145}" type="slidenum">
              <a:rPr lang="en-US"/>
              <a:pPr/>
              <a:t>5</a:t>
            </a:fld>
            <a:endParaRPr lang="en-US"/>
          </a:p>
        </p:txBody>
      </p:sp>
      <p:sp>
        <p:nvSpPr>
          <p:cNvPr id="91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F3CAA7-686F-4704-8912-1A95BE52F2AC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3160-B761-4411-91C8-FFFDF4685352}" type="slidenum">
              <a:rPr lang="en-US"/>
              <a:pPr/>
              <a:t>6</a:t>
            </a:fld>
            <a:endParaRPr lang="en-US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63308C-22E9-4E5D-AE28-DF80B87EC9DF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A9CB0-3DBF-403E-A8C7-6C068F19F5EC}" type="slidenum">
              <a:rPr lang="en-US"/>
              <a:pPr/>
              <a:t>7</a:t>
            </a:fld>
            <a:endParaRPr lang="en-US"/>
          </a:p>
        </p:txBody>
      </p:sp>
      <p:sp>
        <p:nvSpPr>
          <p:cNvPr id="917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22EC70-403F-4270-9F73-9BC078EF0A80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CD25E-AF4C-4509-9BFC-5637A31A646D}" type="slidenum">
              <a:rPr lang="en-US"/>
              <a:pPr/>
              <a:t>8</a:t>
            </a:fld>
            <a:endParaRPr lang="en-US"/>
          </a:p>
        </p:txBody>
      </p:sp>
      <p:sp>
        <p:nvSpPr>
          <p:cNvPr id="91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Digital Systems: Hardware Organization and Design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49BC3C-F533-4A91-8E12-91817EEFF9A3}" type="datetime1">
              <a:rPr lang="en-US"/>
              <a:pPr/>
              <a:t>3/28/2012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Architecture of a Respresentative 32 Bit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F8433-24EC-4EF7-9BA6-99AA8B5DFBD6}" type="slidenum">
              <a:rPr lang="en-US"/>
              <a:pPr/>
              <a:t>9</a:t>
            </a:fld>
            <a:endParaRPr lang="en-US"/>
          </a:p>
        </p:txBody>
      </p:sp>
      <p:sp>
        <p:nvSpPr>
          <p:cNvPr id="919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ECDCF3-7814-4E1F-BCD3-0AACCD69671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04B4F9-E66C-47E9-8D65-DF4AFD46C1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C97132-F5BE-4CB4-807D-0FC64CB5660D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97B8E-E506-4DEA-823F-A6FEC9226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B780F-0EA9-4C9A-91B4-BF95A30AC94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C73FA-3D05-4B68-B4C3-0141D126E8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447800"/>
            <a:ext cx="8001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3810000"/>
            <a:ext cx="8001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75AC93BF-943B-488F-9005-8BD2B141A3BF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9D983A50-6BD0-4B42-A75F-04270F943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90531-9F3D-4255-AFBA-6167D029895A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D04AE-4E84-44EF-89B6-2CCD8A5EC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D94DA-9E66-4EAF-BBC2-3D9679482AF1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FD0BE-3363-443A-A126-C5B0DA462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118BE8-DDA3-4ADA-8222-399ECB3106B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94D9F-CD2D-40C2-B599-D1E7C18AB7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D56EE-3852-44A9-BCBE-9F764509DF6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083B5-BE7E-4A41-A10F-9A090D47B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B23F45-4160-4B6B-9491-1BFF8188CEE0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09577-C484-440F-8380-B483D78C2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AF9CF-202A-47BD-910B-1BD1496C6142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1D766-78C8-4116-AA6F-7526D06B0E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EDD1-82BF-4B1D-A43A-DE299EDC8BD5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56B6F-1C6B-4667-9F08-44F70C2DD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3B0DC1-834A-4855-82B1-82A694A20669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363DD-53CE-49CE-AF50-1AF30C186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478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609600" y="1219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fld id="{C927B068-76E2-4BFE-92A3-3BE235D1F9C0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/>
            </a:lvl1pPr>
          </a:lstStyle>
          <a:p>
            <a:r>
              <a:rPr lang="en-US"/>
              <a:t>Veton Këpuska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fld id="{65F62824-D308-4294-B850-AD875A561E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Speech Recognition</a:t>
            </a:r>
            <a:endParaRPr lang="en-US" sz="2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Vector Quantization and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8B0-6E65-43D7-9C30-E8FE6965C6E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E255-4F1B-4B03-8B37-7A59243DF8C0}" type="slidenum">
              <a:rPr lang="en-US"/>
              <a:pPr/>
              <a:t>10</a:t>
            </a:fld>
            <a:endParaRPr 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-Means Properties</a:t>
            </a:r>
            <a:endParaRPr lang="en-US" b="0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Usually used with a Euclidean distance metric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The total distortion, </a:t>
            </a:r>
            <a:r>
              <a:rPr lang="en-US" sz="1800">
                <a:latin typeface="Black Chancery" pitchFamily="2" charset="0"/>
              </a:rPr>
              <a:t>D</a:t>
            </a:r>
            <a:r>
              <a:rPr lang="en-US" sz="1800"/>
              <a:t>, is the sum of squared error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700"/>
          </a:p>
          <a:p>
            <a:pPr>
              <a:lnSpc>
                <a:spcPct val="80000"/>
              </a:lnSpc>
            </a:pPr>
            <a:r>
              <a:rPr lang="en-US" sz="1800">
                <a:latin typeface="Black Chancery" pitchFamily="2" charset="0"/>
              </a:rPr>
              <a:t>D</a:t>
            </a:r>
            <a:r>
              <a:rPr lang="en-US" sz="1800"/>
              <a:t> decreases between </a:t>
            </a:r>
            <a:r>
              <a:rPr lang="en-US" sz="1800" i="1"/>
              <a:t>nth </a:t>
            </a:r>
            <a:r>
              <a:rPr lang="en-US" sz="1800"/>
              <a:t>and </a:t>
            </a:r>
            <a:r>
              <a:rPr lang="en-US" sz="1800" i="1"/>
              <a:t>n </a:t>
            </a:r>
            <a:r>
              <a:rPr lang="en-US" sz="1800"/>
              <a:t>+ 1</a:t>
            </a:r>
            <a:r>
              <a:rPr lang="en-US" sz="1800" i="1"/>
              <a:t>st </a:t>
            </a:r>
            <a:r>
              <a:rPr lang="en-US" sz="1800"/>
              <a:t>iteration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Also known as Isodata, or generalized Lloyd algorithm</a:t>
            </a:r>
          </a:p>
          <a:p>
            <a:pPr>
              <a:lnSpc>
                <a:spcPct val="80000"/>
              </a:lnSpc>
            </a:pPr>
            <a:r>
              <a:rPr lang="en-US" sz="1800"/>
              <a:t>Similarities with Expectation-Maximization (EM) algorithm for learning parameters from unlabeled data</a:t>
            </a:r>
          </a:p>
        </p:txBody>
      </p:sp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0713" y="1733550"/>
            <a:ext cx="534035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1825" y="4152900"/>
            <a:ext cx="214630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2852738"/>
            <a:ext cx="2505075" cy="827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A68A-464A-4130-9B25-271A7F4E2B82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525D-7326-4887-8AAB-B0A8D8B50929}" type="slidenum">
              <a:rPr lang="en-US"/>
              <a:pPr/>
              <a:t>11</a:t>
            </a:fld>
            <a:endParaRPr 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i="1"/>
              <a:t>K</a:t>
            </a:r>
            <a:r>
              <a:rPr lang="en-US" sz="3400"/>
              <a:t>-Means Clustering: Initialization</a:t>
            </a:r>
            <a:endParaRPr lang="en-US" sz="3400" b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i="1"/>
              <a:t>K</a:t>
            </a:r>
            <a:r>
              <a:rPr lang="en-US" sz="2200"/>
              <a:t>-means converges to a local optimum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Global optimum is not guaranteed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Initial choices can influence final result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600"/>
              <a:t>Initial </a:t>
            </a:r>
            <a:r>
              <a:rPr lang="en-US" sz="2600" i="1"/>
              <a:t>K</a:t>
            </a:r>
            <a:r>
              <a:rPr lang="en-US" sz="2600"/>
              <a:t>-means can be chosen randomly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Clustering can be repeated multiple times</a:t>
            </a:r>
          </a:p>
          <a:p>
            <a:pPr>
              <a:lnSpc>
                <a:spcPct val="90000"/>
              </a:lnSpc>
            </a:pPr>
            <a:r>
              <a:rPr lang="en-US" sz="2600"/>
              <a:t>Hierarchical strategies often used to seed clusters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Top-down (divisive) (e.g., binary VQ)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Bottom-up (agglomerative)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pic>
        <p:nvPicPr>
          <p:cNvPr id="882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050" y="2471738"/>
            <a:ext cx="34940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1C16-343D-4F4D-B9D6-1EA63353AE37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CE69-C4A2-4F6B-A316-A9E6D87D5B1C}" type="slidenum">
              <a:rPr lang="en-US"/>
              <a:pPr/>
              <a:t>12</a:t>
            </a:fld>
            <a:endParaRPr 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i="1"/>
              <a:t>K</a:t>
            </a:r>
            <a:r>
              <a:rPr lang="en-US" sz="3400"/>
              <a:t>-Means Clustering: Stopping Criterion</a:t>
            </a:r>
            <a:endParaRPr lang="en-US" sz="3400" b="0"/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Many criterion can be used to terminate </a:t>
            </a:r>
            <a:r>
              <a:rPr lang="en-US" sz="2200" i="1"/>
              <a:t>K</a:t>
            </a:r>
            <a:r>
              <a:rPr lang="en-US" sz="2200"/>
              <a:t>-means :</a:t>
            </a:r>
          </a:p>
          <a:p>
            <a:r>
              <a:rPr lang="en-US" sz="2200"/>
              <a:t>No changes in sample assignments</a:t>
            </a:r>
          </a:p>
          <a:p>
            <a:r>
              <a:rPr lang="en-US" sz="2200"/>
              <a:t>Maximum number of iterations exceeded</a:t>
            </a:r>
          </a:p>
          <a:p>
            <a:r>
              <a:rPr lang="en-US" sz="2200"/>
              <a:t>Change in total distortion, </a:t>
            </a:r>
            <a:r>
              <a:rPr lang="en-US" sz="2200">
                <a:latin typeface="Black Chancery" pitchFamily="2" charset="0"/>
              </a:rPr>
              <a:t>D</a:t>
            </a:r>
            <a:r>
              <a:rPr lang="en-US" sz="2200"/>
              <a:t>, falls below a threshold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3309938"/>
            <a:ext cx="2314575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B9CB-FDAF-418B-A291-FB4F0DCFA629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C71A-65D5-42DB-90EC-A969818BFBD7}" type="slidenum">
              <a:rPr lang="en-US"/>
              <a:pPr/>
              <a:t>13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Acoustic Clustering Example</a:t>
            </a:r>
            <a:endParaRPr lang="en-US" b="0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12 clusters, seeded with agglomerative clustering</a:t>
            </a:r>
          </a:p>
          <a:p>
            <a:r>
              <a:rPr lang="en-US" sz="2200" i="1"/>
              <a:t> </a:t>
            </a:r>
            <a:r>
              <a:rPr lang="en-US" sz="2200"/>
              <a:t>Spectral representation based on auditory-model</a:t>
            </a:r>
          </a:p>
        </p:txBody>
      </p:sp>
      <p:pic>
        <p:nvPicPr>
          <p:cNvPr id="8847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013" y="2457450"/>
            <a:ext cx="6467475" cy="3543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597C-6DE7-48C6-8901-C8B1576FD8A5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59B4-D247-41A2-993B-E17A29263298}" type="slidenum">
              <a:rPr lang="en-US"/>
              <a:pPr/>
              <a:t>14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Number of Clusters</a:t>
            </a:r>
            <a:endParaRPr lang="en-US" sz="3400" b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In general, the number of clusters is unknown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Dependent on clustering criterion, space, computation or</a:t>
            </a:r>
          </a:p>
          <a:p>
            <a:r>
              <a:rPr lang="en-US" sz="2200"/>
              <a:t>distortion requirements, or on recognition metric</a:t>
            </a: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1885950"/>
            <a:ext cx="3886200" cy="240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F3D9-D896-4697-A58A-FBA97DEC16D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8D29-4D71-4B16-8DA4-2550066A5DD7}" type="slidenum">
              <a:rPr lang="en-US"/>
              <a:pPr/>
              <a:t>15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Clustering Criterion</a:t>
            </a:r>
            <a:endParaRPr lang="en-US" sz="3400" b="0"/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The criterion used to partition data into clusters plays a strong role in determining the final results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519363"/>
            <a:ext cx="7019925" cy="3419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A79-4CCC-4264-A0B1-61D65E9A3CE8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FD48-6933-4DCF-BC04-C2E99700327E}" type="slidenum">
              <a:rPr lang="en-US"/>
              <a:pPr/>
              <a:t>16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Threshold</a:t>
            </a:r>
          </a:p>
        </p:txBody>
      </p:sp>
      <p:pic>
        <p:nvPicPr>
          <p:cNvPr id="95027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738" y="1709738"/>
            <a:ext cx="8001000" cy="4048125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2E1A-4B3A-44B0-BDBA-19D908031AB5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D26-D014-45D8-8674-AC9FAA737ED9}" type="slidenum">
              <a:rPr lang="en-US"/>
              <a:pPr/>
              <a:t>17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Distance Metrics</a:t>
            </a:r>
            <a:endParaRPr lang="en-US" sz="3400" b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sz="2200"/>
              <a:t>A distance metric usually has the properties: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/>
              <a:t>0 ≤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) ≤ 1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) = 0 iff </a:t>
            </a:r>
            <a:r>
              <a:rPr lang="en-US" b="1" i="1"/>
              <a:t>x </a:t>
            </a:r>
            <a:r>
              <a:rPr lang="en-US"/>
              <a:t>= </a:t>
            </a:r>
            <a:r>
              <a:rPr lang="en-US" b="1" i="1"/>
              <a:t>y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) =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y</a:t>
            </a:r>
            <a:r>
              <a:rPr lang="en-US" i="1"/>
              <a:t>;</a:t>
            </a:r>
            <a:r>
              <a:rPr lang="en-US" b="1" i="1"/>
              <a:t>x</a:t>
            </a:r>
            <a:r>
              <a:rPr lang="en-US"/>
              <a:t>)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) ≤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z</a:t>
            </a:r>
            <a:r>
              <a:rPr lang="en-US"/>
              <a:t>) +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y</a:t>
            </a:r>
            <a:r>
              <a:rPr lang="en-US" i="1"/>
              <a:t>;</a:t>
            </a:r>
            <a:r>
              <a:rPr lang="en-US" b="1" i="1"/>
              <a:t>z</a:t>
            </a:r>
            <a:r>
              <a:rPr lang="en-US"/>
              <a:t>)</a:t>
            </a:r>
          </a:p>
          <a:p>
            <a:pPr marL="966788" lvl="1" indent="-495300">
              <a:buFont typeface="Wingdings" pitchFamily="2" charset="2"/>
              <a:buAutoNum type="arabicPeriod"/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+</a:t>
            </a:r>
            <a:r>
              <a:rPr lang="en-US" b="1" i="1"/>
              <a:t>z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+</a:t>
            </a:r>
            <a:r>
              <a:rPr lang="en-US" b="1" i="1"/>
              <a:t>z</a:t>
            </a:r>
            <a:r>
              <a:rPr lang="en-US"/>
              <a:t>) =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 i="1"/>
              <a:t>;</a:t>
            </a:r>
            <a:r>
              <a:rPr lang="en-US" b="1" i="1"/>
              <a:t>y</a:t>
            </a:r>
            <a:r>
              <a:rPr lang="en-US"/>
              <a:t>) (invariant)</a:t>
            </a:r>
          </a:p>
          <a:p>
            <a:pPr marL="571500" indent="-571500"/>
            <a:endParaRPr lang="en-US"/>
          </a:p>
          <a:p>
            <a:pPr marL="571500" indent="-571500"/>
            <a:r>
              <a:rPr lang="en-US" sz="2000"/>
              <a:t>In practice, distance metrics may not obey some of these properties but are a measure of dissimilarity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9CAB-BC50-4E20-9121-4D2E3067F407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A0C5-8A2E-4835-A9CF-7D47242A2F61}" type="slidenum">
              <a:rPr lang="en-US"/>
              <a:pPr/>
              <a:t>18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Distance Metrics</a:t>
            </a:r>
            <a:endParaRPr lang="en-US" sz="3400" b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Distance metrics strongly influence cluster shapes:</a:t>
            </a: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700"/>
              <a:t>Normalized dot-product: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700"/>
              <a:t>Euclidean: </a:t>
            </a:r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700"/>
              <a:t>Weighted Euclidean:</a:t>
            </a:r>
          </a:p>
          <a:p>
            <a:pPr>
              <a:lnSpc>
                <a:spcPct val="80000"/>
              </a:lnSpc>
            </a:pPr>
            <a:endParaRPr lang="en-US" sz="1700"/>
          </a:p>
          <a:p>
            <a:pPr>
              <a:lnSpc>
                <a:spcPct val="80000"/>
              </a:lnSpc>
            </a:pPr>
            <a:r>
              <a:rPr lang="en-US" sz="1700"/>
              <a:t>Minimum distance (chain): </a:t>
            </a:r>
            <a:r>
              <a:rPr lang="en-US" sz="1700" i="1"/>
              <a:t>min d</a:t>
            </a:r>
            <a:r>
              <a:rPr lang="en-US" sz="1700"/>
              <a:t>(</a:t>
            </a:r>
            <a:r>
              <a:rPr lang="en-US" sz="1700" b="1" i="1"/>
              <a:t>x</a:t>
            </a:r>
            <a:r>
              <a:rPr lang="en-US" sz="1700" i="1"/>
              <a:t>; </a:t>
            </a:r>
            <a:r>
              <a:rPr lang="en-US" sz="1700" b="1" i="1"/>
              <a:t>x</a:t>
            </a:r>
            <a:r>
              <a:rPr lang="en-US" sz="1700" i="1"/>
              <a:t>i</a:t>
            </a:r>
            <a:r>
              <a:rPr lang="en-US" sz="1700"/>
              <a:t>)</a:t>
            </a:r>
            <a:r>
              <a:rPr lang="en-US" sz="1700" i="1"/>
              <a:t>; </a:t>
            </a:r>
            <a:r>
              <a:rPr lang="en-US" sz="1700" b="1" i="1"/>
              <a:t>x</a:t>
            </a:r>
            <a:r>
              <a:rPr lang="en-US" sz="1700" i="1" baseline="-25000"/>
              <a:t>i</a:t>
            </a:r>
            <a:r>
              <a:rPr lang="en-US" sz="1700" i="1">
                <a:latin typeface="GulimChe" pitchFamily="49" charset="-127"/>
                <a:ea typeface="GulimChe" pitchFamily="49" charset="-127"/>
              </a:rPr>
              <a:t>∈</a:t>
            </a:r>
            <a:r>
              <a:rPr lang="en-US" sz="1700" i="1"/>
              <a:t>C</a:t>
            </a:r>
            <a:r>
              <a:rPr lang="en-US" sz="1700" i="1" baseline="-25000"/>
              <a:t>i</a:t>
            </a:r>
          </a:p>
          <a:p>
            <a:pPr>
              <a:lnSpc>
                <a:spcPct val="80000"/>
              </a:lnSpc>
            </a:pPr>
            <a:r>
              <a:rPr lang="en-US" sz="1700"/>
              <a:t>Representation specific </a:t>
            </a:r>
            <a:endParaRPr lang="en-US" sz="1300"/>
          </a:p>
        </p:txBody>
      </p:sp>
      <p:pic>
        <p:nvPicPr>
          <p:cNvPr id="8888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3038" y="1776413"/>
            <a:ext cx="2562225" cy="187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888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6388" y="1781175"/>
            <a:ext cx="2733675" cy="182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aphicFrame>
        <p:nvGraphicFramePr>
          <p:cNvPr id="888839" name="Object 7"/>
          <p:cNvGraphicFramePr>
            <a:graphicFrameLocks noChangeAspect="1"/>
          </p:cNvGraphicFramePr>
          <p:nvPr/>
        </p:nvGraphicFramePr>
        <p:xfrm>
          <a:off x="4111625" y="3656013"/>
          <a:ext cx="873125" cy="701675"/>
        </p:xfrm>
        <a:graphic>
          <a:graphicData uri="http://schemas.openxmlformats.org/presentationml/2006/ole">
            <p:oleObj spid="_x0000_s888839" name="Equation" r:id="rId6" imgW="406080" imgH="469800" progId="Equation.3">
              <p:embed/>
            </p:oleObj>
          </a:graphicData>
        </a:graphic>
      </p:graphicFrame>
      <p:graphicFrame>
        <p:nvGraphicFramePr>
          <p:cNvPr id="888840" name="Object 8"/>
          <p:cNvGraphicFramePr>
            <a:graphicFrameLocks noChangeAspect="1"/>
          </p:cNvGraphicFramePr>
          <p:nvPr/>
        </p:nvGraphicFramePr>
        <p:xfrm>
          <a:off x="2489200" y="4318000"/>
          <a:ext cx="3092450" cy="403225"/>
        </p:xfrm>
        <a:graphic>
          <a:graphicData uri="http://schemas.openxmlformats.org/presentationml/2006/ole">
            <p:oleObj spid="_x0000_s888840" name="Equation" r:id="rId7" imgW="1434960" imgH="279360" progId="Equation.3">
              <p:embed/>
            </p:oleObj>
          </a:graphicData>
        </a:graphic>
      </p:graphicFrame>
      <p:graphicFrame>
        <p:nvGraphicFramePr>
          <p:cNvPr id="888841" name="Object 9"/>
          <p:cNvGraphicFramePr>
            <a:graphicFrameLocks noChangeAspect="1"/>
          </p:cNvGraphicFramePr>
          <p:nvPr/>
        </p:nvGraphicFramePr>
        <p:xfrm>
          <a:off x="3489325" y="4784725"/>
          <a:ext cx="5292725" cy="444500"/>
        </p:xfrm>
        <a:graphic>
          <a:graphicData uri="http://schemas.openxmlformats.org/presentationml/2006/ole">
            <p:oleObj spid="_x0000_s888841" name="Equation" r:id="rId8" imgW="209520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98A-50E7-4FB1-8572-954A276C347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F883-800B-46FC-A45E-79246CFEF1F4}" type="slidenum">
              <a:rPr lang="en-US"/>
              <a:pPr/>
              <a:t>19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Impact of Scaling</a:t>
            </a:r>
            <a:endParaRPr lang="en-US" sz="3400" b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Scaling feature vector dimensions can significantly impact clustering results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Scaling can be used to normalize dimensions so a simple distance metric is a reasonable criterion for similarity</a:t>
            </a: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228850"/>
            <a:ext cx="6848475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3E82-4062-4077-9377-049BF89379D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1EB2-FEF9-48A2-9C56-F31A4F4AC39B}" type="slidenum">
              <a:rPr lang="en-US"/>
              <a:pPr/>
              <a:t>2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Quantization and Clustering</a:t>
            </a:r>
            <a:endParaRPr lang="en-US" b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 i="1"/>
              <a:t>K</a:t>
            </a:r>
            <a:r>
              <a:rPr lang="en-US"/>
              <a:t>-means clustering</a:t>
            </a:r>
          </a:p>
          <a:p>
            <a:r>
              <a:rPr lang="en-US"/>
              <a:t>Clustering issues</a:t>
            </a:r>
          </a:p>
          <a:p>
            <a:r>
              <a:rPr lang="en-US"/>
              <a:t>Hierarchical clustering</a:t>
            </a:r>
          </a:p>
          <a:p>
            <a:pPr lvl="1"/>
            <a:r>
              <a:rPr lang="en-US"/>
              <a:t>Divisive (top-down) clustering</a:t>
            </a:r>
          </a:p>
          <a:p>
            <a:pPr lvl="1"/>
            <a:r>
              <a:rPr lang="en-US"/>
              <a:t>Agglomerative (bottom-up) clustering</a:t>
            </a:r>
          </a:p>
          <a:p>
            <a:r>
              <a:rPr lang="en-US"/>
              <a:t>Applications to speech recognition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C97-ACCF-487D-BED8-EF503E89555A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8F0D-A93E-4F57-9F65-EA6CA9573BA0}" type="slidenum">
              <a:rPr lang="en-US"/>
              <a:pPr/>
              <a:t>20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Clustering Issues: Training and Test Data</a:t>
            </a:r>
            <a:endParaRPr lang="en-US" sz="3400" b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Training data performance can be arbitrarily good e.g.,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2000"/>
              <a:t>Independent </a:t>
            </a:r>
            <a:r>
              <a:rPr lang="en-US" sz="2000">
                <a:solidFill>
                  <a:srgbClr val="FF0000"/>
                </a:solidFill>
              </a:rPr>
              <a:t>test</a:t>
            </a:r>
            <a:r>
              <a:rPr lang="en-US" sz="2000"/>
              <a:t> data needed to measure performance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u"/>
            </a:pPr>
            <a:r>
              <a:rPr lang="en-US" sz="1900"/>
              <a:t>Performance can be measured by distortion, </a:t>
            </a:r>
            <a:r>
              <a:rPr lang="en-US" sz="1900">
                <a:latin typeface="Black Chancery" pitchFamily="2" charset="0"/>
              </a:rPr>
              <a:t>D</a:t>
            </a:r>
            <a:r>
              <a:rPr lang="en-US" sz="1900"/>
              <a:t>, or some more relevant speech recognition metric</a:t>
            </a:r>
          </a:p>
          <a:p>
            <a:pPr lvl="1">
              <a:lnSpc>
                <a:spcPct val="90000"/>
              </a:lnSpc>
            </a:pPr>
            <a:r>
              <a:rPr lang="en-US" sz="1900">
                <a:solidFill>
                  <a:srgbClr val="FF0000"/>
                </a:solidFill>
              </a:rPr>
              <a:t>Robust</a:t>
            </a:r>
            <a:r>
              <a:rPr lang="en-US" sz="1900"/>
              <a:t> training will degrade minimally during testing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Good training data closely matches test conditions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Development</a:t>
            </a:r>
            <a:r>
              <a:rPr lang="en-US" sz="2000"/>
              <a:t> data are often used for refinements, since through iterative testing they can implicitly become a form of training data</a:t>
            </a:r>
          </a:p>
        </p:txBody>
      </p:sp>
      <p:pic>
        <p:nvPicPr>
          <p:cNvPr id="890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1866900"/>
            <a:ext cx="184467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478A-94FC-4DA4-A938-41CE09AA9AA7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5501-083E-4754-97D0-004A3F9A7DC6}" type="slidenum">
              <a:rPr lang="en-US"/>
              <a:pPr/>
              <a:t>21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Alternative Evaluation Criterion: LPC VQ Example</a:t>
            </a:r>
            <a:endParaRPr lang="en-US" sz="3400" b="0"/>
          </a:p>
        </p:txBody>
      </p:sp>
      <p:pic>
        <p:nvPicPr>
          <p:cNvPr id="89190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61A5-C8A3-4876-B8FF-72112B0CAEBF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B4BA-7C92-48CF-95D4-FC794FAD8EA9}" type="slidenum">
              <a:rPr lang="en-US"/>
              <a:pPr/>
              <a:t>22</a:t>
            </a:fld>
            <a:endParaRPr lang="en-US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  <a:endParaRPr lang="en-US" b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Clusters data into a hierarchical class structure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Top-down (divisive) or bottom-up (agglomerative)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Often based on </a:t>
            </a:r>
            <a:r>
              <a:rPr lang="en-US" sz="2200">
                <a:solidFill>
                  <a:srgbClr val="FF0000"/>
                </a:solidFill>
              </a:rPr>
              <a:t>stepwise-optimal</a:t>
            </a:r>
            <a:r>
              <a:rPr lang="en-US" sz="2200"/>
              <a:t>, or </a:t>
            </a:r>
            <a:r>
              <a:rPr lang="en-US" sz="2200">
                <a:solidFill>
                  <a:srgbClr val="FF0000"/>
                </a:solidFill>
              </a:rPr>
              <a:t>greedy</a:t>
            </a:r>
            <a:r>
              <a:rPr lang="en-US" sz="2200"/>
              <a:t>, formulation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Hierarchical structure useful for hypothesizing classes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Used to seed clustering algorithms such as </a:t>
            </a:r>
            <a:r>
              <a:rPr lang="en-US" sz="2200" i="1"/>
              <a:t>K</a:t>
            </a:r>
            <a:r>
              <a:rPr lang="en-US" sz="2200"/>
              <a:t>-means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BC94-75EB-494A-8237-49012EECE71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84B-38FE-40E3-B0B6-8F3EECBC3BC2}" type="slidenum">
              <a:rPr lang="en-US"/>
              <a:pPr/>
              <a:t>23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Divisive Clustering</a:t>
            </a:r>
            <a:endParaRPr lang="en-US" b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Creates hierarchy by successively splitting clusters into smaller groups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On each iteration, one or more of the existing clusters are split apart to form new clusters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The process repeats until a stopping criterion is met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200"/>
              <a:t>Divisive techniques can incorporate pruning and merging heuristics which can improve the final result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850-991A-412E-9ED5-07615E5D0BF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3FD4-E514-4A74-8B95-3376CC5E18DF}" type="slidenum">
              <a:rPr lang="en-US"/>
              <a:pPr/>
              <a:t>24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Example of Non-Uniform Divisive Clustering</a:t>
            </a:r>
            <a:endParaRPr lang="en-US" sz="3400" b="0"/>
          </a:p>
        </p:txBody>
      </p:sp>
      <p:pic>
        <p:nvPicPr>
          <p:cNvPr id="8949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24013" y="1438275"/>
            <a:ext cx="5791200" cy="4572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005F-D1E9-4589-96DA-4DE7A133503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9273-5810-4C13-877D-C82074EBD531}" type="slidenum">
              <a:rPr lang="en-US"/>
              <a:pPr/>
              <a:t>25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Example of Uniform Divisive Clustering</a:t>
            </a:r>
            <a:endParaRPr lang="en-US" sz="3400" b="0"/>
          </a:p>
        </p:txBody>
      </p:sp>
      <p:pic>
        <p:nvPicPr>
          <p:cNvPr id="89600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8763" y="1447800"/>
            <a:ext cx="5972175" cy="4572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BE5-C699-4456-A5E4-A77CC154FFE4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D520-0FBB-4CFD-B843-B5555C572E61}" type="slidenum">
              <a:rPr lang="en-US"/>
              <a:pPr/>
              <a:t>26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Divisive Clustering Issues</a:t>
            </a:r>
            <a:endParaRPr lang="en-US" b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Initialization of new clusters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Random selection from cluster samples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Selection of member samples far from center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Perturb dimension of maximum variance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Perturb all dimensions slightly</a:t>
            </a:r>
          </a:p>
          <a:p>
            <a:pPr>
              <a:lnSpc>
                <a:spcPct val="90000"/>
              </a:lnSpc>
            </a:pPr>
            <a:r>
              <a:rPr lang="en-US" sz="2200"/>
              <a:t>Uniform or non-uniform tree structures</a:t>
            </a:r>
          </a:p>
          <a:p>
            <a:pPr>
              <a:lnSpc>
                <a:spcPct val="90000"/>
              </a:lnSpc>
            </a:pPr>
            <a:r>
              <a:rPr lang="en-US" sz="2200"/>
              <a:t>Cluster pruning (due to poor expansion)</a:t>
            </a:r>
          </a:p>
          <a:p>
            <a:pPr>
              <a:lnSpc>
                <a:spcPct val="90000"/>
              </a:lnSpc>
            </a:pPr>
            <a:r>
              <a:rPr lang="en-US" sz="2200"/>
              <a:t>Cluster assignment (distance metric)</a:t>
            </a:r>
          </a:p>
          <a:p>
            <a:pPr>
              <a:lnSpc>
                <a:spcPct val="90000"/>
              </a:lnSpc>
            </a:pPr>
            <a:r>
              <a:rPr lang="en-US" sz="2200"/>
              <a:t>Stopping criterion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Rate of distortion decrease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Cannot increase cluster size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41CA-F0DF-4EFE-95FD-B0D7E5ECC06D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AEF8-CB4C-4FA6-92CF-F091B7BBAA3E}" type="slidenum">
              <a:rPr lang="en-US"/>
              <a:pPr/>
              <a:t>27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Divisive Clustering Example: Binary VQ</a:t>
            </a:r>
            <a:endParaRPr lang="en-US" sz="3400" b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Often used to create </a:t>
            </a:r>
            <a:r>
              <a:rPr lang="en-US" sz="2000" i="1"/>
              <a:t>M </a:t>
            </a:r>
            <a:r>
              <a:rPr lang="en-US" sz="2000"/>
              <a:t>= 2</a:t>
            </a:r>
            <a:r>
              <a:rPr lang="en-US" sz="2000" i="1" baseline="30000"/>
              <a:t>B</a:t>
            </a:r>
            <a:r>
              <a:rPr lang="en-US" sz="2000" i="1"/>
              <a:t> </a:t>
            </a:r>
            <a:r>
              <a:rPr lang="en-US" sz="2000"/>
              <a:t>size codebook (</a:t>
            </a:r>
            <a:r>
              <a:rPr lang="en-US" sz="2000" i="1"/>
              <a:t>B </a:t>
            </a:r>
            <a:r>
              <a:rPr lang="en-US" sz="2000"/>
              <a:t>bit codebook, codebook size </a:t>
            </a:r>
            <a:r>
              <a:rPr lang="en-US" sz="2000" i="1"/>
              <a:t>M</a:t>
            </a:r>
            <a:r>
              <a:rPr lang="en-US" sz="2000"/>
              <a:t>)</a:t>
            </a:r>
          </a:p>
          <a:p>
            <a:r>
              <a:rPr lang="en-US" sz="2000"/>
              <a:t>Uniform binary divisive clustering used</a:t>
            </a:r>
          </a:p>
          <a:p>
            <a:r>
              <a:rPr lang="en-US" sz="2000"/>
              <a:t>On each iteration each cluster is divided in two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i="1"/>
              <a:t>K</a:t>
            </a:r>
            <a:r>
              <a:rPr lang="en-US" sz="2000"/>
              <a:t>-means used to determine cluster centroids</a:t>
            </a:r>
          </a:p>
          <a:p>
            <a:r>
              <a:rPr lang="en-US" sz="2000"/>
              <a:t>Also known as LBG (Linde, Buzo, Gray) algorithm</a:t>
            </a:r>
          </a:p>
          <a:p>
            <a:r>
              <a:rPr lang="en-US" sz="2000"/>
              <a:t>A more efficient version does </a:t>
            </a:r>
            <a:r>
              <a:rPr lang="en-US" sz="2000" i="1"/>
              <a:t>K</a:t>
            </a:r>
            <a:r>
              <a:rPr lang="en-US" sz="2000"/>
              <a:t>-means only within each binary split, and retains tree for efficient lookup</a:t>
            </a:r>
            <a:endParaRPr lang="en-US" sz="1400"/>
          </a:p>
        </p:txBody>
      </p:sp>
      <p:pic>
        <p:nvPicPr>
          <p:cNvPr id="898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238" y="2890838"/>
            <a:ext cx="1419225" cy="101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3FBA-34E0-4FCB-BC1B-487B00427A9A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B5A5-3618-44DD-BB01-8E45697A2BAC}" type="slidenum">
              <a:rPr lang="en-US"/>
              <a:pPr/>
              <a:t>28</a:t>
            </a:fld>
            <a:endParaRPr 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Agglomerative Clustering</a:t>
            </a:r>
            <a:endParaRPr lang="en-US" b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Structures </a:t>
            </a:r>
            <a:r>
              <a:rPr lang="en-US" sz="2100" i="1"/>
              <a:t>N </a:t>
            </a:r>
            <a:r>
              <a:rPr lang="en-US" sz="2100"/>
              <a:t>samples or seed clusters into a hierarchy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On each iteration, the two most similar clusters are merged together to form a new cluster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After </a:t>
            </a:r>
            <a:r>
              <a:rPr lang="en-US" sz="2100" i="1"/>
              <a:t>N </a:t>
            </a:r>
            <a:r>
              <a:rPr lang="en-US" sz="2100"/>
              <a:t>- 1 iterations, the hierarchy is completen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The dendogram is at level </a:t>
            </a:r>
            <a:r>
              <a:rPr lang="en-US" sz="2100" b="1" i="1">
                <a:latin typeface="Times New Roman" pitchFamily="18" charset="0"/>
              </a:rPr>
              <a:t>k</a:t>
            </a:r>
            <a:r>
              <a:rPr lang="en-US" sz="2100"/>
              <a:t> when </a:t>
            </a:r>
            <a:r>
              <a:rPr lang="en-US" sz="2100" b="1" i="1">
                <a:latin typeface="Times New Roman" pitchFamily="18" charset="0"/>
              </a:rPr>
              <a:t>C</a:t>
            </a:r>
            <a:r>
              <a:rPr lang="en-US" sz="2100"/>
              <a:t> = </a:t>
            </a:r>
            <a:r>
              <a:rPr lang="en-US" sz="2100" b="1" i="1">
                <a:latin typeface="Times New Roman" pitchFamily="18" charset="0"/>
              </a:rPr>
              <a:t>N-k+1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900" b="1" i="1">
                <a:latin typeface="Times New Roman" pitchFamily="18" charset="0"/>
              </a:rPr>
              <a:t>N</a:t>
            </a:r>
            <a:r>
              <a:rPr lang="en-US" sz="1900"/>
              <a:t> – total number of samples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900" b="1" i="1">
                <a:latin typeface="Times New Roman" pitchFamily="18" charset="0"/>
              </a:rPr>
              <a:t>C</a:t>
            </a:r>
            <a:r>
              <a:rPr lang="en-US" sz="1900"/>
              <a:t> – Number of clusters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Structure displayed in the form of a </a:t>
            </a:r>
            <a:r>
              <a:rPr lang="en-US" sz="2100">
                <a:solidFill>
                  <a:srgbClr val="FF0000"/>
                </a:solidFill>
              </a:rPr>
              <a:t>dendrogram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100"/>
              <a:t>By keeping track of the similarity score when new clusters are created, the dendrogram can often yield insights into the natural grouping of the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2B22-552D-462C-B612-5907A3E653B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2B82-17F5-4989-BFEB-2737300BCBA5}" type="slidenum">
              <a:rPr lang="en-US"/>
              <a:pPr/>
              <a:t>29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Hierachical Clustering</a:t>
            </a:r>
          </a:p>
        </p:txBody>
      </p:sp>
      <p:pic>
        <p:nvPicPr>
          <p:cNvPr id="95130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06513" y="1447800"/>
            <a:ext cx="6521450" cy="4572000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6C82-5F0B-4DB5-B73B-B20F3BD440FF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6DB5-50E4-4BFF-A145-C14337843041}" type="slidenum">
              <a:rPr lang="en-US"/>
              <a:pPr/>
              <a:t>3</a:t>
            </a:fld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Acoustic Modeling</a:t>
            </a:r>
            <a:endParaRPr lang="en-US" b="0"/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66738" y="3019425"/>
            <a:ext cx="8001000" cy="3000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Signal representation produces feature vector sequence</a:t>
            </a:r>
          </a:p>
          <a:p>
            <a:pPr>
              <a:lnSpc>
                <a:spcPct val="80000"/>
              </a:lnSpc>
            </a:pPr>
            <a:r>
              <a:rPr lang="en-US" sz="2200"/>
              <a:t>Multi-dimensional sequence can be processed by: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Methods that directly model continuous space</a:t>
            </a:r>
          </a:p>
          <a:p>
            <a:pPr lvl="1">
              <a:lnSpc>
                <a:spcPct val="80000"/>
              </a:lnSpc>
            </a:pPr>
            <a:r>
              <a:rPr lang="en-US" sz="2000" i="1"/>
              <a:t>Quantizing </a:t>
            </a:r>
            <a:r>
              <a:rPr lang="en-US" sz="2000"/>
              <a:t>and modeling of discrete symbols</a:t>
            </a:r>
          </a:p>
          <a:p>
            <a:pPr>
              <a:lnSpc>
                <a:spcPct val="80000"/>
              </a:lnSpc>
            </a:pPr>
            <a:r>
              <a:rPr lang="en-US" sz="2200"/>
              <a:t>Main advantages and disadvantages of quantization: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Reduced storage and computation costs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Potential loss of information due to quantization</a:t>
            </a:r>
          </a:p>
        </p:txBody>
      </p:sp>
      <p:grpSp>
        <p:nvGrpSpPr>
          <p:cNvPr id="873490" name="Group 18"/>
          <p:cNvGrpSpPr>
            <a:grpSpLocks/>
          </p:cNvGrpSpPr>
          <p:nvPr/>
        </p:nvGrpSpPr>
        <p:grpSpPr bwMode="auto">
          <a:xfrm>
            <a:off x="915988" y="1460500"/>
            <a:ext cx="7332662" cy="1331913"/>
            <a:chOff x="583" y="1274"/>
            <a:chExt cx="4619" cy="839"/>
          </a:xfrm>
        </p:grpSpPr>
        <p:sp>
          <p:nvSpPr>
            <p:cNvPr id="873478" name="Rectangle 6"/>
            <p:cNvSpPr>
              <a:spLocks noChangeArrowheads="1"/>
            </p:cNvSpPr>
            <p:nvPr/>
          </p:nvSpPr>
          <p:spPr bwMode="auto">
            <a:xfrm>
              <a:off x="1404" y="1279"/>
              <a:ext cx="1116" cy="382"/>
            </a:xfrm>
            <a:prstGeom prst="rect">
              <a:avLst/>
            </a:prstGeom>
            <a:noFill/>
            <a:ln w="25400" algn="ctr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rgbClr val="33CC33"/>
                  </a:solidFill>
                </a:rPr>
                <a:t>Signal Representation</a:t>
              </a:r>
            </a:p>
          </p:txBody>
        </p:sp>
        <p:sp>
          <p:nvSpPr>
            <p:cNvPr id="873479" name="Rectangle 7"/>
            <p:cNvSpPr>
              <a:spLocks noChangeArrowheads="1"/>
            </p:cNvSpPr>
            <p:nvPr/>
          </p:nvSpPr>
          <p:spPr bwMode="auto">
            <a:xfrm>
              <a:off x="3259" y="1274"/>
              <a:ext cx="1008" cy="38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Vector Quantization</a:t>
              </a:r>
            </a:p>
          </p:txBody>
        </p:sp>
        <p:cxnSp>
          <p:nvCxnSpPr>
            <p:cNvPr id="873480" name="AutoShape 8"/>
            <p:cNvCxnSpPr>
              <a:cxnSpLocks noChangeShapeType="1"/>
              <a:stCxn id="873478" idx="3"/>
              <a:endCxn id="873479" idx="1"/>
            </p:cNvCxnSpPr>
            <p:nvPr/>
          </p:nvCxnSpPr>
          <p:spPr bwMode="auto">
            <a:xfrm flipV="1">
              <a:off x="2528" y="1465"/>
              <a:ext cx="723" cy="5"/>
            </a:xfrm>
            <a:prstGeom prst="straightConnector1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3481" name="Rectangle 9"/>
            <p:cNvSpPr>
              <a:spLocks noChangeArrowheads="1"/>
            </p:cNvSpPr>
            <p:nvPr/>
          </p:nvSpPr>
          <p:spPr bwMode="auto">
            <a:xfrm>
              <a:off x="648" y="1350"/>
              <a:ext cx="198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3482" name="Rectangle 10"/>
            <p:cNvSpPr>
              <a:spLocks noChangeArrowheads="1"/>
            </p:cNvSpPr>
            <p:nvPr/>
          </p:nvSpPr>
          <p:spPr bwMode="auto">
            <a:xfrm>
              <a:off x="4855" y="1345"/>
              <a:ext cx="198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73483" name="AutoShape 11"/>
            <p:cNvCxnSpPr>
              <a:cxnSpLocks noChangeShapeType="1"/>
              <a:stCxn id="873481" idx="3"/>
              <a:endCxn id="873478" idx="1"/>
            </p:cNvCxnSpPr>
            <p:nvPr/>
          </p:nvCxnSpPr>
          <p:spPr bwMode="auto">
            <a:xfrm>
              <a:off x="846" y="1470"/>
              <a:ext cx="550" cy="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3484" name="AutoShape 12"/>
            <p:cNvCxnSpPr>
              <a:cxnSpLocks noChangeShapeType="1"/>
              <a:stCxn id="873479" idx="3"/>
              <a:endCxn id="873482" idx="1"/>
            </p:cNvCxnSpPr>
            <p:nvPr/>
          </p:nvCxnSpPr>
          <p:spPr bwMode="auto">
            <a:xfrm>
              <a:off x="4275" y="1465"/>
              <a:ext cx="580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3486" name="Text Box 14"/>
            <p:cNvSpPr txBox="1">
              <a:spLocks noChangeArrowheads="1"/>
            </p:cNvSpPr>
            <p:nvPr/>
          </p:nvSpPr>
          <p:spPr bwMode="auto">
            <a:xfrm>
              <a:off x="4266" y="172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</a:rPr>
                <a:t>Symbols</a:t>
              </a:r>
            </a:p>
          </p:txBody>
        </p:sp>
        <p:sp>
          <p:nvSpPr>
            <p:cNvPr id="873487" name="Text Box 15"/>
            <p:cNvSpPr txBox="1">
              <a:spLocks noChangeArrowheads="1"/>
            </p:cNvSpPr>
            <p:nvPr/>
          </p:nvSpPr>
          <p:spPr bwMode="auto">
            <a:xfrm>
              <a:off x="2371" y="1747"/>
              <a:ext cx="936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33CC33"/>
                  </a:solidFill>
                </a:rPr>
                <a:t>Feature Vectors</a:t>
              </a:r>
            </a:p>
          </p:txBody>
        </p:sp>
        <p:sp>
          <p:nvSpPr>
            <p:cNvPr id="873489" name="Text Box 17"/>
            <p:cNvSpPr txBox="1">
              <a:spLocks noChangeArrowheads="1"/>
            </p:cNvSpPr>
            <p:nvPr/>
          </p:nvSpPr>
          <p:spPr bwMode="auto">
            <a:xfrm>
              <a:off x="583" y="1807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Waveform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449E-C70F-4F67-9403-9D7AC8D5199A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967B-A284-4593-AE6C-4D0A8B37372A}" type="slidenum">
              <a:rPr lang="en-US"/>
              <a:pPr/>
              <a:t>30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Dendrogram Example (One Dimension)</a:t>
            </a:r>
            <a:endParaRPr lang="en-US" sz="3400" b="0"/>
          </a:p>
        </p:txBody>
      </p:sp>
      <p:pic>
        <p:nvPicPr>
          <p:cNvPr id="9000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5C09-1C16-477D-92EE-A3F1646D7AD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C9E3-E136-4763-B221-58D3EDBB9FB9}" type="slidenum">
              <a:rPr lang="en-US"/>
              <a:pPr/>
              <a:t>31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Agglomerative Clustering Issues</a:t>
            </a:r>
            <a:endParaRPr lang="en-US" sz="3400" b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Measuring distances between clusters </a:t>
            </a:r>
            <a:r>
              <a:rPr lang="en-US" sz="2200" i="1"/>
              <a:t>C</a:t>
            </a:r>
            <a:r>
              <a:rPr lang="en-US" sz="2200" i="1" baseline="-25000"/>
              <a:t>i</a:t>
            </a:r>
            <a:r>
              <a:rPr lang="en-US" sz="2200" i="1"/>
              <a:t> </a:t>
            </a:r>
            <a:r>
              <a:rPr lang="en-US" sz="2200"/>
              <a:t>and </a:t>
            </a:r>
            <a:r>
              <a:rPr lang="en-US" sz="2200" i="1"/>
              <a:t>C</a:t>
            </a:r>
            <a:r>
              <a:rPr lang="en-US" sz="2200" i="1" baseline="-25000"/>
              <a:t>j </a:t>
            </a:r>
            <a:r>
              <a:rPr lang="en-US" sz="2200"/>
              <a:t>with respective number of tokens </a:t>
            </a:r>
            <a:r>
              <a:rPr lang="en-US" sz="2200" i="1"/>
              <a:t>n</a:t>
            </a:r>
            <a:r>
              <a:rPr lang="en-US" sz="2200" i="1" baseline="-25000"/>
              <a:t>i</a:t>
            </a:r>
            <a:r>
              <a:rPr lang="en-US" sz="2200" i="1"/>
              <a:t> </a:t>
            </a:r>
            <a:r>
              <a:rPr lang="en-US" sz="2200"/>
              <a:t>and </a:t>
            </a:r>
            <a:r>
              <a:rPr lang="en-US" sz="2200" i="1"/>
              <a:t>n</a:t>
            </a:r>
            <a:r>
              <a:rPr lang="en-US" sz="2200" i="1" baseline="-25000"/>
              <a:t>j</a:t>
            </a:r>
          </a:p>
          <a:p>
            <a:pPr>
              <a:lnSpc>
                <a:spcPct val="90000"/>
              </a:lnSpc>
            </a:pPr>
            <a:endParaRPr lang="en-US" sz="2200" i="1" baseline="-25000"/>
          </a:p>
          <a:p>
            <a:pPr lvl="1">
              <a:lnSpc>
                <a:spcPct val="90000"/>
              </a:lnSpc>
            </a:pPr>
            <a:r>
              <a:rPr lang="en-US" sz="2000"/>
              <a:t>Average distance: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Maximum distance (compact):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Minimum distance (chain):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Distance between two representative vectors of each cluster such as their means: </a:t>
            </a:r>
            <a:r>
              <a:rPr lang="en-US" sz="2000" i="1"/>
              <a:t>d</a:t>
            </a:r>
            <a:r>
              <a:rPr lang="en-US" sz="2000"/>
              <a:t>(</a:t>
            </a:r>
            <a:r>
              <a:rPr lang="en-US" sz="2000" i="1"/>
              <a:t>µ</a:t>
            </a:r>
            <a:r>
              <a:rPr lang="en-US" sz="2000" i="1" baseline="-25000"/>
              <a:t>i</a:t>
            </a:r>
            <a:r>
              <a:rPr lang="en-US" sz="2000" i="1"/>
              <a:t>;µ</a:t>
            </a:r>
            <a:r>
              <a:rPr lang="en-US" sz="2000" i="1" baseline="-25000"/>
              <a:t>j</a:t>
            </a:r>
            <a:r>
              <a:rPr lang="en-US" sz="2000"/>
              <a:t>)</a:t>
            </a:r>
          </a:p>
        </p:txBody>
      </p:sp>
      <p:graphicFrame>
        <p:nvGraphicFramePr>
          <p:cNvPr id="901124" name="Object 4"/>
          <p:cNvGraphicFramePr>
            <a:graphicFrameLocks noChangeAspect="1"/>
          </p:cNvGraphicFramePr>
          <p:nvPr/>
        </p:nvGraphicFramePr>
        <p:xfrm>
          <a:off x="4029075" y="2082800"/>
          <a:ext cx="2171700" cy="1012825"/>
        </p:xfrm>
        <a:graphic>
          <a:graphicData uri="http://schemas.openxmlformats.org/presentationml/2006/ole">
            <p:oleObj spid="_x0000_s901124" name="Equation" r:id="rId4" imgW="952200" imgH="444240" progId="Equation.3">
              <p:embed/>
            </p:oleObj>
          </a:graphicData>
        </a:graphic>
      </p:graphicFrame>
      <p:graphicFrame>
        <p:nvGraphicFramePr>
          <p:cNvPr id="901125" name="Object 5"/>
          <p:cNvGraphicFramePr>
            <a:graphicFrameLocks noChangeAspect="1"/>
          </p:cNvGraphicFramePr>
          <p:nvPr/>
        </p:nvGraphicFramePr>
        <p:xfrm>
          <a:off x="5837238" y="3267075"/>
          <a:ext cx="1854200" cy="665163"/>
        </p:xfrm>
        <a:graphic>
          <a:graphicData uri="http://schemas.openxmlformats.org/presentationml/2006/ole">
            <p:oleObj spid="_x0000_s901125" name="Equation" r:id="rId5" imgW="812520" imgH="291960" progId="Equation.3">
              <p:embed/>
            </p:oleObj>
          </a:graphicData>
        </a:graphic>
      </p:graphicFrame>
      <p:graphicFrame>
        <p:nvGraphicFramePr>
          <p:cNvPr id="901126" name="Object 6"/>
          <p:cNvGraphicFramePr>
            <a:graphicFrameLocks noChangeAspect="1"/>
          </p:cNvGraphicFramePr>
          <p:nvPr/>
        </p:nvGraphicFramePr>
        <p:xfrm>
          <a:off x="5248275" y="4268788"/>
          <a:ext cx="1795463" cy="665162"/>
        </p:xfrm>
        <a:graphic>
          <a:graphicData uri="http://schemas.openxmlformats.org/presentationml/2006/ole">
            <p:oleObj spid="_x0000_s901126" name="Equation" r:id="rId6" imgW="78732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37D2-69C8-4E07-B405-C1B64D9524E7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8DD6-9AEF-4F98-8CFC-3E8A928D6E2E}" type="slidenum">
              <a:rPr lang="en-US"/>
              <a:pPr/>
              <a:t>32</a:t>
            </a:fld>
            <a:endParaRPr 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Stepwise-Optimal Clustering</a:t>
            </a:r>
            <a:endParaRPr lang="en-US" b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100"/>
              <a:t>Common to minimize increase in total distortion on each merging iteration: stepwise-optimal or greedy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100"/>
              <a:t>On each iteration, merge the two clusters which produce the smallest increase in distortion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100"/>
              <a:t>Distance metric for minimizing distortion, </a:t>
            </a:r>
            <a:r>
              <a:rPr lang="en-US" sz="2100">
                <a:latin typeface="Black Chancery" pitchFamily="2" charset="0"/>
              </a:rPr>
              <a:t>D</a:t>
            </a:r>
            <a:r>
              <a:rPr lang="en-US" sz="2100"/>
              <a:t>, is: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10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100"/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1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100"/>
              <a:t>Tends to combine small clusters with large clusters before merging clusters of similar sizes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</p:txBody>
      </p:sp>
      <p:graphicFrame>
        <p:nvGraphicFramePr>
          <p:cNvPr id="902148" name="Object 4"/>
          <p:cNvGraphicFramePr>
            <a:graphicFrameLocks noChangeAspect="1"/>
          </p:cNvGraphicFramePr>
          <p:nvPr/>
        </p:nvGraphicFramePr>
        <p:xfrm>
          <a:off x="3098800" y="3203575"/>
          <a:ext cx="2574925" cy="1304925"/>
        </p:xfrm>
        <a:graphic>
          <a:graphicData uri="http://schemas.openxmlformats.org/presentationml/2006/ole">
            <p:oleObj spid="_x0000_s902148" name="Equation" r:id="rId4" imgW="100296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11B2-B927-4DDE-BE61-5688BE062FBA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817-55F8-4189-B19E-0EC5CDC78240}" type="slidenum">
              <a:rPr lang="en-US"/>
              <a:pPr/>
              <a:t>33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for Segmentation</a:t>
            </a:r>
            <a:endParaRPr lang="en-US" b="0"/>
          </a:p>
        </p:txBody>
      </p:sp>
      <p:pic>
        <p:nvPicPr>
          <p:cNvPr id="9031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D02E-915E-43BE-A54A-03E2240FC74C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F637-7D3B-4646-9407-47A4BFEB6E77}" type="slidenum">
              <a:rPr lang="en-US"/>
              <a:pPr/>
              <a:t>34</a:t>
            </a:fld>
            <a:endParaRPr 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 Clustering</a:t>
            </a:r>
            <a:endParaRPr lang="en-US" b="0"/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23 female and 53 male speakers from TIMIT corpus</a:t>
            </a:r>
          </a:p>
          <a:p>
            <a:r>
              <a:rPr lang="en-US" sz="2000"/>
              <a:t>Vector based on F1 and F2 averages for 9 vowels</a:t>
            </a:r>
          </a:p>
          <a:p>
            <a:r>
              <a:rPr lang="en-US" sz="2000"/>
              <a:t>Distance </a:t>
            </a:r>
            <a:r>
              <a:rPr lang="en-US" sz="2000" i="1"/>
              <a:t>d</a:t>
            </a:r>
            <a:r>
              <a:rPr lang="en-US" sz="2000"/>
              <a:t>(</a:t>
            </a:r>
            <a:r>
              <a:rPr lang="en-US" sz="2000" i="1"/>
              <a:t>C</a:t>
            </a:r>
            <a:r>
              <a:rPr lang="en-US" sz="2000" i="1" baseline="-25000"/>
              <a:t>i</a:t>
            </a:r>
            <a:r>
              <a:rPr lang="en-US" sz="2000" i="1"/>
              <a:t>,C</a:t>
            </a:r>
            <a:r>
              <a:rPr lang="en-US" sz="2000" i="1" baseline="-25000"/>
              <a:t>j</a:t>
            </a:r>
            <a:r>
              <a:rPr lang="en-US" sz="2000"/>
              <a:t>) is average of distances between members</a:t>
            </a:r>
          </a:p>
        </p:txBody>
      </p:sp>
      <p:pic>
        <p:nvPicPr>
          <p:cNvPr id="904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0713" y="3009900"/>
            <a:ext cx="4924425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C989-A793-428C-A8E3-C8F5B561BF45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9C8-E3FB-4119-B38C-FD8C588BF0BF}" type="slidenum">
              <a:rPr lang="en-US"/>
              <a:pPr/>
              <a:t>35</a:t>
            </a:fld>
            <a:endParaRPr lang="en-US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Velar Stop Allophones</a:t>
            </a:r>
            <a:endParaRPr lang="en-US" b="0"/>
          </a:p>
        </p:txBody>
      </p:sp>
      <p:pic>
        <p:nvPicPr>
          <p:cNvPr id="90521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FF85-BC4E-4548-886F-6895508AF152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03EE-FFEF-4C35-B5A9-2B4C411385D6}" type="slidenum">
              <a:rPr lang="en-US"/>
              <a:pPr/>
              <a:t>36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Velar Stop Allophones (con’t)</a:t>
            </a:r>
            <a:endParaRPr lang="en-US" sz="3400" b="0"/>
          </a:p>
        </p:txBody>
      </p:sp>
      <p:pic>
        <p:nvPicPr>
          <p:cNvPr id="90624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9B6A-77CB-41E0-8394-F0E55FC9189E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47356-7D1D-40BE-ADCE-95871779C8CC}" type="slidenum">
              <a:rPr lang="en-US"/>
              <a:pPr/>
              <a:t>37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Acoustic-Phonetic Hierarchy</a:t>
            </a:r>
            <a:endParaRPr lang="en-US" b="0"/>
          </a:p>
        </p:txBody>
      </p:sp>
      <p:pic>
        <p:nvPicPr>
          <p:cNvPr id="90726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3EB1-4FD4-495B-A41E-B0AEC923797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392C-6018-4723-ADA8-8DF49A1E15E1}" type="slidenum">
              <a:rPr lang="en-US"/>
              <a:pPr/>
              <a:t>38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Clustering</a:t>
            </a:r>
            <a:endParaRPr lang="en-US" b="0"/>
          </a:p>
        </p:txBody>
      </p:sp>
      <p:pic>
        <p:nvPicPr>
          <p:cNvPr id="90829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E414-B3F7-4157-A7DC-192A93DAB35D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9E4D-47C1-436E-BF8E-06FF5D1D9C20}" type="slidenum">
              <a:rPr lang="en-US"/>
              <a:pPr/>
              <a:t>39</a:t>
            </a:fld>
            <a:endParaRPr 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 Applications</a:t>
            </a:r>
            <a:endParaRPr lang="en-US" b="0"/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Usually used to reduce computation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Can be used alone for classification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Used in dynamic time warping (DTW) and discrete hidden Markov models (HMMs)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Multiple codebooks are used when spaces are statistically independent (product codebooks)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Matrix codebooks are sometimes used to capture correlation between successive frames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sz="2000"/>
              <a:t>Used for semi-parametric density estimation (e.g., semi-continuous mixtures)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25000"/>
              </a:spcAft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965-0BD3-4704-A6A7-66DDA058214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A6CB-A637-45A2-A5C2-5F9082885F95}" type="slidenum">
              <a:rPr lang="en-US"/>
              <a:pPr/>
              <a:t>4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Quantization (VQ)</a:t>
            </a:r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</a:pPr>
            <a:r>
              <a:rPr lang="en-US" sz="2200"/>
              <a:t>Used in signal compression, speech and image coding</a:t>
            </a:r>
          </a:p>
          <a:p>
            <a:pPr>
              <a:lnSpc>
                <a:spcPct val="90000"/>
              </a:lnSpc>
            </a:pPr>
            <a:r>
              <a:rPr lang="en-US" sz="2200"/>
              <a:t>More efficient information transmission than scalar quantization (can achieve less that 1 bit/parameter)</a:t>
            </a:r>
          </a:p>
          <a:p>
            <a:pPr>
              <a:lnSpc>
                <a:spcPct val="90000"/>
              </a:lnSpc>
            </a:pPr>
            <a:r>
              <a:rPr lang="en-US" sz="2200"/>
              <a:t>Used for discrete acoustic modeling since early 1980s</a:t>
            </a:r>
          </a:p>
          <a:p>
            <a:pPr>
              <a:lnSpc>
                <a:spcPct val="90000"/>
              </a:lnSpc>
            </a:pPr>
            <a:r>
              <a:rPr lang="en-US" sz="2200"/>
              <a:t>Based on standard clustering algorithms: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Individual cluster centroids are called codewords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Set of cluster centroids is called a codebook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Basic VQ is </a:t>
            </a:r>
            <a:r>
              <a:rPr lang="en-US" sz="2000" i="1"/>
              <a:t>K</a:t>
            </a:r>
            <a:r>
              <a:rPr lang="en-US" sz="2000"/>
              <a:t>-means clustering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Binary VQ is a form of top-down clustering (used for efficient quantization)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122F-9BF6-426C-88AB-20232F639DED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8B3F-9A00-4BFB-A944-7AB23BEDF146}" type="slidenum">
              <a:rPr lang="en-US"/>
              <a:pPr/>
              <a:t>40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b="0"/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Huang, Acero, and Hon, </a:t>
            </a:r>
            <a:r>
              <a:rPr lang="en-US" sz="2100" i="1"/>
              <a:t>Spoken Language Processing</a:t>
            </a:r>
            <a:r>
              <a:rPr lang="en-US" sz="2100"/>
              <a:t>, Prentice-Hall, 2001.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Duda, Hart and Stork, </a:t>
            </a:r>
            <a:r>
              <a:rPr lang="en-US" sz="2100" i="1"/>
              <a:t>Pattern Classification</a:t>
            </a:r>
            <a:r>
              <a:rPr lang="en-US" sz="2100"/>
              <a:t>, John Wiley &amp; Sons, 2001.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A. Gersho and R. Gray, </a:t>
            </a:r>
            <a:r>
              <a:rPr lang="en-US" sz="2100" i="1"/>
              <a:t>Vector Quantization and Signal Compression</a:t>
            </a:r>
            <a:r>
              <a:rPr lang="en-US" sz="2100"/>
              <a:t>, Kluwer Academic Press, 1992.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R. Gray, Vector Quantization, </a:t>
            </a:r>
            <a:r>
              <a:rPr lang="en-US" sz="2100" i="1"/>
              <a:t>IEEE ASSP Magazine</a:t>
            </a:r>
            <a:r>
              <a:rPr lang="en-US" sz="2100"/>
              <a:t>, 1(2), 1984.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B. Juang, D. Wang, A. Gray, Distortion Performance of Vector Quantization for LPC Voice Coding, </a:t>
            </a:r>
            <a:r>
              <a:rPr lang="en-US" sz="2100" i="1"/>
              <a:t>IEEE Trans ASSP</a:t>
            </a:r>
            <a:r>
              <a:rPr lang="en-US" sz="2100"/>
              <a:t>, 30(2), 1982.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J. Makhoul, S. Roucos, H. Gish, Vector Quantization in Speech Coding, </a:t>
            </a:r>
            <a:r>
              <a:rPr lang="en-US" sz="2100" i="1"/>
              <a:t>Proc. IEEE</a:t>
            </a:r>
            <a:r>
              <a:rPr lang="en-US" sz="2100"/>
              <a:t>, 73(11), 1985.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100"/>
              <a:t>L. Rabiner and B. Juang, </a:t>
            </a:r>
            <a:r>
              <a:rPr lang="en-US" sz="2100" i="1"/>
              <a:t>Fundamentals of Speech Recognition</a:t>
            </a:r>
            <a:r>
              <a:rPr lang="en-US" sz="2100"/>
              <a:t>, Prentice-Hall, 1993.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B21-D8D4-4D69-8237-D27AE58A1BE0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1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DC79-F6D4-4D07-918A-C615DB99B819}" type="slidenum">
              <a:rPr lang="en-US"/>
              <a:pPr/>
              <a:t>5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VQ &amp; Clustering</a:t>
            </a:r>
            <a:endParaRPr lang="en-US" b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3190875"/>
            <a:ext cx="8001000" cy="282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Clustering is an example of </a:t>
            </a:r>
            <a:r>
              <a:rPr lang="en-US" sz="2100">
                <a:solidFill>
                  <a:srgbClr val="FF0000"/>
                </a:solidFill>
              </a:rPr>
              <a:t>unsupervised</a:t>
            </a:r>
            <a:r>
              <a:rPr lang="en-US" sz="2100"/>
              <a:t> learning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Number and form of classes {</a:t>
            </a:r>
            <a:r>
              <a:rPr lang="en-US" sz="2000" i="1"/>
              <a:t>C</a:t>
            </a:r>
            <a:r>
              <a:rPr lang="en-US" sz="2000" i="1" baseline="-25000"/>
              <a:t>i</a:t>
            </a:r>
            <a:r>
              <a:rPr lang="en-US" sz="2000" i="1"/>
              <a:t>}</a:t>
            </a:r>
            <a:r>
              <a:rPr lang="en-US" sz="2000"/>
              <a:t> unknown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Available data samples {</a:t>
            </a:r>
            <a:r>
              <a:rPr lang="en-US" sz="2000" b="1" i="1"/>
              <a:t>x</a:t>
            </a:r>
            <a:r>
              <a:rPr lang="en-US" sz="2000" i="1" baseline="-25000"/>
              <a:t>i</a:t>
            </a:r>
            <a:r>
              <a:rPr lang="en-US" sz="2000" i="1"/>
              <a:t>}</a:t>
            </a:r>
            <a:r>
              <a:rPr lang="en-US" sz="2000"/>
              <a:t> are unlabeled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Useful for discovery of data structure before classification or tuning or adaptation of classifiers</a:t>
            </a:r>
          </a:p>
          <a:p>
            <a:pPr>
              <a:lnSpc>
                <a:spcPct val="90000"/>
              </a:lnSpc>
            </a:pPr>
            <a:r>
              <a:rPr lang="en-US" sz="2100"/>
              <a:t>Results strongly depend on the clustering algorithm</a:t>
            </a:r>
          </a:p>
        </p:txBody>
      </p:sp>
      <p:sp>
        <p:nvSpPr>
          <p:cNvPr id="876548" name="Oval 4"/>
          <p:cNvSpPr>
            <a:spLocks noChangeArrowheads="1"/>
          </p:cNvSpPr>
          <p:nvPr/>
        </p:nvSpPr>
        <p:spPr bwMode="auto">
          <a:xfrm>
            <a:off x="2590800" y="219075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0" name="Oval 6"/>
          <p:cNvSpPr>
            <a:spLocks noChangeArrowheads="1"/>
          </p:cNvSpPr>
          <p:nvPr/>
        </p:nvSpPr>
        <p:spPr bwMode="auto">
          <a:xfrm>
            <a:off x="2449513" y="21351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/>
        </p:nvSpPr>
        <p:spPr bwMode="auto">
          <a:xfrm>
            <a:off x="2517775" y="22129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2" name="Oval 8"/>
          <p:cNvSpPr>
            <a:spLocks noChangeArrowheads="1"/>
          </p:cNvSpPr>
          <p:nvPr/>
        </p:nvSpPr>
        <p:spPr bwMode="auto">
          <a:xfrm>
            <a:off x="2376488" y="216693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3" name="Oval 9"/>
          <p:cNvSpPr>
            <a:spLocks noChangeArrowheads="1"/>
          </p:cNvSpPr>
          <p:nvPr/>
        </p:nvSpPr>
        <p:spPr bwMode="auto">
          <a:xfrm>
            <a:off x="2692400" y="22828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4" name="Oval 10"/>
          <p:cNvSpPr>
            <a:spLocks noChangeArrowheads="1"/>
          </p:cNvSpPr>
          <p:nvPr/>
        </p:nvSpPr>
        <p:spPr bwMode="auto">
          <a:xfrm>
            <a:off x="2274888" y="237966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5" name="Oval 11"/>
          <p:cNvSpPr>
            <a:spLocks noChangeArrowheads="1"/>
          </p:cNvSpPr>
          <p:nvPr/>
        </p:nvSpPr>
        <p:spPr bwMode="auto">
          <a:xfrm>
            <a:off x="2466975" y="22955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6" name="Oval 12"/>
          <p:cNvSpPr>
            <a:spLocks noChangeArrowheads="1"/>
          </p:cNvSpPr>
          <p:nvPr/>
        </p:nvSpPr>
        <p:spPr bwMode="auto">
          <a:xfrm>
            <a:off x="2382838" y="24399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7" name="Oval 13"/>
          <p:cNvSpPr>
            <a:spLocks noChangeArrowheads="1"/>
          </p:cNvSpPr>
          <p:nvPr/>
        </p:nvSpPr>
        <p:spPr bwMode="auto">
          <a:xfrm>
            <a:off x="2317750" y="248920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8" name="Oval 14"/>
          <p:cNvSpPr>
            <a:spLocks noChangeArrowheads="1"/>
          </p:cNvSpPr>
          <p:nvPr/>
        </p:nvSpPr>
        <p:spPr bwMode="auto">
          <a:xfrm>
            <a:off x="2357438" y="23479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59" name="Oval 15"/>
          <p:cNvSpPr>
            <a:spLocks noChangeArrowheads="1"/>
          </p:cNvSpPr>
          <p:nvPr/>
        </p:nvSpPr>
        <p:spPr bwMode="auto">
          <a:xfrm>
            <a:off x="2320925" y="229235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0" name="Oval 16"/>
          <p:cNvSpPr>
            <a:spLocks noChangeArrowheads="1"/>
          </p:cNvSpPr>
          <p:nvPr/>
        </p:nvSpPr>
        <p:spPr bwMode="auto">
          <a:xfrm>
            <a:off x="2379663" y="225583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1" name="Oval 17"/>
          <p:cNvSpPr>
            <a:spLocks noChangeArrowheads="1"/>
          </p:cNvSpPr>
          <p:nvPr/>
        </p:nvSpPr>
        <p:spPr bwMode="auto">
          <a:xfrm>
            <a:off x="2525713" y="23256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2" name="Oval 18"/>
          <p:cNvSpPr>
            <a:spLocks noChangeArrowheads="1"/>
          </p:cNvSpPr>
          <p:nvPr/>
        </p:nvSpPr>
        <p:spPr bwMode="auto">
          <a:xfrm>
            <a:off x="2603500" y="22891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3" name="Oval 19"/>
          <p:cNvSpPr>
            <a:spLocks noChangeArrowheads="1"/>
          </p:cNvSpPr>
          <p:nvPr/>
        </p:nvSpPr>
        <p:spPr bwMode="auto">
          <a:xfrm>
            <a:off x="2452688" y="23479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4" name="Oval 20"/>
          <p:cNvSpPr>
            <a:spLocks noChangeArrowheads="1"/>
          </p:cNvSpPr>
          <p:nvPr/>
        </p:nvSpPr>
        <p:spPr bwMode="auto">
          <a:xfrm>
            <a:off x="2311400" y="23018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5" name="Oval 21"/>
          <p:cNvSpPr>
            <a:spLocks noChangeArrowheads="1"/>
          </p:cNvSpPr>
          <p:nvPr/>
        </p:nvSpPr>
        <p:spPr bwMode="auto">
          <a:xfrm>
            <a:off x="2846388" y="24368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6" name="Oval 22"/>
          <p:cNvSpPr>
            <a:spLocks noChangeArrowheads="1"/>
          </p:cNvSpPr>
          <p:nvPr/>
        </p:nvSpPr>
        <p:spPr bwMode="auto">
          <a:xfrm>
            <a:off x="2428875" y="253365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7" name="Oval 23"/>
          <p:cNvSpPr>
            <a:spLocks noChangeArrowheads="1"/>
          </p:cNvSpPr>
          <p:nvPr/>
        </p:nvSpPr>
        <p:spPr bwMode="auto">
          <a:xfrm>
            <a:off x="2401888" y="243046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8" name="Oval 24"/>
          <p:cNvSpPr>
            <a:spLocks noChangeArrowheads="1"/>
          </p:cNvSpPr>
          <p:nvPr/>
        </p:nvSpPr>
        <p:spPr bwMode="auto">
          <a:xfrm>
            <a:off x="2317750" y="25749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69" name="Oval 25"/>
          <p:cNvSpPr>
            <a:spLocks noChangeArrowheads="1"/>
          </p:cNvSpPr>
          <p:nvPr/>
        </p:nvSpPr>
        <p:spPr bwMode="auto">
          <a:xfrm>
            <a:off x="2471738" y="26431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0" name="Oval 26"/>
          <p:cNvSpPr>
            <a:spLocks noChangeArrowheads="1"/>
          </p:cNvSpPr>
          <p:nvPr/>
        </p:nvSpPr>
        <p:spPr bwMode="auto">
          <a:xfrm>
            <a:off x="2292350" y="248285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1" name="Oval 27"/>
          <p:cNvSpPr>
            <a:spLocks noChangeArrowheads="1"/>
          </p:cNvSpPr>
          <p:nvPr/>
        </p:nvSpPr>
        <p:spPr bwMode="auto">
          <a:xfrm>
            <a:off x="2474913" y="244633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2" name="Oval 28"/>
          <p:cNvSpPr>
            <a:spLocks noChangeArrowheads="1"/>
          </p:cNvSpPr>
          <p:nvPr/>
        </p:nvSpPr>
        <p:spPr bwMode="auto">
          <a:xfrm>
            <a:off x="2314575" y="23907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3" name="Oval 29"/>
          <p:cNvSpPr>
            <a:spLocks noChangeArrowheads="1"/>
          </p:cNvSpPr>
          <p:nvPr/>
        </p:nvSpPr>
        <p:spPr bwMode="auto">
          <a:xfrm>
            <a:off x="2744788" y="234473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4" name="Oval 30"/>
          <p:cNvSpPr>
            <a:spLocks noChangeArrowheads="1"/>
          </p:cNvSpPr>
          <p:nvPr/>
        </p:nvSpPr>
        <p:spPr bwMode="auto">
          <a:xfrm>
            <a:off x="2671763" y="236696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5" name="Oval 31"/>
          <p:cNvSpPr>
            <a:spLocks noChangeArrowheads="1"/>
          </p:cNvSpPr>
          <p:nvPr/>
        </p:nvSpPr>
        <p:spPr bwMode="auto">
          <a:xfrm>
            <a:off x="2846388" y="24368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6" name="Oval 32"/>
          <p:cNvSpPr>
            <a:spLocks noChangeArrowheads="1"/>
          </p:cNvSpPr>
          <p:nvPr/>
        </p:nvSpPr>
        <p:spPr bwMode="auto">
          <a:xfrm>
            <a:off x="2620963" y="24495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7" name="Oval 33"/>
          <p:cNvSpPr>
            <a:spLocks noChangeArrowheads="1"/>
          </p:cNvSpPr>
          <p:nvPr/>
        </p:nvSpPr>
        <p:spPr bwMode="auto">
          <a:xfrm>
            <a:off x="2679700" y="24796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8" name="Oval 34"/>
          <p:cNvSpPr>
            <a:spLocks noChangeArrowheads="1"/>
          </p:cNvSpPr>
          <p:nvPr/>
        </p:nvSpPr>
        <p:spPr bwMode="auto">
          <a:xfrm>
            <a:off x="2757488" y="244316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79" name="Oval 35"/>
          <p:cNvSpPr>
            <a:spLocks noChangeArrowheads="1"/>
          </p:cNvSpPr>
          <p:nvPr/>
        </p:nvSpPr>
        <p:spPr bwMode="auto">
          <a:xfrm>
            <a:off x="3000375" y="259080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80" name="Oval 36"/>
          <p:cNvSpPr>
            <a:spLocks noChangeArrowheads="1"/>
          </p:cNvSpPr>
          <p:nvPr/>
        </p:nvSpPr>
        <p:spPr bwMode="auto">
          <a:xfrm>
            <a:off x="2628900" y="26003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81" name="Oval 37"/>
          <p:cNvSpPr>
            <a:spLocks noChangeArrowheads="1"/>
          </p:cNvSpPr>
          <p:nvPr/>
        </p:nvSpPr>
        <p:spPr bwMode="auto">
          <a:xfrm>
            <a:off x="2384425" y="1917700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2" name="Oval 38"/>
          <p:cNvSpPr>
            <a:spLocks noChangeArrowheads="1"/>
          </p:cNvSpPr>
          <p:nvPr/>
        </p:nvSpPr>
        <p:spPr bwMode="auto">
          <a:xfrm>
            <a:off x="2311400" y="19399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3" name="Oval 39"/>
          <p:cNvSpPr>
            <a:spLocks noChangeArrowheads="1"/>
          </p:cNvSpPr>
          <p:nvPr/>
        </p:nvSpPr>
        <p:spPr bwMode="auto">
          <a:xfrm>
            <a:off x="2486025" y="20097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4" name="Oval 40"/>
          <p:cNvSpPr>
            <a:spLocks noChangeArrowheads="1"/>
          </p:cNvSpPr>
          <p:nvPr/>
        </p:nvSpPr>
        <p:spPr bwMode="auto">
          <a:xfrm>
            <a:off x="2260600" y="202247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5" name="Oval 41"/>
          <p:cNvSpPr>
            <a:spLocks noChangeArrowheads="1"/>
          </p:cNvSpPr>
          <p:nvPr/>
        </p:nvSpPr>
        <p:spPr bwMode="auto">
          <a:xfrm>
            <a:off x="2319338" y="205263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6" name="Oval 42"/>
          <p:cNvSpPr>
            <a:spLocks noChangeArrowheads="1"/>
          </p:cNvSpPr>
          <p:nvPr/>
        </p:nvSpPr>
        <p:spPr bwMode="auto">
          <a:xfrm>
            <a:off x="2397125" y="2016125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7" name="Oval 43"/>
          <p:cNvSpPr>
            <a:spLocks noChangeArrowheads="1"/>
          </p:cNvSpPr>
          <p:nvPr/>
        </p:nvSpPr>
        <p:spPr bwMode="auto">
          <a:xfrm>
            <a:off x="2640013" y="216376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8" name="Oval 44"/>
          <p:cNvSpPr>
            <a:spLocks noChangeArrowheads="1"/>
          </p:cNvSpPr>
          <p:nvPr/>
        </p:nvSpPr>
        <p:spPr bwMode="auto">
          <a:xfrm>
            <a:off x="2268538" y="2173288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589" name="Oval 45"/>
          <p:cNvSpPr>
            <a:spLocks noChangeArrowheads="1"/>
          </p:cNvSpPr>
          <p:nvPr/>
        </p:nvSpPr>
        <p:spPr bwMode="auto">
          <a:xfrm>
            <a:off x="3963988" y="213518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0" name="Oval 46"/>
          <p:cNvSpPr>
            <a:spLocks noChangeArrowheads="1"/>
          </p:cNvSpPr>
          <p:nvPr/>
        </p:nvSpPr>
        <p:spPr bwMode="auto">
          <a:xfrm>
            <a:off x="3822700" y="20796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1" name="Oval 47"/>
          <p:cNvSpPr>
            <a:spLocks noChangeArrowheads="1"/>
          </p:cNvSpPr>
          <p:nvPr/>
        </p:nvSpPr>
        <p:spPr bwMode="auto">
          <a:xfrm>
            <a:off x="3890963" y="215741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2" name="Oval 48"/>
          <p:cNvSpPr>
            <a:spLocks noChangeArrowheads="1"/>
          </p:cNvSpPr>
          <p:nvPr/>
        </p:nvSpPr>
        <p:spPr bwMode="auto">
          <a:xfrm>
            <a:off x="3749675" y="211137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3" name="Oval 49"/>
          <p:cNvSpPr>
            <a:spLocks noChangeArrowheads="1"/>
          </p:cNvSpPr>
          <p:nvPr/>
        </p:nvSpPr>
        <p:spPr bwMode="auto">
          <a:xfrm>
            <a:off x="4065588" y="22272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4" name="Oval 50"/>
          <p:cNvSpPr>
            <a:spLocks noChangeArrowheads="1"/>
          </p:cNvSpPr>
          <p:nvPr/>
        </p:nvSpPr>
        <p:spPr bwMode="auto">
          <a:xfrm>
            <a:off x="3648075" y="232410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5" name="Oval 51"/>
          <p:cNvSpPr>
            <a:spLocks noChangeArrowheads="1"/>
          </p:cNvSpPr>
          <p:nvPr/>
        </p:nvSpPr>
        <p:spPr bwMode="auto">
          <a:xfrm>
            <a:off x="3840163" y="22399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6" name="Oval 52"/>
          <p:cNvSpPr>
            <a:spLocks noChangeArrowheads="1"/>
          </p:cNvSpPr>
          <p:nvPr/>
        </p:nvSpPr>
        <p:spPr bwMode="auto">
          <a:xfrm>
            <a:off x="3756025" y="23844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7" name="Oval 53"/>
          <p:cNvSpPr>
            <a:spLocks noChangeArrowheads="1"/>
          </p:cNvSpPr>
          <p:nvPr/>
        </p:nvSpPr>
        <p:spPr bwMode="auto">
          <a:xfrm>
            <a:off x="3690938" y="243363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8" name="Oval 54"/>
          <p:cNvSpPr>
            <a:spLocks noChangeArrowheads="1"/>
          </p:cNvSpPr>
          <p:nvPr/>
        </p:nvSpPr>
        <p:spPr bwMode="auto">
          <a:xfrm>
            <a:off x="3730625" y="229235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599" name="Oval 55"/>
          <p:cNvSpPr>
            <a:spLocks noChangeArrowheads="1"/>
          </p:cNvSpPr>
          <p:nvPr/>
        </p:nvSpPr>
        <p:spPr bwMode="auto">
          <a:xfrm>
            <a:off x="3694113" y="223678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0" name="Oval 56"/>
          <p:cNvSpPr>
            <a:spLocks noChangeArrowheads="1"/>
          </p:cNvSpPr>
          <p:nvPr/>
        </p:nvSpPr>
        <p:spPr bwMode="auto">
          <a:xfrm>
            <a:off x="3752850" y="220027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1" name="Oval 57"/>
          <p:cNvSpPr>
            <a:spLocks noChangeArrowheads="1"/>
          </p:cNvSpPr>
          <p:nvPr/>
        </p:nvSpPr>
        <p:spPr bwMode="auto">
          <a:xfrm>
            <a:off x="3898900" y="22701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2" name="Oval 58"/>
          <p:cNvSpPr>
            <a:spLocks noChangeArrowheads="1"/>
          </p:cNvSpPr>
          <p:nvPr/>
        </p:nvSpPr>
        <p:spPr bwMode="auto">
          <a:xfrm>
            <a:off x="3995738" y="23288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3" name="Oval 59"/>
          <p:cNvSpPr>
            <a:spLocks noChangeArrowheads="1"/>
          </p:cNvSpPr>
          <p:nvPr/>
        </p:nvSpPr>
        <p:spPr bwMode="auto">
          <a:xfrm>
            <a:off x="4130675" y="19399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4" name="Oval 60"/>
          <p:cNvSpPr>
            <a:spLocks noChangeArrowheads="1"/>
          </p:cNvSpPr>
          <p:nvPr/>
        </p:nvSpPr>
        <p:spPr bwMode="auto">
          <a:xfrm>
            <a:off x="3617913" y="255111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5" name="Oval 61"/>
          <p:cNvSpPr>
            <a:spLocks noChangeArrowheads="1"/>
          </p:cNvSpPr>
          <p:nvPr/>
        </p:nvSpPr>
        <p:spPr bwMode="auto">
          <a:xfrm>
            <a:off x="4219575" y="238125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6" name="Oval 62"/>
          <p:cNvSpPr>
            <a:spLocks noChangeArrowheads="1"/>
          </p:cNvSpPr>
          <p:nvPr/>
        </p:nvSpPr>
        <p:spPr bwMode="auto">
          <a:xfrm>
            <a:off x="3802063" y="247808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7" name="Oval 63"/>
          <p:cNvSpPr>
            <a:spLocks noChangeArrowheads="1"/>
          </p:cNvSpPr>
          <p:nvPr/>
        </p:nvSpPr>
        <p:spPr bwMode="auto">
          <a:xfrm>
            <a:off x="3775075" y="237490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8" name="Oval 64"/>
          <p:cNvSpPr>
            <a:spLocks noChangeArrowheads="1"/>
          </p:cNvSpPr>
          <p:nvPr/>
        </p:nvSpPr>
        <p:spPr bwMode="auto">
          <a:xfrm>
            <a:off x="3690938" y="25193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09" name="Oval 65"/>
          <p:cNvSpPr>
            <a:spLocks noChangeArrowheads="1"/>
          </p:cNvSpPr>
          <p:nvPr/>
        </p:nvSpPr>
        <p:spPr bwMode="auto">
          <a:xfrm>
            <a:off x="3844925" y="25876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0" name="Oval 66"/>
          <p:cNvSpPr>
            <a:spLocks noChangeArrowheads="1"/>
          </p:cNvSpPr>
          <p:nvPr/>
        </p:nvSpPr>
        <p:spPr bwMode="auto">
          <a:xfrm>
            <a:off x="3665538" y="242728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1" name="Oval 67"/>
          <p:cNvSpPr>
            <a:spLocks noChangeArrowheads="1"/>
          </p:cNvSpPr>
          <p:nvPr/>
        </p:nvSpPr>
        <p:spPr bwMode="auto">
          <a:xfrm>
            <a:off x="3848100" y="239077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2" name="Oval 68"/>
          <p:cNvSpPr>
            <a:spLocks noChangeArrowheads="1"/>
          </p:cNvSpPr>
          <p:nvPr/>
        </p:nvSpPr>
        <p:spPr bwMode="auto">
          <a:xfrm>
            <a:off x="3525838" y="22018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3" name="Oval 69"/>
          <p:cNvSpPr>
            <a:spLocks noChangeArrowheads="1"/>
          </p:cNvSpPr>
          <p:nvPr/>
        </p:nvSpPr>
        <p:spPr bwMode="auto">
          <a:xfrm>
            <a:off x="4222750" y="213677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4" name="Oval 70"/>
          <p:cNvSpPr>
            <a:spLocks noChangeArrowheads="1"/>
          </p:cNvSpPr>
          <p:nvPr/>
        </p:nvSpPr>
        <p:spPr bwMode="auto">
          <a:xfrm>
            <a:off x="4159250" y="23209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5" name="Oval 71"/>
          <p:cNvSpPr>
            <a:spLocks noChangeArrowheads="1"/>
          </p:cNvSpPr>
          <p:nvPr/>
        </p:nvSpPr>
        <p:spPr bwMode="auto">
          <a:xfrm>
            <a:off x="4219575" y="238125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6" name="Oval 72"/>
          <p:cNvSpPr>
            <a:spLocks noChangeArrowheads="1"/>
          </p:cNvSpPr>
          <p:nvPr/>
        </p:nvSpPr>
        <p:spPr bwMode="auto">
          <a:xfrm>
            <a:off x="3994150" y="239395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7" name="Oval 73"/>
          <p:cNvSpPr>
            <a:spLocks noChangeArrowheads="1"/>
          </p:cNvSpPr>
          <p:nvPr/>
        </p:nvSpPr>
        <p:spPr bwMode="auto">
          <a:xfrm>
            <a:off x="4138613" y="215741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8" name="Oval 74"/>
          <p:cNvSpPr>
            <a:spLocks noChangeArrowheads="1"/>
          </p:cNvSpPr>
          <p:nvPr/>
        </p:nvSpPr>
        <p:spPr bwMode="auto">
          <a:xfrm>
            <a:off x="4130675" y="238760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19" name="Oval 75"/>
          <p:cNvSpPr>
            <a:spLocks noChangeArrowheads="1"/>
          </p:cNvSpPr>
          <p:nvPr/>
        </p:nvSpPr>
        <p:spPr bwMode="auto">
          <a:xfrm>
            <a:off x="3963988" y="20113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20" name="Oval 76"/>
          <p:cNvSpPr>
            <a:spLocks noChangeArrowheads="1"/>
          </p:cNvSpPr>
          <p:nvPr/>
        </p:nvSpPr>
        <p:spPr bwMode="auto">
          <a:xfrm>
            <a:off x="4002088" y="25447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21" name="Oval 77"/>
          <p:cNvSpPr>
            <a:spLocks noChangeArrowheads="1"/>
          </p:cNvSpPr>
          <p:nvPr/>
        </p:nvSpPr>
        <p:spPr bwMode="auto">
          <a:xfrm>
            <a:off x="3757613" y="186213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2" name="Oval 78"/>
          <p:cNvSpPr>
            <a:spLocks noChangeArrowheads="1"/>
          </p:cNvSpPr>
          <p:nvPr/>
        </p:nvSpPr>
        <p:spPr bwMode="auto">
          <a:xfrm>
            <a:off x="4075113" y="20748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3" name="Oval 79"/>
          <p:cNvSpPr>
            <a:spLocks noChangeArrowheads="1"/>
          </p:cNvSpPr>
          <p:nvPr/>
        </p:nvSpPr>
        <p:spPr bwMode="auto">
          <a:xfrm>
            <a:off x="3859213" y="195421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4" name="Oval 80"/>
          <p:cNvSpPr>
            <a:spLocks noChangeArrowheads="1"/>
          </p:cNvSpPr>
          <p:nvPr/>
        </p:nvSpPr>
        <p:spPr bwMode="auto">
          <a:xfrm>
            <a:off x="3481388" y="2033588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5" name="Oval 81"/>
          <p:cNvSpPr>
            <a:spLocks noChangeArrowheads="1"/>
          </p:cNvSpPr>
          <p:nvPr/>
        </p:nvSpPr>
        <p:spPr bwMode="auto">
          <a:xfrm>
            <a:off x="3692525" y="199707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6" name="Oval 82"/>
          <p:cNvSpPr>
            <a:spLocks noChangeArrowheads="1"/>
          </p:cNvSpPr>
          <p:nvPr/>
        </p:nvSpPr>
        <p:spPr bwMode="auto">
          <a:xfrm>
            <a:off x="3770313" y="1960563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7" name="Oval 83"/>
          <p:cNvSpPr>
            <a:spLocks noChangeArrowheads="1"/>
          </p:cNvSpPr>
          <p:nvPr/>
        </p:nvSpPr>
        <p:spPr bwMode="auto">
          <a:xfrm>
            <a:off x="4013200" y="2108200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8" name="Oval 84"/>
          <p:cNvSpPr>
            <a:spLocks noChangeArrowheads="1"/>
          </p:cNvSpPr>
          <p:nvPr/>
        </p:nvSpPr>
        <p:spPr bwMode="auto">
          <a:xfrm>
            <a:off x="3641725" y="2117725"/>
            <a:ext cx="88900" cy="889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29" name="Oval 85"/>
          <p:cNvSpPr>
            <a:spLocks noChangeArrowheads="1"/>
          </p:cNvSpPr>
          <p:nvPr/>
        </p:nvSpPr>
        <p:spPr bwMode="auto">
          <a:xfrm rot="14108145">
            <a:off x="5313363" y="22526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0" name="Oval 86"/>
          <p:cNvSpPr>
            <a:spLocks noChangeArrowheads="1"/>
          </p:cNvSpPr>
          <p:nvPr/>
        </p:nvSpPr>
        <p:spPr bwMode="auto">
          <a:xfrm rot="14108145">
            <a:off x="5348288" y="240030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1" name="Oval 87"/>
          <p:cNvSpPr>
            <a:spLocks noChangeArrowheads="1"/>
          </p:cNvSpPr>
          <p:nvPr/>
        </p:nvSpPr>
        <p:spPr bwMode="auto">
          <a:xfrm rot="14108145">
            <a:off x="5373688" y="229870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2" name="Oval 88"/>
          <p:cNvSpPr>
            <a:spLocks noChangeArrowheads="1"/>
          </p:cNvSpPr>
          <p:nvPr/>
        </p:nvSpPr>
        <p:spPr bwMode="auto">
          <a:xfrm rot="14108145">
            <a:off x="5416550" y="244157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3" name="Oval 89"/>
          <p:cNvSpPr>
            <a:spLocks noChangeArrowheads="1"/>
          </p:cNvSpPr>
          <p:nvPr/>
        </p:nvSpPr>
        <p:spPr bwMode="auto">
          <a:xfrm rot="14108145">
            <a:off x="5330825" y="211613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4" name="Oval 90"/>
          <p:cNvSpPr>
            <a:spLocks noChangeArrowheads="1"/>
          </p:cNvSpPr>
          <p:nvPr/>
        </p:nvSpPr>
        <p:spPr bwMode="auto">
          <a:xfrm rot="14108145">
            <a:off x="5648325" y="240347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5" name="Oval 91"/>
          <p:cNvSpPr>
            <a:spLocks noChangeArrowheads="1"/>
          </p:cNvSpPr>
          <p:nvPr/>
        </p:nvSpPr>
        <p:spPr bwMode="auto">
          <a:xfrm rot="14108145">
            <a:off x="5470525" y="229393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6" name="Oval 92"/>
          <p:cNvSpPr>
            <a:spLocks noChangeArrowheads="1"/>
          </p:cNvSpPr>
          <p:nvPr/>
        </p:nvSpPr>
        <p:spPr bwMode="auto">
          <a:xfrm rot="14108145">
            <a:off x="5637213" y="227965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7" name="Oval 93"/>
          <p:cNvSpPr>
            <a:spLocks noChangeArrowheads="1"/>
          </p:cNvSpPr>
          <p:nvPr/>
        </p:nvSpPr>
        <p:spPr bwMode="auto">
          <a:xfrm rot="14108145">
            <a:off x="5715000" y="230505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8" name="Oval 94"/>
          <p:cNvSpPr>
            <a:spLocks noChangeArrowheads="1"/>
          </p:cNvSpPr>
          <p:nvPr/>
        </p:nvSpPr>
        <p:spPr bwMode="auto">
          <a:xfrm rot="14108145">
            <a:off x="5575300" y="23542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39" name="Oval 95"/>
          <p:cNvSpPr>
            <a:spLocks noChangeArrowheads="1"/>
          </p:cNvSpPr>
          <p:nvPr/>
        </p:nvSpPr>
        <p:spPr bwMode="auto">
          <a:xfrm rot="14108145">
            <a:off x="5551488" y="24145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0" name="Oval 96"/>
          <p:cNvSpPr>
            <a:spLocks noChangeArrowheads="1"/>
          </p:cNvSpPr>
          <p:nvPr/>
        </p:nvSpPr>
        <p:spPr bwMode="auto">
          <a:xfrm rot="14108145">
            <a:off x="5487988" y="238760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1" name="Oval 97"/>
          <p:cNvSpPr>
            <a:spLocks noChangeArrowheads="1"/>
          </p:cNvSpPr>
          <p:nvPr/>
        </p:nvSpPr>
        <p:spPr bwMode="auto">
          <a:xfrm rot="14108145">
            <a:off x="5461000" y="222885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2" name="Oval 98"/>
          <p:cNvSpPr>
            <a:spLocks noChangeArrowheads="1"/>
          </p:cNvSpPr>
          <p:nvPr/>
        </p:nvSpPr>
        <p:spPr bwMode="auto">
          <a:xfrm rot="14108145">
            <a:off x="5386388" y="21859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3" name="Oval 99"/>
          <p:cNvSpPr>
            <a:spLocks noChangeArrowheads="1"/>
          </p:cNvSpPr>
          <p:nvPr/>
        </p:nvSpPr>
        <p:spPr bwMode="auto">
          <a:xfrm rot="14108145">
            <a:off x="5521325" y="22748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4" name="Oval 100"/>
          <p:cNvSpPr>
            <a:spLocks noChangeArrowheads="1"/>
          </p:cNvSpPr>
          <p:nvPr/>
        </p:nvSpPr>
        <p:spPr bwMode="auto">
          <a:xfrm rot="14108145">
            <a:off x="5564188" y="24177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5" name="Oval 101"/>
          <p:cNvSpPr>
            <a:spLocks noChangeArrowheads="1"/>
          </p:cNvSpPr>
          <p:nvPr/>
        </p:nvSpPr>
        <p:spPr bwMode="auto">
          <a:xfrm rot="14108145">
            <a:off x="5368925" y="190182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6" name="Oval 102"/>
          <p:cNvSpPr>
            <a:spLocks noChangeArrowheads="1"/>
          </p:cNvSpPr>
          <p:nvPr/>
        </p:nvSpPr>
        <p:spPr bwMode="auto">
          <a:xfrm rot="14108145">
            <a:off x="5726113" y="205581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7" name="Oval 103"/>
          <p:cNvSpPr>
            <a:spLocks noChangeArrowheads="1"/>
          </p:cNvSpPr>
          <p:nvPr/>
        </p:nvSpPr>
        <p:spPr bwMode="auto">
          <a:xfrm rot="14108145">
            <a:off x="5618163" y="227012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8" name="Oval 104"/>
          <p:cNvSpPr>
            <a:spLocks noChangeArrowheads="1"/>
          </p:cNvSpPr>
          <p:nvPr/>
        </p:nvSpPr>
        <p:spPr bwMode="auto">
          <a:xfrm rot="14108145">
            <a:off x="5165725" y="206533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49" name="Oval 105"/>
          <p:cNvSpPr>
            <a:spLocks noChangeArrowheads="1"/>
          </p:cNvSpPr>
          <p:nvPr/>
        </p:nvSpPr>
        <p:spPr bwMode="auto">
          <a:xfrm rot="14108145">
            <a:off x="5219700" y="23383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0" name="Oval 106"/>
          <p:cNvSpPr>
            <a:spLocks noChangeArrowheads="1"/>
          </p:cNvSpPr>
          <p:nvPr/>
        </p:nvSpPr>
        <p:spPr bwMode="auto">
          <a:xfrm rot="14108145">
            <a:off x="5722938" y="233045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1" name="Oval 107"/>
          <p:cNvSpPr>
            <a:spLocks noChangeArrowheads="1"/>
          </p:cNvSpPr>
          <p:nvPr/>
        </p:nvSpPr>
        <p:spPr bwMode="auto">
          <a:xfrm rot="14108145">
            <a:off x="5618163" y="208597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2" name="Oval 108"/>
          <p:cNvSpPr>
            <a:spLocks noChangeArrowheads="1"/>
          </p:cNvSpPr>
          <p:nvPr/>
        </p:nvSpPr>
        <p:spPr bwMode="auto">
          <a:xfrm rot="14108145">
            <a:off x="5635625" y="23637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3" name="Oval 109"/>
          <p:cNvSpPr>
            <a:spLocks noChangeArrowheads="1"/>
          </p:cNvSpPr>
          <p:nvPr/>
        </p:nvSpPr>
        <p:spPr bwMode="auto">
          <a:xfrm rot="14108145">
            <a:off x="5351463" y="203835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4" name="Oval 110"/>
          <p:cNvSpPr>
            <a:spLocks noChangeArrowheads="1"/>
          </p:cNvSpPr>
          <p:nvPr/>
        </p:nvSpPr>
        <p:spPr bwMode="auto">
          <a:xfrm rot="14108145">
            <a:off x="5411788" y="20843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5" name="Oval 111"/>
          <p:cNvSpPr>
            <a:spLocks noChangeArrowheads="1"/>
          </p:cNvSpPr>
          <p:nvPr/>
        </p:nvSpPr>
        <p:spPr bwMode="auto">
          <a:xfrm rot="14108145">
            <a:off x="5368925" y="190182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6" name="Oval 112"/>
          <p:cNvSpPr>
            <a:spLocks noChangeArrowheads="1"/>
          </p:cNvSpPr>
          <p:nvPr/>
        </p:nvSpPr>
        <p:spPr bwMode="auto">
          <a:xfrm rot="14108145">
            <a:off x="5508625" y="207962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7" name="Oval 113"/>
          <p:cNvSpPr>
            <a:spLocks noChangeArrowheads="1"/>
          </p:cNvSpPr>
          <p:nvPr/>
        </p:nvSpPr>
        <p:spPr bwMode="auto">
          <a:xfrm rot="14108145">
            <a:off x="5499100" y="201453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8" name="Oval 114"/>
          <p:cNvSpPr>
            <a:spLocks noChangeArrowheads="1"/>
          </p:cNvSpPr>
          <p:nvPr/>
        </p:nvSpPr>
        <p:spPr bwMode="auto">
          <a:xfrm rot="14108145">
            <a:off x="5272088" y="198120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59" name="Oval 115"/>
          <p:cNvSpPr>
            <a:spLocks noChangeArrowheads="1"/>
          </p:cNvSpPr>
          <p:nvPr/>
        </p:nvSpPr>
        <p:spPr bwMode="auto">
          <a:xfrm rot="14108145">
            <a:off x="5149850" y="22780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60" name="Oval 116"/>
          <p:cNvSpPr>
            <a:spLocks noChangeArrowheads="1"/>
          </p:cNvSpPr>
          <p:nvPr/>
        </p:nvSpPr>
        <p:spPr bwMode="auto">
          <a:xfrm rot="14108145">
            <a:off x="5627688" y="19859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6661" name="Oval 117"/>
          <p:cNvSpPr>
            <a:spLocks noChangeArrowheads="1"/>
          </p:cNvSpPr>
          <p:nvPr/>
        </p:nvSpPr>
        <p:spPr bwMode="auto">
          <a:xfrm rot="14108145">
            <a:off x="5207000" y="2578100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2" name="Oval 118"/>
          <p:cNvSpPr>
            <a:spLocks noChangeArrowheads="1"/>
          </p:cNvSpPr>
          <p:nvPr/>
        </p:nvSpPr>
        <p:spPr bwMode="auto">
          <a:xfrm rot="14108145">
            <a:off x="5267325" y="262413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3" name="Oval 119"/>
          <p:cNvSpPr>
            <a:spLocks noChangeArrowheads="1"/>
          </p:cNvSpPr>
          <p:nvPr/>
        </p:nvSpPr>
        <p:spPr bwMode="auto">
          <a:xfrm rot="14108145">
            <a:off x="5224463" y="244157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4" name="Oval 120"/>
          <p:cNvSpPr>
            <a:spLocks noChangeArrowheads="1"/>
          </p:cNvSpPr>
          <p:nvPr/>
        </p:nvSpPr>
        <p:spPr bwMode="auto">
          <a:xfrm rot="14108145">
            <a:off x="5364163" y="261937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5" name="Oval 121"/>
          <p:cNvSpPr>
            <a:spLocks noChangeArrowheads="1"/>
          </p:cNvSpPr>
          <p:nvPr/>
        </p:nvSpPr>
        <p:spPr bwMode="auto">
          <a:xfrm rot="14108145">
            <a:off x="5354638" y="2554288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6" name="Oval 122"/>
          <p:cNvSpPr>
            <a:spLocks noChangeArrowheads="1"/>
          </p:cNvSpPr>
          <p:nvPr/>
        </p:nvSpPr>
        <p:spPr bwMode="auto">
          <a:xfrm rot="14108145">
            <a:off x="5281613" y="2511425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7" name="Oval 123"/>
          <p:cNvSpPr>
            <a:spLocks noChangeArrowheads="1"/>
          </p:cNvSpPr>
          <p:nvPr/>
        </p:nvSpPr>
        <p:spPr bwMode="auto">
          <a:xfrm rot="14108145">
            <a:off x="5262563" y="222726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6668" name="Oval 124"/>
          <p:cNvSpPr>
            <a:spLocks noChangeArrowheads="1"/>
          </p:cNvSpPr>
          <p:nvPr/>
        </p:nvSpPr>
        <p:spPr bwMode="auto">
          <a:xfrm rot="14108145">
            <a:off x="5483225" y="2525713"/>
            <a:ext cx="88900" cy="889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FDA9-BCD2-48C5-BF2D-113F60FEE099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B630-0467-4F98-B0E4-AB849A26CBCE}" type="slidenum">
              <a:rPr lang="en-US"/>
              <a:pPr/>
              <a:t>6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Acoustic Modeling Example</a:t>
            </a:r>
            <a:endParaRPr lang="en-US" b="0"/>
          </a:p>
        </p:txBody>
      </p:sp>
      <p:sp>
        <p:nvSpPr>
          <p:cNvPr id="877571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</a:t>
            </a:r>
          </a:p>
        </p:txBody>
      </p:sp>
      <p:pic>
        <p:nvPicPr>
          <p:cNvPr id="877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575" y="1833563"/>
            <a:ext cx="3530600" cy="3219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9EAF-8D90-4223-9643-7A6D79978573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D395-A520-4295-ADDF-DCBE2328E418}" type="slidenum">
              <a:rPr lang="en-US"/>
              <a:pPr/>
              <a:t>7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Issues</a:t>
            </a:r>
            <a:endParaRPr lang="en-US" b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What defines a cluster?</a:t>
            </a:r>
          </a:p>
          <a:p>
            <a:pPr lvl="1"/>
            <a:r>
              <a:rPr lang="en-US" sz="2200"/>
              <a:t>Is there a prototype representing each cluster?</a:t>
            </a:r>
          </a:p>
          <a:p>
            <a:r>
              <a:rPr lang="en-US" sz="2600"/>
              <a:t>What defines membership in a cluster?</a:t>
            </a:r>
          </a:p>
          <a:p>
            <a:pPr lvl="1"/>
            <a:r>
              <a:rPr lang="en-US" sz="2200"/>
              <a:t>What is the distance metric, </a:t>
            </a:r>
            <a:r>
              <a:rPr lang="en-US" sz="2200" i="1"/>
              <a:t>d</a:t>
            </a:r>
            <a:r>
              <a:rPr lang="en-US" sz="2200"/>
              <a:t>(</a:t>
            </a:r>
            <a:r>
              <a:rPr lang="en-US" sz="2200" b="1" i="1"/>
              <a:t>x</a:t>
            </a:r>
            <a:r>
              <a:rPr lang="en-US" sz="2200" i="1"/>
              <a:t>; </a:t>
            </a:r>
            <a:r>
              <a:rPr lang="en-US" sz="2200" b="1" i="1"/>
              <a:t>y</a:t>
            </a:r>
            <a:r>
              <a:rPr lang="en-US" sz="2200"/>
              <a:t>)?</a:t>
            </a:r>
          </a:p>
          <a:p>
            <a:r>
              <a:rPr lang="en-US" sz="2600"/>
              <a:t>How many clusters are there?</a:t>
            </a:r>
          </a:p>
          <a:p>
            <a:pPr lvl="1"/>
            <a:r>
              <a:rPr lang="en-US" sz="2200"/>
              <a:t>Is the number of clusters picked before clustering?</a:t>
            </a:r>
          </a:p>
          <a:p>
            <a:r>
              <a:rPr lang="en-US" sz="2600"/>
              <a:t>How well do the clusters represent unseen data?</a:t>
            </a:r>
          </a:p>
          <a:p>
            <a:pPr lvl="1"/>
            <a:r>
              <a:rPr lang="en-US" sz="2200"/>
              <a:t>How is a new data point assigned to a cluster?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3E0-66F9-42F9-B580-FC58F5EEE144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1687-8B23-4B95-9EDA-C74F403F3B00}" type="slidenum">
              <a:rPr lang="en-US"/>
              <a:pPr/>
              <a:t>8</a:t>
            </a:fld>
            <a:endParaRPr 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-Means Clustering</a:t>
            </a:r>
            <a:endParaRPr lang="en-US" b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Used to group data into </a:t>
            </a:r>
            <a:r>
              <a:rPr lang="en-US" sz="2100" i="1"/>
              <a:t>K </a:t>
            </a:r>
            <a:r>
              <a:rPr lang="en-US" sz="2100"/>
              <a:t>clusters, {</a:t>
            </a:r>
            <a:r>
              <a:rPr lang="en-US" sz="2100" i="1"/>
              <a:t>C</a:t>
            </a:r>
            <a:r>
              <a:rPr lang="en-US" sz="2100" baseline="-25000"/>
              <a:t>1</a:t>
            </a:r>
            <a:r>
              <a:rPr lang="en-US" sz="2100" i="1"/>
              <a:t>,… ,C</a:t>
            </a:r>
            <a:r>
              <a:rPr lang="en-US" sz="2100" i="1" baseline="-25000"/>
              <a:t>K</a:t>
            </a:r>
            <a:r>
              <a:rPr lang="en-US" sz="2100"/>
              <a:t>}</a:t>
            </a:r>
          </a:p>
          <a:p>
            <a:pPr>
              <a:lnSpc>
                <a:spcPct val="90000"/>
              </a:lnSpc>
            </a:pPr>
            <a:r>
              <a:rPr lang="en-US" sz="2100"/>
              <a:t>Each cluster is represented by mean of assigned data</a:t>
            </a:r>
          </a:p>
          <a:p>
            <a:pPr>
              <a:lnSpc>
                <a:spcPct val="90000"/>
              </a:lnSpc>
            </a:pPr>
            <a:r>
              <a:rPr lang="en-US" sz="2100"/>
              <a:t>Iterative algorithm converges to a local optimum: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Select </a:t>
            </a:r>
            <a:r>
              <a:rPr lang="en-US" sz="2000" i="1"/>
              <a:t>K </a:t>
            </a:r>
            <a:r>
              <a:rPr lang="en-US" sz="2000"/>
              <a:t>initial cluster means, {</a:t>
            </a:r>
            <a:r>
              <a:rPr lang="en-US" sz="2000" i="1"/>
              <a:t>µ</a:t>
            </a:r>
            <a:r>
              <a:rPr lang="en-US" sz="2000" baseline="-25000"/>
              <a:t>1</a:t>
            </a:r>
            <a:r>
              <a:rPr lang="en-US" sz="2000" i="1"/>
              <a:t>,… ,µ</a:t>
            </a:r>
            <a:r>
              <a:rPr lang="en-US" sz="2000" i="1" baseline="-25000"/>
              <a:t>K</a:t>
            </a:r>
            <a:r>
              <a:rPr 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Iterate until stopping criterion is satisfied:</a:t>
            </a:r>
          </a:p>
          <a:p>
            <a:pPr lvl="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>
                <a:solidFill>
                  <a:srgbClr val="FF0000"/>
                </a:solidFill>
              </a:rPr>
              <a:t>Assign</a:t>
            </a:r>
            <a:r>
              <a:rPr lang="en-US" sz="1800"/>
              <a:t> each data sample to the closest cluster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i="1">
                <a:solidFill>
                  <a:srgbClr val="0000FF"/>
                </a:solidFill>
              </a:rPr>
              <a:t>X</a:t>
            </a:r>
            <a:r>
              <a:rPr lang="en-US" sz="1600" b="1" i="1">
                <a:solidFill>
                  <a:srgbClr val="0000FF"/>
                </a:solidFill>
                <a:latin typeface="GulimChe" pitchFamily="49" charset="-127"/>
                <a:ea typeface="GulimChe" pitchFamily="49" charset="-127"/>
              </a:rPr>
              <a:t>∈</a:t>
            </a:r>
            <a:r>
              <a:rPr lang="en-US" sz="1600" i="1">
                <a:solidFill>
                  <a:srgbClr val="0000FF"/>
                </a:solidFill>
              </a:rPr>
              <a:t>C</a:t>
            </a:r>
            <a:r>
              <a:rPr lang="en-US" sz="1600" i="1" baseline="-25000">
                <a:solidFill>
                  <a:srgbClr val="0000FF"/>
                </a:solidFill>
              </a:rPr>
              <a:t>i</a:t>
            </a:r>
            <a:r>
              <a:rPr lang="en-US" sz="1600" i="1">
                <a:solidFill>
                  <a:srgbClr val="0000FF"/>
                </a:solidFill>
              </a:rPr>
              <a:t>; d</a:t>
            </a:r>
            <a:r>
              <a:rPr lang="en-US" sz="1600">
                <a:solidFill>
                  <a:srgbClr val="0000FF"/>
                </a:solidFill>
              </a:rPr>
              <a:t>(</a:t>
            </a:r>
            <a:r>
              <a:rPr lang="en-US" sz="1600" b="1" i="1">
                <a:solidFill>
                  <a:srgbClr val="0000FF"/>
                </a:solidFill>
              </a:rPr>
              <a:t>x</a:t>
            </a:r>
            <a:r>
              <a:rPr lang="en-US" sz="1600" i="1">
                <a:solidFill>
                  <a:srgbClr val="0000FF"/>
                </a:solidFill>
              </a:rPr>
              <a:t>;</a:t>
            </a:r>
            <a:r>
              <a:rPr lang="en-US" sz="1600" b="1" i="1">
                <a:solidFill>
                  <a:srgbClr val="0000FF"/>
                </a:solidFill>
              </a:rPr>
              <a:t>µ</a:t>
            </a:r>
            <a:r>
              <a:rPr lang="en-US" sz="1600" i="1" baseline="-25000">
                <a:solidFill>
                  <a:srgbClr val="0000FF"/>
                </a:solidFill>
              </a:rPr>
              <a:t>i</a:t>
            </a:r>
            <a:r>
              <a:rPr lang="en-US" sz="1600">
                <a:solidFill>
                  <a:srgbClr val="0000FF"/>
                </a:solidFill>
              </a:rPr>
              <a:t>)≤</a:t>
            </a:r>
            <a:r>
              <a:rPr lang="en-US" sz="1600" i="1">
                <a:solidFill>
                  <a:srgbClr val="0000FF"/>
                </a:solidFill>
              </a:rPr>
              <a:t>d</a:t>
            </a:r>
            <a:r>
              <a:rPr lang="en-US" sz="1600">
                <a:solidFill>
                  <a:srgbClr val="0000FF"/>
                </a:solidFill>
              </a:rPr>
              <a:t>(</a:t>
            </a:r>
            <a:r>
              <a:rPr lang="en-US" sz="1600" b="1" i="1">
                <a:solidFill>
                  <a:srgbClr val="0000FF"/>
                </a:solidFill>
              </a:rPr>
              <a:t>x</a:t>
            </a:r>
            <a:r>
              <a:rPr lang="en-US" sz="1600" i="1">
                <a:solidFill>
                  <a:srgbClr val="0000FF"/>
                </a:solidFill>
              </a:rPr>
              <a:t>;</a:t>
            </a:r>
            <a:r>
              <a:rPr lang="en-US" sz="1600" b="1" i="1">
                <a:solidFill>
                  <a:srgbClr val="0000FF"/>
                </a:solidFill>
              </a:rPr>
              <a:t>µ</a:t>
            </a:r>
            <a:r>
              <a:rPr lang="en-US" sz="1600" i="1" baseline="-25000">
                <a:solidFill>
                  <a:srgbClr val="0000FF"/>
                </a:solidFill>
              </a:rPr>
              <a:t>j</a:t>
            </a:r>
            <a:r>
              <a:rPr lang="en-US" sz="1600">
                <a:solidFill>
                  <a:srgbClr val="0000FF"/>
                </a:solidFill>
              </a:rPr>
              <a:t>)</a:t>
            </a:r>
            <a:r>
              <a:rPr lang="en-US" sz="1600" i="1">
                <a:solidFill>
                  <a:srgbClr val="0000FF"/>
                </a:solidFill>
              </a:rPr>
              <a:t>, </a:t>
            </a:r>
            <a:r>
              <a:rPr lang="en-US" sz="1600">
                <a:solidFill>
                  <a:srgbClr val="0000FF"/>
                </a:solidFill>
                <a:latin typeface="GulimChe" pitchFamily="49" charset="-127"/>
                <a:ea typeface="GulimChe" pitchFamily="49" charset="-127"/>
              </a:rPr>
              <a:t>∀</a:t>
            </a:r>
            <a:r>
              <a:rPr lang="en-US" sz="1600" i="1">
                <a:solidFill>
                  <a:srgbClr val="0000FF"/>
                </a:solidFill>
              </a:rPr>
              <a:t>i</a:t>
            </a:r>
            <a:r>
              <a:rPr lang="en-US" sz="1600">
                <a:solidFill>
                  <a:srgbClr val="0000FF"/>
                </a:solidFill>
                <a:latin typeface="GulimChe" pitchFamily="49" charset="-127"/>
                <a:ea typeface="GulimChe" pitchFamily="49" charset="-127"/>
              </a:rPr>
              <a:t>≠</a:t>
            </a:r>
            <a:r>
              <a:rPr lang="en-US" sz="1600" i="1">
                <a:solidFill>
                  <a:srgbClr val="0000FF"/>
                </a:solidFill>
              </a:rPr>
              <a:t>j</a:t>
            </a:r>
          </a:p>
          <a:p>
            <a:pPr lvl="2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>
                <a:solidFill>
                  <a:srgbClr val="FF0000"/>
                </a:solidFill>
              </a:rPr>
              <a:t>Update</a:t>
            </a:r>
            <a:r>
              <a:rPr lang="en-US" sz="1800"/>
              <a:t> </a:t>
            </a:r>
            <a:r>
              <a:rPr lang="en-US" sz="1800" i="1"/>
              <a:t>K </a:t>
            </a:r>
            <a:r>
              <a:rPr lang="en-US" sz="1800"/>
              <a:t>means from assigned samples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i="1">
                <a:solidFill>
                  <a:srgbClr val="0000FF"/>
                </a:solidFill>
              </a:rPr>
              <a:t>µ</a:t>
            </a:r>
            <a:r>
              <a:rPr lang="en-US" sz="1600" i="1" baseline="-25000">
                <a:solidFill>
                  <a:srgbClr val="0000FF"/>
                </a:solidFill>
              </a:rPr>
              <a:t>i</a:t>
            </a:r>
            <a:r>
              <a:rPr lang="en-US" sz="1600" i="1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rgbClr val="0000FF"/>
                </a:solidFill>
              </a:rPr>
              <a:t>= </a:t>
            </a:r>
            <a:r>
              <a:rPr lang="en-US" sz="1600" i="1">
                <a:solidFill>
                  <a:srgbClr val="0000FF"/>
                </a:solidFill>
              </a:rPr>
              <a:t>E</a:t>
            </a:r>
            <a:r>
              <a:rPr lang="en-US" sz="1600">
                <a:solidFill>
                  <a:srgbClr val="0000FF"/>
                </a:solidFill>
              </a:rPr>
              <a:t>(</a:t>
            </a:r>
            <a:r>
              <a:rPr lang="en-US" sz="1600" b="1" i="1">
                <a:solidFill>
                  <a:srgbClr val="0000FF"/>
                </a:solidFill>
              </a:rPr>
              <a:t>x</a:t>
            </a:r>
            <a:r>
              <a:rPr lang="en-US" sz="1600">
                <a:solidFill>
                  <a:srgbClr val="0000FF"/>
                </a:solidFill>
              </a:rPr>
              <a:t>)</a:t>
            </a:r>
            <a:r>
              <a:rPr lang="en-US" sz="1600" i="1">
                <a:solidFill>
                  <a:srgbClr val="0000FF"/>
                </a:solidFill>
              </a:rPr>
              <a:t>, </a:t>
            </a:r>
            <a:r>
              <a:rPr lang="en-US" sz="1600" b="1" i="1">
                <a:solidFill>
                  <a:srgbClr val="0000FF"/>
                </a:solidFill>
              </a:rPr>
              <a:t>X</a:t>
            </a:r>
            <a:r>
              <a:rPr lang="en-US" sz="1600" b="1" i="1">
                <a:solidFill>
                  <a:srgbClr val="0000FF"/>
                </a:solidFill>
                <a:latin typeface="GulimChe" pitchFamily="49" charset="-127"/>
                <a:ea typeface="GulimChe" pitchFamily="49" charset="-127"/>
              </a:rPr>
              <a:t>∈</a:t>
            </a:r>
            <a:r>
              <a:rPr lang="en-US" sz="1600" i="1">
                <a:solidFill>
                  <a:srgbClr val="0000FF"/>
                </a:solidFill>
              </a:rPr>
              <a:t>C</a:t>
            </a:r>
            <a:r>
              <a:rPr lang="en-US" sz="1600" i="1" baseline="-25000">
                <a:solidFill>
                  <a:srgbClr val="0000FF"/>
                </a:solidFill>
              </a:rPr>
              <a:t>i</a:t>
            </a:r>
            <a:r>
              <a:rPr lang="en-US" sz="1600" i="1">
                <a:solidFill>
                  <a:srgbClr val="0000FF"/>
                </a:solidFill>
              </a:rPr>
              <a:t>; </a:t>
            </a:r>
            <a:r>
              <a:rPr lang="en-US" sz="1600">
                <a:solidFill>
                  <a:srgbClr val="0000FF"/>
                </a:solidFill>
              </a:rPr>
              <a:t>1 ≤ </a:t>
            </a:r>
            <a:r>
              <a:rPr lang="en-US" sz="1600" i="1">
                <a:solidFill>
                  <a:srgbClr val="0000FF"/>
                </a:solidFill>
              </a:rPr>
              <a:t>i </a:t>
            </a:r>
            <a:r>
              <a:rPr lang="en-US" sz="1600">
                <a:solidFill>
                  <a:srgbClr val="0000FF"/>
                </a:solidFill>
              </a:rPr>
              <a:t>≤ </a:t>
            </a:r>
            <a:r>
              <a:rPr lang="en-US" sz="1600" i="1">
                <a:solidFill>
                  <a:srgbClr val="0000FF"/>
                </a:solidFill>
              </a:rPr>
              <a:t>K</a:t>
            </a:r>
          </a:p>
          <a:p>
            <a:pPr>
              <a:lnSpc>
                <a:spcPct val="90000"/>
              </a:lnSpc>
            </a:pPr>
            <a:r>
              <a:rPr lang="en-US" sz="2100" i="1"/>
              <a:t> </a:t>
            </a:r>
            <a:r>
              <a:rPr lang="en-US" sz="2100"/>
              <a:t>Nearest neighbor quantizer used for unseen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7DD7-F94B-459F-9045-28CD4D69146B}" type="datetime3">
              <a:rPr lang="en-US"/>
              <a:pPr/>
              <a:t>28 March 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Veton Këpuska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78B7-2CFE-49EE-AB1B-B7A9052A2D04}" type="slidenum">
              <a:rPr lang="en-US"/>
              <a:pPr/>
              <a:t>9</a:t>
            </a:fld>
            <a:endParaRPr 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-Means Example: </a:t>
            </a:r>
            <a:r>
              <a:rPr lang="en-US" i="1"/>
              <a:t>K </a:t>
            </a:r>
            <a:r>
              <a:rPr lang="en-US"/>
              <a:t>= 3</a:t>
            </a:r>
            <a:endParaRPr lang="en-US" b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Random selection of 3 data samples for initial means</a:t>
            </a:r>
          </a:p>
          <a:p>
            <a:r>
              <a:rPr lang="en-US" sz="2000"/>
              <a:t>Euclidean distance metric between means and samples</a:t>
            </a:r>
          </a:p>
        </p:txBody>
      </p:sp>
      <p:pic>
        <p:nvPicPr>
          <p:cNvPr id="880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0513" y="2471738"/>
            <a:ext cx="6064250" cy="3452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53306</TotalTime>
  <Words>2280</Words>
  <Application>Microsoft Office PowerPoint</Application>
  <PresentationFormat>On-screen Show (4:3)</PresentationFormat>
  <Paragraphs>525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Verdana</vt:lpstr>
      <vt:lpstr>Times New Roman</vt:lpstr>
      <vt:lpstr>Wingdings</vt:lpstr>
      <vt:lpstr>GulimChe</vt:lpstr>
      <vt:lpstr>Black Chancery</vt:lpstr>
      <vt:lpstr>Profile</vt:lpstr>
      <vt:lpstr>Microsoft Equation 3.0</vt:lpstr>
      <vt:lpstr>Speech Recognition</vt:lpstr>
      <vt:lpstr>Vector Quantization and Clustering</vt:lpstr>
      <vt:lpstr>Acoustic Modeling</vt:lpstr>
      <vt:lpstr>Vector Quantization (VQ)</vt:lpstr>
      <vt:lpstr>VQ &amp; Clustering</vt:lpstr>
      <vt:lpstr>Acoustic Modeling Example</vt:lpstr>
      <vt:lpstr>Clustering Issues</vt:lpstr>
      <vt:lpstr>K-Means Clustering</vt:lpstr>
      <vt:lpstr>K-Means Example: K = 3</vt:lpstr>
      <vt:lpstr>K-Means Properties</vt:lpstr>
      <vt:lpstr>K-Means Clustering: Initialization</vt:lpstr>
      <vt:lpstr>K-Means Clustering: Stopping Criterion</vt:lpstr>
      <vt:lpstr>Acoustic Clustering Example</vt:lpstr>
      <vt:lpstr>Clustering Issues: Number of Clusters</vt:lpstr>
      <vt:lpstr>Clustering Issues: Clustering Criterion</vt:lpstr>
      <vt:lpstr>Distance Threshold</vt:lpstr>
      <vt:lpstr>Clustering Issues: Distance Metrics</vt:lpstr>
      <vt:lpstr>Clustering Issues: Distance Metrics</vt:lpstr>
      <vt:lpstr>Clustering Issues: Impact of Scaling</vt:lpstr>
      <vt:lpstr>Clustering Issues: Training and Test Data</vt:lpstr>
      <vt:lpstr>Alternative Evaluation Criterion: LPC VQ Example</vt:lpstr>
      <vt:lpstr>Hierarchical Clustering</vt:lpstr>
      <vt:lpstr>Divisive Clustering</vt:lpstr>
      <vt:lpstr>Example of Non-Uniform Divisive Clustering</vt:lpstr>
      <vt:lpstr>Example of Uniform Divisive Clustering</vt:lpstr>
      <vt:lpstr>Divisive Clustering Issues</vt:lpstr>
      <vt:lpstr>Divisive Clustering Example: Binary VQ</vt:lpstr>
      <vt:lpstr>Agglomerative Clustering</vt:lpstr>
      <vt:lpstr>Hierachical Clustering</vt:lpstr>
      <vt:lpstr>Dendrogram Example (One Dimension)</vt:lpstr>
      <vt:lpstr>Agglomerative Clustering Issues</vt:lpstr>
      <vt:lpstr>Stepwise-Optimal Clustering</vt:lpstr>
      <vt:lpstr>Clustering for Segmentation</vt:lpstr>
      <vt:lpstr>Speaker Clustering</vt:lpstr>
      <vt:lpstr>Velar Stop Allophones</vt:lpstr>
      <vt:lpstr>Velar Stop Allophones (con’t)</vt:lpstr>
      <vt:lpstr>Acoustic-Phonetic Hierarchy</vt:lpstr>
      <vt:lpstr>Word Clustering</vt:lpstr>
      <vt:lpstr>VQ Applications</vt:lpstr>
      <vt:lpstr>References</vt:lpstr>
    </vt:vector>
  </TitlesOfParts>
  <Company>Florida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Systems:  Hardware Organization and Design</dc:title>
  <dc:creator>vkepuska</dc:creator>
  <cp:lastModifiedBy>Windows User</cp:lastModifiedBy>
  <cp:revision>636</cp:revision>
  <dcterms:created xsi:type="dcterms:W3CDTF">2003-01-08T18:18:48Z</dcterms:created>
  <dcterms:modified xsi:type="dcterms:W3CDTF">2012-03-28T17:33:05Z</dcterms:modified>
</cp:coreProperties>
</file>