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79"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3"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212">
          <p15:clr>
            <a:srgbClr val="A4A3A4"/>
          </p15:clr>
        </p15:guide>
        <p15:guide id="2" pos="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1194" y="108"/>
      </p:cViewPr>
      <p:guideLst>
        <p:guide orient="horz" pos="4212"/>
        <p:guide pos="438"/>
      </p:guideLst>
    </p:cSldViewPr>
  </p:slideViewPr>
  <p:notesTextViewPr>
    <p:cViewPr>
      <p:scale>
        <a:sx n="1" d="1"/>
        <a:sy n="1" d="1"/>
      </p:scale>
      <p:origin x="0" y="0"/>
    </p:cViewPr>
  </p:notesTextViewPr>
  <p:sorterViewPr>
    <p:cViewPr>
      <p:scale>
        <a:sx n="66" d="100"/>
        <a:sy n="66" d="100"/>
      </p:scale>
      <p:origin x="0" y="96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4" Type="http://schemas.openxmlformats.org/officeDocument/2006/relationships/image" Target="../media/image38.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image" Target="../media/image42.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image" Target="../media/image44.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image" Target="../media/image48.png"/></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image" Target="../media/image50.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image" Target="../media/image57.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9.png"/></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image" Target="../media/image60.png"/></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image" Target="../media/image67.png"/></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2.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3.png"/></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image" Target="../media/image74.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7.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image" Target="../media/image81.png"/></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83.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6.png"/></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7.png"/></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9.png"/></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image" Target="../media/image90.png"/></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92.png"/></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image" Target="../media/image93.png"/></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image" Target="../media/image96.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7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72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7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7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7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47C7871-5953-4AB7-954E-7A7A1C994088}" type="slidenum">
              <a:rPr lang="en-US"/>
              <a:pPr/>
              <a:t>‹#›</a:t>
            </a:fld>
            <a:endParaRPr lang="en-US"/>
          </a:p>
        </p:txBody>
      </p:sp>
    </p:spTree>
    <p:extLst>
      <p:ext uri="{BB962C8B-B14F-4D97-AF65-F5344CB8AC3E}">
        <p14:creationId xmlns:p14="http://schemas.microsoft.com/office/powerpoint/2010/main" val="1153021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507FA0-0215-47CF-8132-337B0C76B400}" type="slidenum">
              <a:rPr lang="en-US"/>
              <a:pPr/>
              <a:t>‹#›</a:t>
            </a:fld>
            <a:endParaRPr lang="en-US" sz="1400">
              <a:latin typeface="+mn-lt"/>
            </a:endParaRPr>
          </a:p>
        </p:txBody>
      </p:sp>
    </p:spTree>
    <p:extLst>
      <p:ext uri="{BB962C8B-B14F-4D97-AF65-F5344CB8AC3E}">
        <p14:creationId xmlns:p14="http://schemas.microsoft.com/office/powerpoint/2010/main" val="1740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E2F35A-AC57-4F7E-971A-8AF50413DCF9}" type="slidenum">
              <a:rPr lang="en-US"/>
              <a:pPr/>
              <a:t>‹#›</a:t>
            </a:fld>
            <a:endParaRPr lang="en-US" sz="1400">
              <a:latin typeface="+mn-lt"/>
            </a:endParaRPr>
          </a:p>
        </p:txBody>
      </p:sp>
    </p:spTree>
    <p:extLst>
      <p:ext uri="{BB962C8B-B14F-4D97-AF65-F5344CB8AC3E}">
        <p14:creationId xmlns:p14="http://schemas.microsoft.com/office/powerpoint/2010/main" val="423372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64FEE8-D930-4307-A112-349B0ECE1D61}" type="slidenum">
              <a:rPr lang="en-US"/>
              <a:pPr/>
              <a:t>‹#›</a:t>
            </a:fld>
            <a:endParaRPr lang="en-US" sz="1400">
              <a:latin typeface="+mn-lt"/>
            </a:endParaRPr>
          </a:p>
        </p:txBody>
      </p:sp>
    </p:spTree>
    <p:extLst>
      <p:ext uri="{BB962C8B-B14F-4D97-AF65-F5344CB8AC3E}">
        <p14:creationId xmlns:p14="http://schemas.microsoft.com/office/powerpoint/2010/main" val="145930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459C77-F44C-4547-885A-E86E1E9832D1}" type="slidenum">
              <a:rPr lang="en-US"/>
              <a:pPr/>
              <a:t>‹#›</a:t>
            </a:fld>
            <a:endParaRPr lang="en-US" sz="1400">
              <a:latin typeface="+mn-lt"/>
            </a:endParaRPr>
          </a:p>
        </p:txBody>
      </p:sp>
    </p:spTree>
    <p:extLst>
      <p:ext uri="{BB962C8B-B14F-4D97-AF65-F5344CB8AC3E}">
        <p14:creationId xmlns:p14="http://schemas.microsoft.com/office/powerpoint/2010/main" val="384526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6B018C1-E21B-455A-8A4E-7ADDAE899890}" type="slidenum">
              <a:rPr lang="en-US"/>
              <a:pPr/>
              <a:t>‹#›</a:t>
            </a:fld>
            <a:endParaRPr lang="en-US" sz="1400">
              <a:latin typeface="+mn-lt"/>
            </a:endParaRPr>
          </a:p>
        </p:txBody>
      </p:sp>
    </p:spTree>
    <p:extLst>
      <p:ext uri="{BB962C8B-B14F-4D97-AF65-F5344CB8AC3E}">
        <p14:creationId xmlns:p14="http://schemas.microsoft.com/office/powerpoint/2010/main" val="249182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6DC207-30BB-4A35-AA7B-655D1BADEB09}" type="slidenum">
              <a:rPr lang="en-US"/>
              <a:pPr/>
              <a:t>‹#›</a:t>
            </a:fld>
            <a:endParaRPr lang="en-US" sz="1400">
              <a:latin typeface="+mn-lt"/>
            </a:endParaRPr>
          </a:p>
        </p:txBody>
      </p:sp>
    </p:spTree>
    <p:extLst>
      <p:ext uri="{BB962C8B-B14F-4D97-AF65-F5344CB8AC3E}">
        <p14:creationId xmlns:p14="http://schemas.microsoft.com/office/powerpoint/2010/main" val="148903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878643C-B807-4D23-B8F1-77FCE593C9D5}" type="slidenum">
              <a:rPr lang="en-US"/>
              <a:pPr/>
              <a:t>‹#›</a:t>
            </a:fld>
            <a:endParaRPr lang="en-US" sz="1400">
              <a:latin typeface="+mn-lt"/>
            </a:endParaRPr>
          </a:p>
        </p:txBody>
      </p:sp>
    </p:spTree>
    <p:extLst>
      <p:ext uri="{BB962C8B-B14F-4D97-AF65-F5344CB8AC3E}">
        <p14:creationId xmlns:p14="http://schemas.microsoft.com/office/powerpoint/2010/main" val="1356171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7425EFB-A561-43D9-B593-75CEC82B6A3D}" type="slidenum">
              <a:rPr lang="en-US"/>
              <a:pPr/>
              <a:t>‹#›</a:t>
            </a:fld>
            <a:endParaRPr lang="en-US" sz="1400">
              <a:latin typeface="+mn-lt"/>
            </a:endParaRPr>
          </a:p>
        </p:txBody>
      </p:sp>
    </p:spTree>
    <p:extLst>
      <p:ext uri="{BB962C8B-B14F-4D97-AF65-F5344CB8AC3E}">
        <p14:creationId xmlns:p14="http://schemas.microsoft.com/office/powerpoint/2010/main" val="386872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AAB9630-1E8A-4C48-9D40-35FBF6D1C6C3}" type="slidenum">
              <a:rPr lang="en-US"/>
              <a:pPr/>
              <a:t>‹#›</a:t>
            </a:fld>
            <a:endParaRPr lang="en-US" sz="1400">
              <a:latin typeface="+mn-lt"/>
            </a:endParaRPr>
          </a:p>
        </p:txBody>
      </p:sp>
    </p:spTree>
    <p:extLst>
      <p:ext uri="{BB962C8B-B14F-4D97-AF65-F5344CB8AC3E}">
        <p14:creationId xmlns:p14="http://schemas.microsoft.com/office/powerpoint/2010/main" val="246201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DB2A048-7F96-4EF5-9093-38794D621915}" type="slidenum">
              <a:rPr lang="en-US"/>
              <a:pPr/>
              <a:t>‹#›</a:t>
            </a:fld>
            <a:endParaRPr lang="en-US" sz="1400">
              <a:latin typeface="+mn-lt"/>
            </a:endParaRPr>
          </a:p>
        </p:txBody>
      </p:sp>
    </p:spTree>
    <p:extLst>
      <p:ext uri="{BB962C8B-B14F-4D97-AF65-F5344CB8AC3E}">
        <p14:creationId xmlns:p14="http://schemas.microsoft.com/office/powerpoint/2010/main" val="36001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C99FEBA-A03B-4450-9E53-121ED67973DC}" type="slidenum">
              <a:rPr lang="en-US"/>
              <a:pPr/>
              <a:t>‹#›</a:t>
            </a:fld>
            <a:endParaRPr lang="en-US" sz="1400">
              <a:latin typeface="+mn-lt"/>
            </a:endParaRPr>
          </a:p>
        </p:txBody>
      </p:sp>
    </p:spTree>
    <p:extLst>
      <p:ext uri="{BB962C8B-B14F-4D97-AF65-F5344CB8AC3E}">
        <p14:creationId xmlns:p14="http://schemas.microsoft.com/office/powerpoint/2010/main" val="89109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541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541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4541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45414" name="Rectangle 6"/>
          <p:cNvSpPr>
            <a:spLocks noGrp="1" noChangeArrowheads="1"/>
          </p:cNvSpPr>
          <p:nvPr>
            <p:ph type="sldNum" sz="quarter" idx="4"/>
          </p:nvPr>
        </p:nvSpPr>
        <p:spPr bwMode="auto">
          <a:xfrm>
            <a:off x="7162800" y="66484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latin typeface="Verdana" panose="020B0604030504040204" pitchFamily="34" charset="0"/>
              </a:defRPr>
            </a:lvl1pPr>
          </a:lstStyle>
          <a:p>
            <a:fld id="{E80C7EF1-9B5C-4774-BCB8-586304089016}" type="slidenum">
              <a:rPr lang="en-US"/>
              <a:pPr/>
              <a:t>‹#›</a:t>
            </a:fld>
            <a:endParaRPr lang="en-US" sz="1400">
              <a:latin typeface="+mn-lt"/>
            </a:endParaRPr>
          </a:p>
        </p:txBody>
      </p:sp>
      <p:graphicFrame>
        <p:nvGraphicFramePr>
          <p:cNvPr id="145415" name="Object 7"/>
          <p:cNvGraphicFramePr>
            <a:graphicFrameLocks noChangeAspect="1"/>
          </p:cNvGraphicFramePr>
          <p:nvPr/>
        </p:nvGraphicFramePr>
        <p:xfrm>
          <a:off x="9525" y="66675"/>
          <a:ext cx="2301875" cy="1909763"/>
        </p:xfrm>
        <a:graphic>
          <a:graphicData uri="http://schemas.openxmlformats.org/presentationml/2006/ole">
            <mc:AlternateContent xmlns:mc="http://schemas.openxmlformats.org/markup-compatibility/2006">
              <mc:Choice xmlns:v="urn:schemas-microsoft-com:vml" Requires="v">
                <p:oleObj spid="_x0000_s145423" name="CorelPhotoPaint.Image.8" r:id="rId14" imgW="4297325" imgH="3562817" progId="CorelPhotoPaint.Image.8">
                  <p:embed/>
                </p:oleObj>
              </mc:Choice>
              <mc:Fallback>
                <p:oleObj name="CorelPhotoPaint.Image.8" r:id="rId14" imgW="4297325" imgH="3562817" progId="CorelPhotoPaint.Image.8">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 y="66675"/>
                        <a:ext cx="2301875"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5416" name="Picture 8" descr="C:\4-Temp\book.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25" y="9525"/>
            <a:ext cx="1103313" cy="1447800"/>
          </a:xfrm>
          <a:prstGeom prst="rect">
            <a:avLst/>
          </a:prstGeom>
          <a:noFill/>
          <a:extLst>
            <a:ext uri="{909E8E84-426E-40DD-AFC4-6F175D3DCCD1}">
              <a14:hiddenFill xmlns:a14="http://schemas.microsoft.com/office/drawing/2010/main">
                <a:solidFill>
                  <a:srgbClr val="FFFFFF"/>
                </a:solidFill>
              </a14:hiddenFill>
            </a:ext>
          </a:extLst>
        </p:spPr>
      </p:pic>
      <p:sp>
        <p:nvSpPr>
          <p:cNvPr id="145417" name="Text Box 9"/>
          <p:cNvSpPr txBox="1">
            <a:spLocks noChangeArrowheads="1"/>
          </p:cNvSpPr>
          <p:nvPr/>
        </p:nvSpPr>
        <p:spPr bwMode="auto">
          <a:xfrm>
            <a:off x="2600325" y="9525"/>
            <a:ext cx="3948113" cy="396875"/>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000" b="1" i="1">
                <a:latin typeface="Book Antiqua" panose="02040602050305030304" pitchFamily="18" charset="0"/>
              </a:rPr>
              <a:t>Digital Image Processing, 2nd ed.</a:t>
            </a:r>
            <a:endParaRPr lang="en-US">
              <a:latin typeface="Verdana" panose="020B0604030504040204" pitchFamily="34" charset="0"/>
            </a:endParaRPr>
          </a:p>
        </p:txBody>
      </p:sp>
      <p:sp>
        <p:nvSpPr>
          <p:cNvPr id="145418" name="Text Box 10"/>
          <p:cNvSpPr txBox="1">
            <a:spLocks noChangeArrowheads="1"/>
          </p:cNvSpPr>
          <p:nvPr/>
        </p:nvSpPr>
        <p:spPr bwMode="auto">
          <a:xfrm>
            <a:off x="7096125" y="219075"/>
            <a:ext cx="2209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900" b="1">
                <a:latin typeface="Verdana" panose="020B0604030504040204" pitchFamily="34" charset="0"/>
              </a:rPr>
              <a:t>www.</a:t>
            </a:r>
            <a:r>
              <a:rPr lang="en-US" sz="800" b="1">
                <a:latin typeface="Verdana" panose="020B0604030504040204" pitchFamily="34" charset="0"/>
              </a:rPr>
              <a:t>imageprocessingbook</a:t>
            </a:r>
            <a:r>
              <a:rPr lang="en-US" sz="900" b="1">
                <a:latin typeface="Verdana" panose="020B0604030504040204" pitchFamily="34" charset="0"/>
              </a:rPr>
              <a:t>.com</a:t>
            </a:r>
            <a:endParaRPr lang="en-US" sz="900">
              <a:latin typeface="Verdana" panose="020B0604030504040204" pitchFamily="34" charset="0"/>
            </a:endParaRPr>
          </a:p>
        </p:txBody>
      </p:sp>
      <p:sp>
        <p:nvSpPr>
          <p:cNvPr id="145419" name="Line 11"/>
          <p:cNvSpPr>
            <a:spLocks noChangeShapeType="1"/>
          </p:cNvSpPr>
          <p:nvPr/>
        </p:nvSpPr>
        <p:spPr bwMode="auto">
          <a:xfrm flipH="1">
            <a:off x="1160463" y="20638"/>
            <a:ext cx="7993062" cy="1587"/>
          </a:xfrm>
          <a:prstGeom prst="line">
            <a:avLst/>
          </a:prstGeom>
          <a:noFill/>
          <a:ln w="31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0" name="Line 12"/>
          <p:cNvSpPr>
            <a:spLocks noChangeShapeType="1"/>
          </p:cNvSpPr>
          <p:nvPr/>
        </p:nvSpPr>
        <p:spPr bwMode="auto">
          <a:xfrm flipH="1">
            <a:off x="1660525" y="1543050"/>
            <a:ext cx="7477125" cy="1588"/>
          </a:xfrm>
          <a:prstGeom prst="line">
            <a:avLst/>
          </a:prstGeom>
          <a:noFill/>
          <a:ln w="31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1" name="Line 13"/>
          <p:cNvSpPr>
            <a:spLocks noChangeShapeType="1"/>
          </p:cNvSpPr>
          <p:nvPr/>
        </p:nvSpPr>
        <p:spPr bwMode="auto">
          <a:xfrm flipH="1">
            <a:off x="1914525" y="409575"/>
            <a:ext cx="7210425" cy="1588"/>
          </a:xfrm>
          <a:prstGeom prst="line">
            <a:avLst/>
          </a:prstGeom>
          <a:noFill/>
          <a:ln w="31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2" name="Text Box 14"/>
          <p:cNvSpPr txBox="1">
            <a:spLocks noChangeArrowheads="1"/>
          </p:cNvSpPr>
          <p:nvPr/>
        </p:nvSpPr>
        <p:spPr bwMode="auto">
          <a:xfrm>
            <a:off x="-66675" y="6696075"/>
            <a:ext cx="21399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00">
                <a:latin typeface="Verdana" panose="020B0604030504040204" pitchFamily="34" charset="0"/>
              </a:rPr>
              <a:t>© 2001 R. C. Gonzalez &amp; R. E. Woods</a:t>
            </a:r>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5.png"/><Relationship Id="rId5" Type="http://schemas.openxmlformats.org/officeDocument/2006/relationships/oleObject" Target="../embeddings/oleObject24.bin"/><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9.png"/><Relationship Id="rId5" Type="http://schemas.openxmlformats.org/officeDocument/2006/relationships/oleObject" Target="../embeddings/oleObject28.bin"/><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3.png"/><Relationship Id="rId5" Type="http://schemas.openxmlformats.org/officeDocument/2006/relationships/oleObject" Target="../embeddings/oleObject32.bin"/><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6.png"/><Relationship Id="rId5" Type="http://schemas.openxmlformats.org/officeDocument/2006/relationships/oleObject" Target="../embeddings/oleObject35.bin"/><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0.png"/><Relationship Id="rId5" Type="http://schemas.openxmlformats.org/officeDocument/2006/relationships/oleObject" Target="../embeddings/oleObject39.bin"/><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3.png"/><Relationship Id="rId5" Type="http://schemas.openxmlformats.org/officeDocument/2006/relationships/oleObject" Target="../embeddings/oleObject42.bin"/><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5.png"/><Relationship Id="rId5" Type="http://schemas.openxmlformats.org/officeDocument/2006/relationships/oleObject" Target="../embeddings/oleObject44.bin"/><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49.png"/><Relationship Id="rId5" Type="http://schemas.openxmlformats.org/officeDocument/2006/relationships/oleObject" Target="../embeddings/oleObject48.bin"/><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oleObject" Target="../embeddings/oleObject3.bin"/><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1.png"/><Relationship Id="rId5" Type="http://schemas.openxmlformats.org/officeDocument/2006/relationships/oleObject" Target="../embeddings/oleObject50.bin"/><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58.png"/><Relationship Id="rId5" Type="http://schemas.openxmlformats.org/officeDocument/2006/relationships/oleObject" Target="../embeddings/oleObject57.bin"/><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61.png"/><Relationship Id="rId5" Type="http://schemas.openxmlformats.org/officeDocument/2006/relationships/oleObject" Target="../embeddings/oleObject60.bin"/><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63.png"/><Relationship Id="rId5" Type="http://schemas.openxmlformats.org/officeDocument/2006/relationships/oleObject" Target="../embeddings/oleObject62.bin"/><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66.png"/><Relationship Id="rId5" Type="http://schemas.openxmlformats.org/officeDocument/2006/relationships/oleObject" Target="../embeddings/oleObject65.bin"/><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68.png"/><Relationship Id="rId5" Type="http://schemas.openxmlformats.org/officeDocument/2006/relationships/oleObject" Target="../embeddings/oleObject67.bin"/><Relationship Id="rId4" Type="http://schemas.openxmlformats.org/officeDocument/2006/relationships/image" Target="../media/image67.png"/></Relationships>
</file>

<file path=ppt/slides/_rels/slide4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70.png"/><Relationship Id="rId5" Type="http://schemas.openxmlformats.org/officeDocument/2006/relationships/oleObject" Target="../embeddings/oleObject69.bin"/><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png"/><Relationship Id="rId5" Type="http://schemas.openxmlformats.org/officeDocument/2006/relationships/oleObject" Target="../embeddings/oleObject7.bin"/><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72.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7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75.png"/><Relationship Id="rId5" Type="http://schemas.openxmlformats.org/officeDocument/2006/relationships/oleObject" Target="../embeddings/oleObject74.bin"/><Relationship Id="rId4" Type="http://schemas.openxmlformats.org/officeDocument/2006/relationships/image" Target="../media/image74.png"/></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76.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77.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7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79.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80.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82.png"/><Relationship Id="rId5" Type="http://schemas.openxmlformats.org/officeDocument/2006/relationships/oleObject" Target="../embeddings/oleObject81.bin"/><Relationship Id="rId4" Type="http://schemas.openxmlformats.org/officeDocument/2006/relationships/image" Target="../media/image81.png"/></Relationships>
</file>

<file path=ppt/slides/_rels/slide6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84.png"/><Relationship Id="rId5" Type="http://schemas.openxmlformats.org/officeDocument/2006/relationships/oleObject" Target="../embeddings/oleObject83.bin"/><Relationship Id="rId4" Type="http://schemas.openxmlformats.org/officeDocument/2006/relationships/image" Target="../media/image83.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image" Target="../media/image86.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87.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52.vml"/><Relationship Id="rId4" Type="http://schemas.openxmlformats.org/officeDocument/2006/relationships/image" Target="../media/image88.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image" Target="../media/image89.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91.png"/><Relationship Id="rId5" Type="http://schemas.openxmlformats.org/officeDocument/2006/relationships/oleObject" Target="../embeddings/oleObject90.bin"/><Relationship Id="rId4" Type="http://schemas.openxmlformats.org/officeDocument/2006/relationships/image" Target="../media/image90.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92.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1.png"/><Relationship Id="rId5" Type="http://schemas.openxmlformats.org/officeDocument/2006/relationships/oleObject" Target="../embeddings/oleObject10.bin"/><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oleObject" Target="../embeddings/oleObject1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94.png"/><Relationship Id="rId5" Type="http://schemas.openxmlformats.org/officeDocument/2006/relationships/oleObject" Target="../embeddings/oleObject93.bin"/><Relationship Id="rId4" Type="http://schemas.openxmlformats.org/officeDocument/2006/relationships/image" Target="../media/image9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97.png"/><Relationship Id="rId5" Type="http://schemas.openxmlformats.org/officeDocument/2006/relationships/oleObject" Target="../embeddings/oleObject96.bin"/><Relationship Id="rId4" Type="http://schemas.openxmlformats.org/officeDocument/2006/relationships/image" Target="../media/image9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5.png"/><Relationship Id="rId5" Type="http://schemas.openxmlformats.org/officeDocument/2006/relationships/oleObject" Target="../embeddings/oleObject14.bin"/><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282BC161-7098-423C-8915-24859E855D5E}" type="slidenum">
              <a:rPr lang="en-US"/>
              <a:pPr/>
              <a:t>1</a:t>
            </a:fld>
            <a:endParaRPr lang="en-US" sz="1400">
              <a:latin typeface="Times New Roman" panose="02020603050405020304" pitchFamily="18" charset="0"/>
            </a:endParaRPr>
          </a:p>
        </p:txBody>
      </p:sp>
      <p:sp>
        <p:nvSpPr>
          <p:cNvPr id="2050" name="Text Box 2"/>
          <p:cNvSpPr txBox="1">
            <a:spLocks noChangeArrowheads="1"/>
          </p:cNvSpPr>
          <p:nvPr/>
        </p:nvSpPr>
        <p:spPr bwMode="auto">
          <a:xfrm>
            <a:off x="3733800" y="1600200"/>
            <a:ext cx="162560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Objective</a:t>
            </a:r>
            <a:endParaRPr lang="en-US">
              <a:latin typeface="Verdana" panose="020B0604030504040204" pitchFamily="34" charset="0"/>
            </a:endParaRPr>
          </a:p>
        </p:txBody>
      </p:sp>
      <p:sp>
        <p:nvSpPr>
          <p:cNvPr id="2051" name="Text Box 3"/>
          <p:cNvSpPr txBox="1">
            <a:spLocks noChangeArrowheads="1"/>
          </p:cNvSpPr>
          <p:nvPr/>
        </p:nvSpPr>
        <p:spPr bwMode="auto">
          <a:xfrm>
            <a:off x="731838" y="2092325"/>
            <a:ext cx="83105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To provide background material in support of topics in </a:t>
            </a:r>
            <a:r>
              <a:rPr lang="en-US" b="1" i="1"/>
              <a:t>Digital Image Processing</a:t>
            </a:r>
            <a:r>
              <a:rPr lang="en-US"/>
              <a:t> that are based on probability and random variables.</a:t>
            </a:r>
          </a:p>
        </p:txBody>
      </p:sp>
      <p:sp>
        <p:nvSpPr>
          <p:cNvPr id="2052" name="Text Box 4"/>
          <p:cNvSpPr txBox="1">
            <a:spLocks noChangeArrowheads="1"/>
          </p:cNvSpPr>
          <p:nvPr/>
        </p:nvSpPr>
        <p:spPr bwMode="auto">
          <a:xfrm>
            <a:off x="1260475" y="457200"/>
            <a:ext cx="6608763" cy="944563"/>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solidFill>
                  <a:srgbClr val="FF0000"/>
                </a:solidFill>
                <a:latin typeface="Verdana" panose="020B0604030504040204" pitchFamily="34" charset="0"/>
              </a:rPr>
              <a:t>Review</a:t>
            </a:r>
          </a:p>
          <a:p>
            <a:pPr algn="ctr"/>
            <a:r>
              <a:rPr lang="en-US" sz="3200">
                <a:solidFill>
                  <a:srgbClr val="FF0000"/>
                </a:solidFill>
                <a:latin typeface="Verdana" panose="020B0604030504040204" pitchFamily="34" charset="0"/>
              </a:rPr>
              <a:t>Probability &amp; Random Variables</a:t>
            </a:r>
            <a:endParaRPr lang="en-US">
              <a:latin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6C666DDF-0027-451F-9D2B-F123FFA83CA6}" type="slidenum">
              <a:rPr lang="en-US"/>
              <a:pPr/>
              <a:t>10</a:t>
            </a:fld>
            <a:endParaRPr lang="en-US" sz="1400">
              <a:latin typeface="Times New Roman" panose="02020603050405020304" pitchFamily="18" charset="0"/>
            </a:endParaRPr>
          </a:p>
        </p:txBody>
      </p:sp>
      <p:sp>
        <p:nvSpPr>
          <p:cNvPr id="6246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2467" name="Text Box 3"/>
          <p:cNvSpPr txBox="1">
            <a:spLocks noChangeArrowheads="1"/>
          </p:cNvSpPr>
          <p:nvPr/>
        </p:nvSpPr>
        <p:spPr bwMode="auto">
          <a:xfrm>
            <a:off x="2743200" y="838200"/>
            <a:ext cx="36480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 Operations (Con’t)</a:t>
            </a:r>
            <a:endParaRPr lang="en-US">
              <a:latin typeface="Verdana" panose="020B0604030504040204" pitchFamily="34" charset="0"/>
            </a:endParaRPr>
          </a:p>
        </p:txBody>
      </p:sp>
      <p:graphicFrame>
        <p:nvGraphicFramePr>
          <p:cNvPr id="62468" name="Object 4"/>
          <p:cNvGraphicFramePr>
            <a:graphicFrameLocks noChangeAspect="1"/>
          </p:cNvGraphicFramePr>
          <p:nvPr/>
        </p:nvGraphicFramePr>
        <p:xfrm>
          <a:off x="1436688" y="1717675"/>
          <a:ext cx="6272212" cy="4908550"/>
        </p:xfrm>
        <a:graphic>
          <a:graphicData uri="http://schemas.openxmlformats.org/presentationml/2006/ole">
            <mc:AlternateContent xmlns:mc="http://schemas.openxmlformats.org/markup-compatibility/2006">
              <mc:Choice xmlns:v="urn:schemas-microsoft-com:vml" Requires="v">
                <p:oleObj spid="_x0000_s62469" name="CorelPhotoPaint.Image.8" r:id="rId3" imgW="6271804" imgH="4906667" progId="CorelPhotoPaint.Image.8">
                  <p:embed/>
                </p:oleObj>
              </mc:Choice>
              <mc:Fallback>
                <p:oleObj name="CorelPhotoPaint.Image.8" r:id="rId3" imgW="6271804" imgH="4906667" progId="CorelPhotoPaint.Imag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88" y="1717675"/>
                        <a:ext cx="6272212"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CF67F502-162A-4435-9E3E-9D0A437ADDCA}" type="slidenum">
              <a:rPr lang="en-US"/>
              <a:pPr/>
              <a:t>11</a:t>
            </a:fld>
            <a:endParaRPr lang="en-US" sz="1400">
              <a:latin typeface="Times New Roman" panose="02020603050405020304" pitchFamily="18" charset="0"/>
            </a:endParaRPr>
          </a:p>
        </p:txBody>
      </p:sp>
      <p:sp>
        <p:nvSpPr>
          <p:cNvPr id="6349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3491" name="Text Box 3"/>
          <p:cNvSpPr txBox="1">
            <a:spLocks noChangeArrowheads="1"/>
          </p:cNvSpPr>
          <p:nvPr/>
        </p:nvSpPr>
        <p:spPr bwMode="auto">
          <a:xfrm>
            <a:off x="2743200" y="838200"/>
            <a:ext cx="36480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 Operations (Con’t)</a:t>
            </a:r>
            <a:endParaRPr lang="en-US">
              <a:latin typeface="Verdana" panose="020B0604030504040204" pitchFamily="34" charset="0"/>
            </a:endParaRPr>
          </a:p>
        </p:txBody>
      </p:sp>
      <p:sp>
        <p:nvSpPr>
          <p:cNvPr id="63492" name="Text Box 4"/>
          <p:cNvSpPr txBox="1">
            <a:spLocks noChangeArrowheads="1"/>
          </p:cNvSpPr>
          <p:nvPr/>
        </p:nvSpPr>
        <p:spPr bwMode="auto">
          <a:xfrm>
            <a:off x="622300" y="1601788"/>
            <a:ext cx="77247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It often is quite useful to represent sets and sets operations in a so-called </a:t>
            </a:r>
            <a:r>
              <a:rPr lang="en-US" b="1" i="1">
                <a:solidFill>
                  <a:srgbClr val="009900"/>
                </a:solidFill>
              </a:rPr>
              <a:t>Venn diagram</a:t>
            </a:r>
            <a:r>
              <a:rPr lang="en-US"/>
              <a:t>, in which </a:t>
            </a:r>
            <a:r>
              <a:rPr lang="en-US" i="1"/>
              <a:t>S</a:t>
            </a:r>
            <a:r>
              <a:rPr lang="en-US"/>
              <a:t> is represented as a rectangle, sets are represented as areas (typically circles), and points are associated with elements.  The following example shows various uses of Venn diagrams.</a:t>
            </a:r>
          </a:p>
        </p:txBody>
      </p:sp>
      <p:sp>
        <p:nvSpPr>
          <p:cNvPr id="63493" name="Text Box 5"/>
          <p:cNvSpPr txBox="1">
            <a:spLocks noChangeArrowheads="1"/>
          </p:cNvSpPr>
          <p:nvPr/>
        </p:nvSpPr>
        <p:spPr bwMode="auto">
          <a:xfrm>
            <a:off x="620713" y="3554413"/>
            <a:ext cx="81359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a:t>
            </a:r>
            <a:r>
              <a:rPr lang="en-US"/>
              <a:t>  The following figure shows various examples of Venn diagrams.  The shaded areas are the result (sets of points) of the operations indicated in the figure.  The diagrams in the top row are self explanatory.  The diagrams in the bottom row are used to prove the validity of the expression</a:t>
            </a:r>
          </a:p>
        </p:txBody>
      </p:sp>
      <p:graphicFrame>
        <p:nvGraphicFramePr>
          <p:cNvPr id="63494" name="Object 6"/>
          <p:cNvGraphicFramePr>
            <a:graphicFrameLocks noChangeAspect="1"/>
          </p:cNvGraphicFramePr>
          <p:nvPr/>
        </p:nvGraphicFramePr>
        <p:xfrm>
          <a:off x="1636713" y="5573713"/>
          <a:ext cx="5868987" cy="433387"/>
        </p:xfrm>
        <a:graphic>
          <a:graphicData uri="http://schemas.openxmlformats.org/presentationml/2006/ole">
            <mc:AlternateContent xmlns:mc="http://schemas.openxmlformats.org/markup-compatibility/2006">
              <mc:Choice xmlns:v="urn:schemas-microsoft-com:vml" Requires="v">
                <p:oleObj spid="_x0000_s63496" name="CorelPhotoPaint.Image.8" r:id="rId3" imgW="5866667" imgH="434194" progId="CorelPhotoPaint.Image.8">
                  <p:embed/>
                </p:oleObj>
              </mc:Choice>
              <mc:Fallback>
                <p:oleObj name="CorelPhotoPaint.Image.8" r:id="rId3" imgW="5866667" imgH="434194"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713" y="5573713"/>
                        <a:ext cx="586898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5" name="Text Box 7"/>
          <p:cNvSpPr txBox="1">
            <a:spLocks noChangeArrowheads="1"/>
          </p:cNvSpPr>
          <p:nvPr/>
        </p:nvSpPr>
        <p:spPr bwMode="auto">
          <a:xfrm>
            <a:off x="620713" y="6099175"/>
            <a:ext cx="793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which is used in the proof of some probability relationships.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669AC518-295F-47AA-B803-4CC06F6CF5F7}" type="slidenum">
              <a:rPr lang="en-US"/>
              <a:pPr/>
              <a:t>12</a:t>
            </a:fld>
            <a:endParaRPr lang="en-US" sz="1400">
              <a:latin typeface="Times New Roman" panose="02020603050405020304" pitchFamily="18" charset="0"/>
            </a:endParaRPr>
          </a:p>
        </p:txBody>
      </p:sp>
      <p:sp>
        <p:nvSpPr>
          <p:cNvPr id="6451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4515" name="Text Box 3"/>
          <p:cNvSpPr txBox="1">
            <a:spLocks noChangeArrowheads="1"/>
          </p:cNvSpPr>
          <p:nvPr/>
        </p:nvSpPr>
        <p:spPr bwMode="auto">
          <a:xfrm>
            <a:off x="2743200" y="838200"/>
            <a:ext cx="36480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 Operations (Con’t)</a:t>
            </a:r>
            <a:endParaRPr lang="en-US">
              <a:latin typeface="Verdana" panose="020B0604030504040204" pitchFamily="34" charset="0"/>
            </a:endParaRPr>
          </a:p>
        </p:txBody>
      </p:sp>
      <p:graphicFrame>
        <p:nvGraphicFramePr>
          <p:cNvPr id="64516" name="Object 4"/>
          <p:cNvGraphicFramePr>
            <a:graphicFrameLocks noChangeAspect="1"/>
          </p:cNvGraphicFramePr>
          <p:nvPr/>
        </p:nvGraphicFramePr>
        <p:xfrm>
          <a:off x="903288" y="2003425"/>
          <a:ext cx="7751762" cy="4130675"/>
        </p:xfrm>
        <a:graphic>
          <a:graphicData uri="http://schemas.openxmlformats.org/presentationml/2006/ole">
            <mc:AlternateContent xmlns:mc="http://schemas.openxmlformats.org/markup-compatibility/2006">
              <mc:Choice xmlns:v="urn:schemas-microsoft-com:vml" Requires="v">
                <p:oleObj spid="_x0000_s64517" name="CorelPhotoPaint.Image.8" r:id="rId3" imgW="7748571" imgH="4129524" progId="CorelPhotoPaint.Image.8">
                  <p:embed/>
                </p:oleObj>
              </mc:Choice>
              <mc:Fallback>
                <p:oleObj name="CorelPhotoPaint.Image.8" r:id="rId3" imgW="7748571" imgH="4129524" progId="CorelPhotoPaint.Imag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288" y="2003425"/>
                        <a:ext cx="7751762"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701881D4-F0FB-4CC7-A08C-97032DF21A5E}" type="slidenum">
              <a:rPr lang="en-US"/>
              <a:pPr/>
              <a:t>13</a:t>
            </a:fld>
            <a:endParaRPr lang="en-US" sz="1400">
              <a:latin typeface="Times New Roman" panose="02020603050405020304" pitchFamily="18" charset="0"/>
            </a:endParaRPr>
          </a:p>
        </p:txBody>
      </p:sp>
      <p:sp>
        <p:nvSpPr>
          <p:cNvPr id="6553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5539" name="Text Box 3"/>
          <p:cNvSpPr txBox="1">
            <a:spLocks noChangeArrowheads="1"/>
          </p:cNvSpPr>
          <p:nvPr/>
        </p:nvSpPr>
        <p:spPr bwMode="auto">
          <a:xfrm>
            <a:off x="1990725" y="838200"/>
            <a:ext cx="51593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Probability</a:t>
            </a:r>
            <a:endParaRPr lang="en-US">
              <a:latin typeface="Verdana" panose="020B0604030504040204" pitchFamily="34" charset="0"/>
            </a:endParaRPr>
          </a:p>
        </p:txBody>
      </p:sp>
      <p:sp>
        <p:nvSpPr>
          <p:cNvPr id="65541" name="Text Box 5"/>
          <p:cNvSpPr txBox="1">
            <a:spLocks noChangeArrowheads="1"/>
          </p:cNvSpPr>
          <p:nvPr/>
        </p:nvSpPr>
        <p:spPr bwMode="auto">
          <a:xfrm>
            <a:off x="1130300" y="1835150"/>
            <a:ext cx="74549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a:t>
            </a:r>
            <a:r>
              <a:rPr lang="en-US" b="1" i="1">
                <a:solidFill>
                  <a:srgbClr val="009900"/>
                </a:solidFill>
              </a:rPr>
              <a:t>random experiment</a:t>
            </a:r>
            <a:r>
              <a:rPr lang="en-US"/>
              <a:t> is an experiment in which it is not possible to predict the outcome.  Perhaps the best known random experiment is the tossing of a coin.  Assuming that the coin is not biased, we are used to the concept that, on average, half the tosses will produce heads (</a:t>
            </a:r>
            <a:r>
              <a:rPr lang="en-US" i="1"/>
              <a:t>H</a:t>
            </a:r>
            <a:r>
              <a:rPr lang="en-US"/>
              <a:t>) and the others will produce tails (</a:t>
            </a:r>
            <a:r>
              <a:rPr lang="en-US" i="1"/>
              <a:t>T</a:t>
            </a:r>
            <a:r>
              <a:rPr lang="en-US"/>
              <a:t>).  This is intuitive and we do not question it.  In fact, few of us have taken the time to verify that this is true. If we did, we would make use of the concept of relative frequency.  Let </a:t>
            </a:r>
            <a:r>
              <a:rPr lang="en-US" i="1"/>
              <a:t>n</a:t>
            </a:r>
            <a:r>
              <a:rPr lang="en-US"/>
              <a:t> denote the total number of tosses, </a:t>
            </a:r>
            <a:r>
              <a:rPr lang="en-US" i="1"/>
              <a:t>n</a:t>
            </a:r>
            <a:r>
              <a:rPr lang="en-US" i="1" baseline="-25000"/>
              <a:t>H</a:t>
            </a:r>
            <a:r>
              <a:rPr lang="en-US"/>
              <a:t> the number of heads that turn up, and </a:t>
            </a:r>
            <a:r>
              <a:rPr lang="en-US" i="1"/>
              <a:t>n</a:t>
            </a:r>
            <a:r>
              <a:rPr lang="en-US" i="1" baseline="-25000"/>
              <a:t>T</a:t>
            </a:r>
            <a:r>
              <a:rPr lang="en-US"/>
              <a:t> the number of tails.  Clearly,</a:t>
            </a:r>
          </a:p>
        </p:txBody>
      </p:sp>
      <p:graphicFrame>
        <p:nvGraphicFramePr>
          <p:cNvPr id="65542" name="Object 6"/>
          <p:cNvGraphicFramePr>
            <a:graphicFrameLocks noChangeAspect="1"/>
          </p:cNvGraphicFramePr>
          <p:nvPr/>
        </p:nvGraphicFramePr>
        <p:xfrm>
          <a:off x="4137025" y="6132513"/>
          <a:ext cx="1668463" cy="288925"/>
        </p:xfrm>
        <a:graphic>
          <a:graphicData uri="http://schemas.openxmlformats.org/presentationml/2006/ole">
            <mc:AlternateContent xmlns:mc="http://schemas.openxmlformats.org/markup-compatibility/2006">
              <mc:Choice xmlns:v="urn:schemas-microsoft-com:vml" Requires="v">
                <p:oleObj spid="_x0000_s65544" name="CorelPhotoPaint.Image.8" r:id="rId3" imgW="1668571" imgH="289463" progId="CorelPhotoPaint.Image.8">
                  <p:embed/>
                </p:oleObj>
              </mc:Choice>
              <mc:Fallback>
                <p:oleObj name="CorelPhotoPaint.Image.8" r:id="rId3" imgW="1668571" imgH="289463"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025" y="6132513"/>
                        <a:ext cx="16684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3" name="Rectangle 7"/>
          <p:cNvSpPr>
            <a:spLocks noChangeArrowheads="1"/>
          </p:cNvSpPr>
          <p:nvPr/>
        </p:nvSpPr>
        <p:spPr bwMode="auto">
          <a:xfrm>
            <a:off x="4094163" y="6118225"/>
            <a:ext cx="1765300" cy="349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06CD17EF-EB59-4A55-B789-969EEEA08F04}" type="slidenum">
              <a:rPr lang="en-US"/>
              <a:pPr/>
              <a:t>14</a:t>
            </a:fld>
            <a:endParaRPr lang="en-US" sz="1400">
              <a:latin typeface="Times New Roman" panose="02020603050405020304" pitchFamily="18" charset="0"/>
            </a:endParaRPr>
          </a:p>
        </p:txBody>
      </p:sp>
      <p:sp>
        <p:nvSpPr>
          <p:cNvPr id="6656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6563"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66564" name="Text Box 4"/>
          <p:cNvSpPr txBox="1">
            <a:spLocks noChangeArrowheads="1"/>
          </p:cNvSpPr>
          <p:nvPr/>
        </p:nvSpPr>
        <p:spPr bwMode="auto">
          <a:xfrm>
            <a:off x="774700" y="1862138"/>
            <a:ext cx="746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Dividing both sides by </a:t>
            </a:r>
            <a:r>
              <a:rPr lang="en-US" i="1"/>
              <a:t>n</a:t>
            </a:r>
            <a:r>
              <a:rPr lang="en-US"/>
              <a:t> gives</a:t>
            </a:r>
          </a:p>
        </p:txBody>
      </p:sp>
      <p:graphicFrame>
        <p:nvGraphicFramePr>
          <p:cNvPr id="66565" name="Object 5"/>
          <p:cNvGraphicFramePr>
            <a:graphicFrameLocks noChangeAspect="1"/>
          </p:cNvGraphicFramePr>
          <p:nvPr/>
        </p:nvGraphicFramePr>
        <p:xfrm>
          <a:off x="3649663" y="2422525"/>
          <a:ext cx="2109787" cy="525463"/>
        </p:xfrm>
        <a:graphic>
          <a:graphicData uri="http://schemas.openxmlformats.org/presentationml/2006/ole">
            <mc:AlternateContent xmlns:mc="http://schemas.openxmlformats.org/markup-compatibility/2006">
              <mc:Choice xmlns:v="urn:schemas-microsoft-com:vml" Requires="v">
                <p:oleObj spid="_x0000_s66569" name="CorelPhotoPaint.Image.8" r:id="rId3" imgW="2110476" imgH="525603" progId="CorelPhotoPaint.Image.8">
                  <p:embed/>
                </p:oleObj>
              </mc:Choice>
              <mc:Fallback>
                <p:oleObj name="CorelPhotoPaint.Image.8" r:id="rId3" imgW="2110476" imgH="52560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3" y="2422525"/>
                        <a:ext cx="210978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6" name="Rectangle 6"/>
          <p:cNvSpPr>
            <a:spLocks noChangeArrowheads="1"/>
          </p:cNvSpPr>
          <p:nvPr/>
        </p:nvSpPr>
        <p:spPr bwMode="auto">
          <a:xfrm>
            <a:off x="3575050" y="2363788"/>
            <a:ext cx="2260600" cy="6445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8" name="Text Box 8"/>
          <p:cNvSpPr txBox="1">
            <a:spLocks noChangeArrowheads="1"/>
          </p:cNvSpPr>
          <p:nvPr/>
        </p:nvSpPr>
        <p:spPr bwMode="auto">
          <a:xfrm>
            <a:off x="788988" y="3152775"/>
            <a:ext cx="80279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term </a:t>
            </a:r>
            <a:r>
              <a:rPr lang="en-US" i="1"/>
              <a:t>n</a:t>
            </a:r>
            <a:r>
              <a:rPr lang="en-US" i="1" baseline="-25000"/>
              <a:t>H</a:t>
            </a:r>
            <a:r>
              <a:rPr lang="en-US"/>
              <a:t>/</a:t>
            </a:r>
            <a:r>
              <a:rPr lang="en-US" i="1"/>
              <a:t>n</a:t>
            </a:r>
            <a:r>
              <a:rPr lang="en-US"/>
              <a:t> is called the </a:t>
            </a:r>
            <a:r>
              <a:rPr lang="en-US" b="1" i="1">
                <a:solidFill>
                  <a:srgbClr val="009900"/>
                </a:solidFill>
              </a:rPr>
              <a:t>relative frequency</a:t>
            </a:r>
            <a:r>
              <a:rPr lang="en-US"/>
              <a:t> of the event we have denoted by </a:t>
            </a:r>
            <a:r>
              <a:rPr lang="en-US" i="1"/>
              <a:t>H</a:t>
            </a:r>
            <a:r>
              <a:rPr lang="en-US"/>
              <a:t>, and similarly for </a:t>
            </a:r>
            <a:r>
              <a:rPr lang="en-US" i="1"/>
              <a:t>n</a:t>
            </a:r>
            <a:r>
              <a:rPr lang="en-US" i="1" baseline="-25000"/>
              <a:t>T</a:t>
            </a:r>
            <a:r>
              <a:rPr lang="en-US"/>
              <a:t>/n.  If we performed the tossing experiment a large number of times, we would find that each of these relative frequencies tends toward a stable, limiting value.  We call this value the </a:t>
            </a:r>
            <a:r>
              <a:rPr lang="en-US" b="1" i="1">
                <a:solidFill>
                  <a:srgbClr val="009900"/>
                </a:solidFill>
              </a:rPr>
              <a:t>probability of the event</a:t>
            </a:r>
            <a:r>
              <a:rPr lang="en-US"/>
              <a:t>, and denoted it by </a:t>
            </a:r>
            <a:r>
              <a:rPr lang="en-US" i="1"/>
              <a:t>P</a:t>
            </a:r>
            <a:r>
              <a:rPr lang="en-US"/>
              <a:t>(event).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AD04B526-9DE5-4E0D-A9BD-79B46502FF9A}" type="slidenum">
              <a:rPr lang="en-US"/>
              <a:pPr/>
              <a:t>15</a:t>
            </a:fld>
            <a:endParaRPr lang="en-US" sz="1400">
              <a:latin typeface="Times New Roman" panose="02020603050405020304" pitchFamily="18" charset="0"/>
            </a:endParaRPr>
          </a:p>
        </p:txBody>
      </p:sp>
      <p:sp>
        <p:nvSpPr>
          <p:cNvPr id="6758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7587"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67588" name="Text Box 4"/>
          <p:cNvSpPr txBox="1">
            <a:spLocks noChangeArrowheads="1"/>
          </p:cNvSpPr>
          <p:nvPr/>
        </p:nvSpPr>
        <p:spPr bwMode="auto">
          <a:xfrm>
            <a:off x="655638" y="1839913"/>
            <a:ext cx="82883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In the current discussion the probabilities of interest are </a:t>
            </a:r>
            <a:r>
              <a:rPr lang="en-US" i="1"/>
              <a:t>P</a:t>
            </a:r>
            <a:r>
              <a:rPr lang="en-US"/>
              <a:t>(</a:t>
            </a:r>
            <a:r>
              <a:rPr lang="en-US" i="1"/>
              <a:t>H</a:t>
            </a:r>
            <a:r>
              <a:rPr lang="en-US"/>
              <a:t>) and </a:t>
            </a:r>
            <a:r>
              <a:rPr lang="en-US" i="1"/>
              <a:t>P</a:t>
            </a:r>
            <a:r>
              <a:rPr lang="en-US"/>
              <a:t>(</a:t>
            </a:r>
            <a:r>
              <a:rPr lang="en-US" i="1"/>
              <a:t>T</a:t>
            </a:r>
            <a:r>
              <a:rPr lang="en-US"/>
              <a:t>).  We know in this case that </a:t>
            </a:r>
            <a:r>
              <a:rPr lang="en-US" i="1"/>
              <a:t>P</a:t>
            </a:r>
            <a:r>
              <a:rPr lang="en-US"/>
              <a:t>(</a:t>
            </a:r>
            <a:r>
              <a:rPr lang="en-US" i="1"/>
              <a:t>H</a:t>
            </a:r>
            <a:r>
              <a:rPr lang="en-US"/>
              <a:t>) = </a:t>
            </a:r>
            <a:r>
              <a:rPr lang="en-US" i="1"/>
              <a:t>P</a:t>
            </a:r>
            <a:r>
              <a:rPr lang="en-US"/>
              <a:t>(</a:t>
            </a:r>
            <a:r>
              <a:rPr lang="en-US" i="1"/>
              <a:t>T</a:t>
            </a:r>
            <a:r>
              <a:rPr lang="en-US"/>
              <a:t>) = 1/2.  Note that the event of an experiment need not signify a single outcome.  For example, in the tossing experiment we could let </a:t>
            </a:r>
            <a:r>
              <a:rPr lang="en-US" i="1"/>
              <a:t>D</a:t>
            </a:r>
            <a:r>
              <a:rPr lang="en-US"/>
              <a:t> denote the event "heads or tails," (note that the event is now a set) and the event </a:t>
            </a:r>
            <a:r>
              <a:rPr lang="en-US" i="1"/>
              <a:t>E</a:t>
            </a:r>
            <a:r>
              <a:rPr lang="en-US"/>
              <a:t>, "neither heads nor tails." Then, </a:t>
            </a:r>
            <a:r>
              <a:rPr lang="en-US" i="1"/>
              <a:t>P</a:t>
            </a:r>
            <a:r>
              <a:rPr lang="en-US"/>
              <a:t>(</a:t>
            </a:r>
            <a:r>
              <a:rPr lang="en-US" i="1"/>
              <a:t>D</a:t>
            </a:r>
            <a:r>
              <a:rPr lang="en-US"/>
              <a:t>) = 1 and </a:t>
            </a:r>
            <a:r>
              <a:rPr lang="en-US" i="1"/>
              <a:t>P</a:t>
            </a:r>
            <a:r>
              <a:rPr lang="en-US"/>
              <a:t>(</a:t>
            </a:r>
            <a:r>
              <a:rPr lang="en-US" i="1"/>
              <a:t>E</a:t>
            </a:r>
            <a:r>
              <a:rPr lang="en-US"/>
              <a:t>) = 0.</a:t>
            </a:r>
          </a:p>
        </p:txBody>
      </p:sp>
      <p:sp>
        <p:nvSpPr>
          <p:cNvPr id="67589" name="Text Box 5"/>
          <p:cNvSpPr txBox="1">
            <a:spLocks noChangeArrowheads="1"/>
          </p:cNvSpPr>
          <p:nvPr/>
        </p:nvSpPr>
        <p:spPr bwMode="auto">
          <a:xfrm>
            <a:off x="655638" y="4168775"/>
            <a:ext cx="793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first important property of </a:t>
            </a:r>
            <a:r>
              <a:rPr lang="en-US" i="1"/>
              <a:t>P</a:t>
            </a:r>
            <a:r>
              <a:rPr lang="en-US"/>
              <a:t> is that, for an event </a:t>
            </a:r>
            <a:r>
              <a:rPr lang="en-US" i="1"/>
              <a:t>A</a:t>
            </a:r>
            <a:r>
              <a:rPr lang="en-US"/>
              <a:t>,</a:t>
            </a:r>
          </a:p>
        </p:txBody>
      </p:sp>
      <p:graphicFrame>
        <p:nvGraphicFramePr>
          <p:cNvPr id="67590" name="Object 6"/>
          <p:cNvGraphicFramePr>
            <a:graphicFrameLocks noChangeAspect="1"/>
          </p:cNvGraphicFramePr>
          <p:nvPr/>
        </p:nvGraphicFramePr>
        <p:xfrm>
          <a:off x="3633788" y="4727575"/>
          <a:ext cx="1874837" cy="373063"/>
        </p:xfrm>
        <a:graphic>
          <a:graphicData uri="http://schemas.openxmlformats.org/presentationml/2006/ole">
            <mc:AlternateContent xmlns:mc="http://schemas.openxmlformats.org/markup-compatibility/2006">
              <mc:Choice xmlns:v="urn:schemas-microsoft-com:vml" Requires="v">
                <p:oleObj spid="_x0000_s67596" name="CorelPhotoPaint.Image.8" r:id="rId3" imgW="1874682" imgH="373333" progId="CorelPhotoPaint.Image.8">
                  <p:embed/>
                </p:oleObj>
              </mc:Choice>
              <mc:Fallback>
                <p:oleObj name="CorelPhotoPaint.Image.8" r:id="rId3" imgW="1874682" imgH="373333"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788" y="4727575"/>
                        <a:ext cx="1874837"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1" name="Rectangle 7"/>
          <p:cNvSpPr>
            <a:spLocks noChangeArrowheads="1"/>
          </p:cNvSpPr>
          <p:nvPr/>
        </p:nvSpPr>
        <p:spPr bwMode="auto">
          <a:xfrm>
            <a:off x="3613150" y="4708525"/>
            <a:ext cx="1917700" cy="4032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2" name="Text Box 8"/>
          <p:cNvSpPr txBox="1">
            <a:spLocks noChangeArrowheads="1"/>
          </p:cNvSpPr>
          <p:nvPr/>
        </p:nvSpPr>
        <p:spPr bwMode="auto">
          <a:xfrm>
            <a:off x="655638" y="5292725"/>
            <a:ext cx="78676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That is, the probability of an event is a positive number bounded by 0 and 1. For the certain event, </a:t>
            </a:r>
            <a:r>
              <a:rPr lang="en-US" i="1"/>
              <a:t>S</a:t>
            </a:r>
            <a:r>
              <a:rPr lang="en-US"/>
              <a:t>,</a:t>
            </a:r>
          </a:p>
        </p:txBody>
      </p:sp>
      <p:graphicFrame>
        <p:nvGraphicFramePr>
          <p:cNvPr id="67593" name="Object 9"/>
          <p:cNvGraphicFramePr>
            <a:graphicFrameLocks noChangeAspect="1"/>
          </p:cNvGraphicFramePr>
          <p:nvPr/>
        </p:nvGraphicFramePr>
        <p:xfrm>
          <a:off x="3905250" y="6172200"/>
          <a:ext cx="1333500" cy="419100"/>
        </p:xfrm>
        <a:graphic>
          <a:graphicData uri="http://schemas.openxmlformats.org/presentationml/2006/ole">
            <mc:AlternateContent xmlns:mc="http://schemas.openxmlformats.org/markup-compatibility/2006">
              <mc:Choice xmlns:v="urn:schemas-microsoft-com:vml" Requires="v">
                <p:oleObj spid="_x0000_s67597" name="CorelPhotoPaint.Image.8" r:id="rId5" imgW="1333333" imgH="419048" progId="CorelPhotoPaint.Image.8">
                  <p:embed/>
                </p:oleObj>
              </mc:Choice>
              <mc:Fallback>
                <p:oleObj name="CorelPhotoPaint.Image.8" r:id="rId5" imgW="1333333" imgH="419048" progId="CorelPhotoPaint.Imag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6172200"/>
                        <a:ext cx="13335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5" name="Rectangle 11"/>
          <p:cNvSpPr>
            <a:spLocks noChangeArrowheads="1"/>
          </p:cNvSpPr>
          <p:nvPr/>
        </p:nvSpPr>
        <p:spPr bwMode="auto">
          <a:xfrm>
            <a:off x="3908425" y="6197600"/>
            <a:ext cx="1317625" cy="3667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F83B5810-A9BB-4C92-9925-FBE1E880CE1D}" type="slidenum">
              <a:rPr lang="en-US"/>
              <a:pPr/>
              <a:t>16</a:t>
            </a:fld>
            <a:endParaRPr lang="en-US" sz="1400">
              <a:latin typeface="Times New Roman" panose="02020603050405020304" pitchFamily="18" charset="0"/>
            </a:endParaRPr>
          </a:p>
        </p:txBody>
      </p:sp>
      <p:sp>
        <p:nvSpPr>
          <p:cNvPr id="6861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8611"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68612" name="Text Box 4"/>
          <p:cNvSpPr txBox="1">
            <a:spLocks noChangeArrowheads="1"/>
          </p:cNvSpPr>
          <p:nvPr/>
        </p:nvSpPr>
        <p:spPr bwMode="auto">
          <a:xfrm>
            <a:off x="1084263" y="1844675"/>
            <a:ext cx="80914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Here the certain event means that the outcome is from the universal or sample set, </a:t>
            </a:r>
            <a:r>
              <a:rPr lang="en-US" i="1"/>
              <a:t>S</a:t>
            </a:r>
            <a:r>
              <a:rPr lang="en-US"/>
              <a:t>. Similarly, we have that for the impossible event, </a:t>
            </a:r>
            <a:r>
              <a:rPr lang="en-US" i="1"/>
              <a:t>S</a:t>
            </a:r>
            <a:r>
              <a:rPr lang="en-US" i="1" baseline="30000"/>
              <a:t>c</a:t>
            </a:r>
            <a:endParaRPr lang="en-US"/>
          </a:p>
        </p:txBody>
      </p:sp>
      <p:graphicFrame>
        <p:nvGraphicFramePr>
          <p:cNvPr id="68613" name="Object 5"/>
          <p:cNvGraphicFramePr>
            <a:graphicFrameLocks noChangeAspect="1"/>
          </p:cNvGraphicFramePr>
          <p:nvPr/>
        </p:nvGraphicFramePr>
        <p:xfrm>
          <a:off x="4306888" y="3008313"/>
          <a:ext cx="1385887" cy="403225"/>
        </p:xfrm>
        <a:graphic>
          <a:graphicData uri="http://schemas.openxmlformats.org/presentationml/2006/ole">
            <mc:AlternateContent xmlns:mc="http://schemas.openxmlformats.org/markup-compatibility/2006">
              <mc:Choice xmlns:v="urn:schemas-microsoft-com:vml" Requires="v">
                <p:oleObj spid="_x0000_s68616" name="CorelPhotoPaint.Image.8" r:id="rId3" imgW="1386667" imgH="403553" progId="CorelPhotoPaint.Image.8">
                  <p:embed/>
                </p:oleObj>
              </mc:Choice>
              <mc:Fallback>
                <p:oleObj name="CorelPhotoPaint.Image.8" r:id="rId3" imgW="1386667" imgH="40355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6888" y="3008313"/>
                        <a:ext cx="1385887"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4" name="Rectangle 6"/>
          <p:cNvSpPr>
            <a:spLocks noChangeArrowheads="1"/>
          </p:cNvSpPr>
          <p:nvPr/>
        </p:nvSpPr>
        <p:spPr bwMode="auto">
          <a:xfrm>
            <a:off x="4265613" y="3019425"/>
            <a:ext cx="1416050" cy="3841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5" name="Text Box 7"/>
          <p:cNvSpPr txBox="1">
            <a:spLocks noChangeArrowheads="1"/>
          </p:cNvSpPr>
          <p:nvPr/>
        </p:nvSpPr>
        <p:spPr bwMode="auto">
          <a:xfrm>
            <a:off x="1084263" y="3567113"/>
            <a:ext cx="77057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This is the probability of an event being outside the sample set.  In the example given at the end of the previous paragraph, </a:t>
            </a:r>
            <a:r>
              <a:rPr lang="en-US" i="1"/>
              <a:t>S </a:t>
            </a:r>
            <a:r>
              <a:rPr lang="en-US"/>
              <a:t>= </a:t>
            </a:r>
            <a:r>
              <a:rPr lang="en-US" i="1"/>
              <a:t>D</a:t>
            </a:r>
            <a:r>
              <a:rPr lang="en-US"/>
              <a:t> and </a:t>
            </a:r>
            <a:r>
              <a:rPr lang="en-US" i="1"/>
              <a:t>S</a:t>
            </a:r>
            <a:r>
              <a:rPr lang="en-US" i="1" baseline="30000"/>
              <a:t>c</a:t>
            </a:r>
            <a:r>
              <a:rPr lang="en-US"/>
              <a:t> = </a:t>
            </a:r>
            <a:r>
              <a:rPr lang="en-US" i="1"/>
              <a:t>E</a:t>
            </a:r>
            <a:r>
              <a:rPr lang="en-US"/>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8CDD35DB-1C10-4965-8DEB-E93DDEBC64C2}" type="slidenum">
              <a:rPr lang="en-US"/>
              <a:pPr/>
              <a:t>17</a:t>
            </a:fld>
            <a:endParaRPr lang="en-US" sz="1400">
              <a:latin typeface="Times New Roman" panose="02020603050405020304" pitchFamily="18" charset="0"/>
            </a:endParaRPr>
          </a:p>
        </p:txBody>
      </p:sp>
      <p:sp>
        <p:nvSpPr>
          <p:cNvPr id="6963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9635"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69636" name="Text Box 4"/>
          <p:cNvSpPr txBox="1">
            <a:spLocks noChangeArrowheads="1"/>
          </p:cNvSpPr>
          <p:nvPr/>
        </p:nvSpPr>
        <p:spPr bwMode="auto">
          <a:xfrm>
            <a:off x="798513" y="1887538"/>
            <a:ext cx="810895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b="1" i="1">
                <a:solidFill>
                  <a:srgbClr val="009900"/>
                </a:solidFill>
              </a:rPr>
              <a:t>event</a:t>
            </a:r>
            <a:r>
              <a:rPr lang="en-US"/>
              <a:t> that either events </a:t>
            </a:r>
            <a:r>
              <a:rPr lang="en-US" i="1"/>
              <a:t>A</a:t>
            </a:r>
            <a:r>
              <a:rPr lang="en-US"/>
              <a:t> </a:t>
            </a:r>
            <a:r>
              <a:rPr lang="en-US" b="1" i="1">
                <a:solidFill>
                  <a:srgbClr val="009900"/>
                </a:solidFill>
              </a:rPr>
              <a:t>or</a:t>
            </a:r>
            <a:r>
              <a:rPr lang="en-US"/>
              <a:t> </a:t>
            </a:r>
            <a:r>
              <a:rPr lang="en-US" i="1"/>
              <a:t>B</a:t>
            </a:r>
            <a:r>
              <a:rPr lang="en-US"/>
              <a:t> </a:t>
            </a:r>
            <a:r>
              <a:rPr lang="en-US" b="1" i="1">
                <a:solidFill>
                  <a:srgbClr val="009900"/>
                </a:solidFill>
              </a:rPr>
              <a:t>or both</a:t>
            </a:r>
            <a:r>
              <a:rPr lang="en-US"/>
              <a:t> have occurred is simply the union of </a:t>
            </a:r>
            <a:r>
              <a:rPr lang="en-US" i="1"/>
              <a:t>A</a:t>
            </a:r>
            <a:r>
              <a:rPr lang="en-US"/>
              <a:t> and </a:t>
            </a:r>
            <a:r>
              <a:rPr lang="en-US" i="1"/>
              <a:t>B</a:t>
            </a:r>
            <a:r>
              <a:rPr lang="en-US"/>
              <a:t> (recall that events can be sets).  Earlier, we denoted the union of two sets by </a:t>
            </a:r>
            <a:r>
              <a:rPr lang="en-US" i="1"/>
              <a:t>A</a:t>
            </a:r>
            <a:r>
              <a:rPr lang="en-US"/>
              <a:t> </a:t>
            </a:r>
            <a:r>
              <a:rPr lang="en-US">
                <a:sym typeface="Symbol" panose="05050102010706020507" pitchFamily="18" charset="2"/>
              </a:rPr>
              <a:t></a:t>
            </a:r>
            <a:r>
              <a:rPr lang="en-US"/>
              <a:t> </a:t>
            </a:r>
            <a:r>
              <a:rPr lang="en-US" i="1"/>
              <a:t>B</a:t>
            </a:r>
            <a:r>
              <a:rPr lang="en-US"/>
              <a:t>.  One often finds the equivalent notation </a:t>
            </a:r>
            <a:r>
              <a:rPr lang="en-US" i="1"/>
              <a:t>A</a:t>
            </a:r>
            <a:r>
              <a:rPr lang="en-US"/>
              <a:t>+</a:t>
            </a:r>
            <a:r>
              <a:rPr lang="en-US" i="1"/>
              <a:t>B</a:t>
            </a:r>
            <a:r>
              <a:rPr lang="en-US"/>
              <a:t> used interchangeably in discussions on probability.  Similarly, the event that </a:t>
            </a:r>
            <a:r>
              <a:rPr lang="en-US" b="1" i="1">
                <a:solidFill>
                  <a:srgbClr val="009900"/>
                </a:solidFill>
              </a:rPr>
              <a:t>both</a:t>
            </a:r>
            <a:r>
              <a:rPr lang="en-US"/>
              <a:t> </a:t>
            </a:r>
            <a:r>
              <a:rPr lang="en-US" i="1"/>
              <a:t>A</a:t>
            </a:r>
            <a:r>
              <a:rPr lang="en-US"/>
              <a:t> </a:t>
            </a:r>
            <a:r>
              <a:rPr lang="en-US" b="1" i="1">
                <a:solidFill>
                  <a:srgbClr val="009900"/>
                </a:solidFill>
              </a:rPr>
              <a:t>and</a:t>
            </a:r>
            <a:r>
              <a:rPr lang="en-US"/>
              <a:t> </a:t>
            </a:r>
            <a:r>
              <a:rPr lang="en-US" i="1"/>
              <a:t>B</a:t>
            </a:r>
            <a:r>
              <a:rPr lang="en-US"/>
              <a:t> occurred is given by the intersection of </a:t>
            </a:r>
            <a:r>
              <a:rPr lang="en-US" i="1"/>
              <a:t>A</a:t>
            </a:r>
            <a:r>
              <a:rPr lang="en-US"/>
              <a:t> and </a:t>
            </a:r>
            <a:r>
              <a:rPr lang="en-US" i="1"/>
              <a:t>B</a:t>
            </a:r>
            <a:r>
              <a:rPr lang="en-US"/>
              <a:t>, which we denoted earlier by </a:t>
            </a:r>
            <a:r>
              <a:rPr lang="en-US" i="1"/>
              <a:t>A</a:t>
            </a:r>
            <a:r>
              <a:rPr lang="en-US"/>
              <a:t> </a:t>
            </a:r>
            <a:r>
              <a:rPr lang="en-US">
                <a:sym typeface="Symbol" panose="05050102010706020507" pitchFamily="18" charset="2"/>
              </a:rPr>
              <a:t></a:t>
            </a:r>
            <a:r>
              <a:rPr lang="en-US"/>
              <a:t> </a:t>
            </a:r>
            <a:r>
              <a:rPr lang="en-US" i="1"/>
              <a:t>B</a:t>
            </a:r>
            <a:r>
              <a:rPr lang="en-US"/>
              <a:t>.  The equivalent notation </a:t>
            </a:r>
            <a:r>
              <a:rPr lang="en-US" i="1"/>
              <a:t>AB</a:t>
            </a:r>
            <a:r>
              <a:rPr lang="en-US"/>
              <a:t> is used much more frequently to denote the occurrence of both events in an experiment.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6FC606F8-F593-446F-A269-6E90F0FF730F}" type="slidenum">
              <a:rPr lang="en-US"/>
              <a:pPr/>
              <a:t>18</a:t>
            </a:fld>
            <a:endParaRPr lang="en-US" sz="1400">
              <a:latin typeface="Times New Roman" panose="02020603050405020304" pitchFamily="18" charset="0"/>
            </a:endParaRPr>
          </a:p>
        </p:txBody>
      </p:sp>
      <p:sp>
        <p:nvSpPr>
          <p:cNvPr id="7065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0659"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0660" name="Text Box 4"/>
          <p:cNvSpPr txBox="1">
            <a:spLocks noChangeArrowheads="1"/>
          </p:cNvSpPr>
          <p:nvPr/>
        </p:nvSpPr>
        <p:spPr bwMode="auto">
          <a:xfrm>
            <a:off x="808038" y="1890713"/>
            <a:ext cx="79660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Suppose that we conduct our experiment </a:t>
            </a:r>
            <a:r>
              <a:rPr lang="en-US" i="1"/>
              <a:t>n</a:t>
            </a:r>
            <a:r>
              <a:rPr lang="en-US"/>
              <a:t> times.  Let </a:t>
            </a:r>
            <a:r>
              <a:rPr lang="en-US" i="1"/>
              <a:t>n</a:t>
            </a:r>
            <a:r>
              <a:rPr lang="en-US" baseline="-25000"/>
              <a:t>1</a:t>
            </a:r>
            <a:r>
              <a:rPr lang="en-US"/>
              <a:t> be the number of times that only event </a:t>
            </a:r>
            <a:r>
              <a:rPr lang="en-US" i="1"/>
              <a:t>A</a:t>
            </a:r>
            <a:r>
              <a:rPr lang="en-US"/>
              <a:t> occurs; </a:t>
            </a:r>
            <a:r>
              <a:rPr lang="en-US" i="1"/>
              <a:t>n</a:t>
            </a:r>
            <a:r>
              <a:rPr lang="en-US" baseline="-25000"/>
              <a:t>2</a:t>
            </a:r>
            <a:r>
              <a:rPr lang="en-US"/>
              <a:t> the number of times that </a:t>
            </a:r>
            <a:r>
              <a:rPr lang="en-US" i="1"/>
              <a:t>B</a:t>
            </a:r>
            <a:r>
              <a:rPr lang="en-US"/>
              <a:t> occurs; </a:t>
            </a:r>
            <a:r>
              <a:rPr lang="en-US" i="1"/>
              <a:t>n</a:t>
            </a:r>
            <a:r>
              <a:rPr lang="en-US" baseline="-25000"/>
              <a:t>3</a:t>
            </a:r>
            <a:r>
              <a:rPr lang="en-US"/>
              <a:t> the number of times that </a:t>
            </a:r>
            <a:r>
              <a:rPr lang="en-US" i="1"/>
              <a:t>AB</a:t>
            </a:r>
            <a:r>
              <a:rPr lang="en-US"/>
              <a:t> occurs; and </a:t>
            </a:r>
            <a:r>
              <a:rPr lang="en-US" i="1"/>
              <a:t>n</a:t>
            </a:r>
            <a:r>
              <a:rPr lang="en-US" baseline="-25000"/>
              <a:t>4</a:t>
            </a:r>
            <a:r>
              <a:rPr lang="en-US"/>
              <a:t> the number of times that neither </a:t>
            </a:r>
            <a:r>
              <a:rPr lang="en-US" i="1"/>
              <a:t>A</a:t>
            </a:r>
            <a:r>
              <a:rPr lang="en-US"/>
              <a:t> nor </a:t>
            </a:r>
            <a:r>
              <a:rPr lang="en-US" i="1"/>
              <a:t>B</a:t>
            </a:r>
            <a:r>
              <a:rPr lang="en-US"/>
              <a:t> occur.  Clearly, </a:t>
            </a:r>
            <a:r>
              <a:rPr lang="en-US" i="1"/>
              <a:t>n</a:t>
            </a:r>
            <a:r>
              <a:rPr lang="en-US" baseline="-25000"/>
              <a:t>1</a:t>
            </a:r>
            <a:r>
              <a:rPr lang="en-US"/>
              <a:t>+</a:t>
            </a:r>
            <a:r>
              <a:rPr lang="en-US" i="1"/>
              <a:t>n</a:t>
            </a:r>
            <a:r>
              <a:rPr lang="en-US" baseline="-25000"/>
              <a:t>2</a:t>
            </a:r>
            <a:r>
              <a:rPr lang="en-US"/>
              <a:t>+</a:t>
            </a:r>
            <a:r>
              <a:rPr lang="en-US" i="1"/>
              <a:t>n</a:t>
            </a:r>
            <a:r>
              <a:rPr lang="en-US" baseline="-25000"/>
              <a:t>3</a:t>
            </a:r>
            <a:r>
              <a:rPr lang="en-US"/>
              <a:t>+</a:t>
            </a:r>
            <a:r>
              <a:rPr lang="en-US" i="1"/>
              <a:t>n</a:t>
            </a:r>
            <a:r>
              <a:rPr lang="en-US" baseline="-25000"/>
              <a:t>4</a:t>
            </a:r>
            <a:r>
              <a:rPr lang="en-US"/>
              <a:t>=</a:t>
            </a:r>
            <a:r>
              <a:rPr lang="en-US" i="1"/>
              <a:t>n</a:t>
            </a:r>
            <a:r>
              <a:rPr lang="en-US"/>
              <a:t>. Using these numbers we obtain the following relative frequencies:</a:t>
            </a:r>
          </a:p>
        </p:txBody>
      </p:sp>
      <p:graphicFrame>
        <p:nvGraphicFramePr>
          <p:cNvPr id="70661" name="Object 5"/>
          <p:cNvGraphicFramePr>
            <a:graphicFrameLocks noChangeAspect="1"/>
          </p:cNvGraphicFramePr>
          <p:nvPr/>
        </p:nvGraphicFramePr>
        <p:xfrm>
          <a:off x="3584575" y="4149725"/>
          <a:ext cx="2278063" cy="1682750"/>
        </p:xfrm>
        <a:graphic>
          <a:graphicData uri="http://schemas.openxmlformats.org/presentationml/2006/ole">
            <mc:AlternateContent xmlns:mc="http://schemas.openxmlformats.org/markup-compatibility/2006">
              <mc:Choice xmlns:v="urn:schemas-microsoft-com:vml" Requires="v">
                <p:oleObj spid="_x0000_s70662" name="CorelPhotoPaint.Image.8" r:id="rId3" imgW="2278095" imgH="1683810" progId="CorelPhotoPaint.Image.8">
                  <p:embed/>
                </p:oleObj>
              </mc:Choice>
              <mc:Fallback>
                <p:oleObj name="CorelPhotoPaint.Image.8" r:id="rId3" imgW="2278095" imgH="1683810"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5" y="4149725"/>
                        <a:ext cx="2278063"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4EAC19D0-93E1-422A-9396-0F4BA75E29CF}" type="slidenum">
              <a:rPr lang="en-US"/>
              <a:pPr/>
              <a:t>19</a:t>
            </a:fld>
            <a:endParaRPr lang="en-US" sz="1400">
              <a:latin typeface="Times New Roman" panose="02020603050405020304" pitchFamily="18" charset="0"/>
            </a:endParaRPr>
          </a:p>
        </p:txBody>
      </p:sp>
      <p:sp>
        <p:nvSpPr>
          <p:cNvPr id="7168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1683"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1684" name="Text Box 4"/>
          <p:cNvSpPr txBox="1">
            <a:spLocks noChangeArrowheads="1"/>
          </p:cNvSpPr>
          <p:nvPr/>
        </p:nvSpPr>
        <p:spPr bwMode="auto">
          <a:xfrm>
            <a:off x="798513" y="1892300"/>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71685" name="Object 5"/>
          <p:cNvGraphicFramePr>
            <a:graphicFrameLocks noChangeAspect="1"/>
          </p:cNvGraphicFramePr>
          <p:nvPr/>
        </p:nvGraphicFramePr>
        <p:xfrm>
          <a:off x="2405063" y="2143125"/>
          <a:ext cx="4618037" cy="1714500"/>
        </p:xfrm>
        <a:graphic>
          <a:graphicData uri="http://schemas.openxmlformats.org/presentationml/2006/ole">
            <mc:AlternateContent xmlns:mc="http://schemas.openxmlformats.org/markup-compatibility/2006">
              <mc:Choice xmlns:v="urn:schemas-microsoft-com:vml" Requires="v">
                <p:oleObj spid="_x0000_s71690" name="CorelPhotoPaint.Image.8" r:id="rId3" imgW="4618120" imgH="1714286" progId="CorelPhotoPaint.Image.8">
                  <p:embed/>
                </p:oleObj>
              </mc:Choice>
              <mc:Fallback>
                <p:oleObj name="CorelPhotoPaint.Image.8" r:id="rId3" imgW="4618120" imgH="1714286"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063" y="2143125"/>
                        <a:ext cx="4618037"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6" name="Text Box 6"/>
          <p:cNvSpPr txBox="1">
            <a:spLocks noChangeArrowheads="1"/>
          </p:cNvSpPr>
          <p:nvPr/>
        </p:nvSpPr>
        <p:spPr bwMode="auto">
          <a:xfrm>
            <a:off x="798513" y="3875088"/>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Using the previous definition of probability based on relative frequencies we have the important result</a:t>
            </a:r>
          </a:p>
        </p:txBody>
      </p:sp>
      <p:graphicFrame>
        <p:nvGraphicFramePr>
          <p:cNvPr id="71687" name="Object 7"/>
          <p:cNvGraphicFramePr>
            <a:graphicFrameLocks noChangeAspect="1"/>
          </p:cNvGraphicFramePr>
          <p:nvPr/>
        </p:nvGraphicFramePr>
        <p:xfrm>
          <a:off x="2565400" y="4746625"/>
          <a:ext cx="4298950" cy="411163"/>
        </p:xfrm>
        <a:graphic>
          <a:graphicData uri="http://schemas.openxmlformats.org/presentationml/2006/ole">
            <mc:AlternateContent xmlns:mc="http://schemas.openxmlformats.org/markup-compatibility/2006">
              <mc:Choice xmlns:v="urn:schemas-microsoft-com:vml" Requires="v">
                <p:oleObj spid="_x0000_s71691" name="CorelPhotoPaint.Image.8" r:id="rId5" imgW="4298052" imgH="411516" progId="CorelPhotoPaint.Image.8">
                  <p:embed/>
                </p:oleObj>
              </mc:Choice>
              <mc:Fallback>
                <p:oleObj name="CorelPhotoPaint.Image.8" r:id="rId5" imgW="4298052" imgH="411516" progId="CorelPhotoPaint.Imag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400" y="4746625"/>
                        <a:ext cx="42989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8" name="Rectangle 8"/>
          <p:cNvSpPr>
            <a:spLocks noChangeArrowheads="1"/>
          </p:cNvSpPr>
          <p:nvPr/>
        </p:nvSpPr>
        <p:spPr bwMode="auto">
          <a:xfrm>
            <a:off x="2554288" y="4751388"/>
            <a:ext cx="4267200" cy="4032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9" name="Text Box 9"/>
          <p:cNvSpPr txBox="1">
            <a:spLocks noChangeArrowheads="1"/>
          </p:cNvSpPr>
          <p:nvPr/>
        </p:nvSpPr>
        <p:spPr bwMode="auto">
          <a:xfrm>
            <a:off x="798513" y="5308600"/>
            <a:ext cx="7931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a:t>
            </a:r>
            <a:r>
              <a:rPr lang="en-US" i="1"/>
              <a:t>A</a:t>
            </a:r>
            <a:r>
              <a:rPr lang="en-US"/>
              <a:t> and </a:t>
            </a:r>
            <a:r>
              <a:rPr lang="en-US" i="1"/>
              <a:t>B</a:t>
            </a:r>
            <a:r>
              <a:rPr lang="en-US"/>
              <a:t> are </a:t>
            </a:r>
            <a:r>
              <a:rPr lang="en-US" b="1" i="1">
                <a:solidFill>
                  <a:srgbClr val="009900"/>
                </a:solidFill>
              </a:rPr>
              <a:t>mutually exclusive</a:t>
            </a:r>
            <a:r>
              <a:rPr lang="en-US"/>
              <a:t> it follows that the set </a:t>
            </a:r>
            <a:r>
              <a:rPr lang="en-US" i="1"/>
              <a:t>AB</a:t>
            </a:r>
            <a:r>
              <a:rPr lang="en-US"/>
              <a:t> is empty and, consequently, </a:t>
            </a:r>
            <a:r>
              <a:rPr lang="en-US" i="1"/>
              <a:t>P</a:t>
            </a:r>
            <a:r>
              <a:rPr lang="en-US"/>
              <a:t>(</a:t>
            </a:r>
            <a:r>
              <a:rPr lang="en-US" i="1"/>
              <a:t>AB</a:t>
            </a:r>
            <a:r>
              <a:rPr lang="en-US"/>
              <a:t>) = 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4DE234FC-8842-4CBA-ABD2-08CF8CE77EB5}" type="slidenum">
              <a:rPr lang="en-US"/>
              <a:pPr/>
              <a:t>2</a:t>
            </a:fld>
            <a:endParaRPr lang="en-US" sz="1400">
              <a:latin typeface="Times New Roman" panose="02020603050405020304" pitchFamily="18" charset="0"/>
            </a:endParaRPr>
          </a:p>
        </p:txBody>
      </p:sp>
      <p:sp>
        <p:nvSpPr>
          <p:cNvPr id="307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3076" name="Text Box 4"/>
          <p:cNvSpPr txBox="1">
            <a:spLocks noChangeArrowheads="1"/>
          </p:cNvSpPr>
          <p:nvPr/>
        </p:nvSpPr>
        <p:spPr bwMode="auto">
          <a:xfrm>
            <a:off x="2628900" y="838200"/>
            <a:ext cx="39195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Sets and Set Operations</a:t>
            </a:r>
            <a:endParaRPr lang="en-US">
              <a:latin typeface="Verdana" panose="020B0604030504040204" pitchFamily="34" charset="0"/>
            </a:endParaRPr>
          </a:p>
        </p:txBody>
      </p:sp>
      <p:sp>
        <p:nvSpPr>
          <p:cNvPr id="3089" name="Text Box 17"/>
          <p:cNvSpPr txBox="1">
            <a:spLocks noChangeArrowheads="1"/>
          </p:cNvSpPr>
          <p:nvPr/>
        </p:nvSpPr>
        <p:spPr bwMode="auto">
          <a:xfrm>
            <a:off x="649288" y="1931988"/>
            <a:ext cx="7839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Probability events are modeled as sets, so it is customary to begin a study of probability by defining sets and some simple operations among sets.</a:t>
            </a:r>
          </a:p>
        </p:txBody>
      </p:sp>
      <p:sp>
        <p:nvSpPr>
          <p:cNvPr id="3090" name="Text Box 18"/>
          <p:cNvSpPr txBox="1">
            <a:spLocks noChangeArrowheads="1"/>
          </p:cNvSpPr>
          <p:nvPr/>
        </p:nvSpPr>
        <p:spPr bwMode="auto">
          <a:xfrm>
            <a:off x="668338" y="3194050"/>
            <a:ext cx="7670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a:t>
            </a:r>
            <a:r>
              <a:rPr lang="en-US" b="1" i="1">
                <a:solidFill>
                  <a:srgbClr val="009900"/>
                </a:solidFill>
              </a:rPr>
              <a:t>set</a:t>
            </a:r>
            <a:r>
              <a:rPr lang="en-US"/>
              <a:t> is a collection of objects, with each object in a set often referred to as an </a:t>
            </a:r>
            <a:r>
              <a:rPr lang="en-US" b="1" i="1">
                <a:solidFill>
                  <a:srgbClr val="009900"/>
                </a:solidFill>
              </a:rPr>
              <a:t>element</a:t>
            </a:r>
            <a:r>
              <a:rPr lang="en-US"/>
              <a:t> or </a:t>
            </a:r>
            <a:r>
              <a:rPr lang="en-US" b="1" i="1">
                <a:solidFill>
                  <a:srgbClr val="009900"/>
                </a:solidFill>
              </a:rPr>
              <a:t>member</a:t>
            </a:r>
            <a:r>
              <a:rPr lang="en-US"/>
              <a:t> of the set.  Familiar examples include the set of all image processing books in the world, the set of prime numbers, and the set of planets circling the sun.  Typically, sets are represented by uppercase letters, such as </a:t>
            </a:r>
            <a:r>
              <a:rPr lang="en-US" i="1"/>
              <a:t>A</a:t>
            </a:r>
            <a:r>
              <a:rPr lang="en-US"/>
              <a:t>, </a:t>
            </a:r>
            <a:r>
              <a:rPr lang="en-US" i="1"/>
              <a:t>B</a:t>
            </a:r>
            <a:r>
              <a:rPr lang="en-US"/>
              <a:t>, and </a:t>
            </a:r>
            <a:r>
              <a:rPr lang="en-US" i="1"/>
              <a:t>C</a:t>
            </a:r>
            <a:r>
              <a:rPr lang="en-US"/>
              <a:t>, and members of sets by lowercase letters, such as </a:t>
            </a:r>
            <a:r>
              <a:rPr lang="en-US" i="1"/>
              <a:t>a</a:t>
            </a:r>
            <a:r>
              <a:rPr lang="en-US"/>
              <a:t>, </a:t>
            </a:r>
            <a:r>
              <a:rPr lang="en-US" i="1"/>
              <a:t>b</a:t>
            </a:r>
            <a:r>
              <a:rPr lang="en-US"/>
              <a:t>, and </a:t>
            </a:r>
            <a:r>
              <a:rPr lang="en-US" i="1"/>
              <a:t>c</a:t>
            </a:r>
            <a:r>
              <a:rPr lang="en-US"/>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0E4E8BB8-9C05-47FA-AEED-5C56AA0A0D12}" type="slidenum">
              <a:rPr lang="en-US"/>
              <a:pPr/>
              <a:t>20</a:t>
            </a:fld>
            <a:endParaRPr lang="en-US" sz="1400">
              <a:latin typeface="Times New Roman" panose="02020603050405020304" pitchFamily="18" charset="0"/>
            </a:endParaRPr>
          </a:p>
        </p:txBody>
      </p:sp>
      <p:sp>
        <p:nvSpPr>
          <p:cNvPr id="7270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2707"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2708" name="Text Box 4"/>
          <p:cNvSpPr txBox="1">
            <a:spLocks noChangeArrowheads="1"/>
          </p:cNvSpPr>
          <p:nvPr/>
        </p:nvSpPr>
        <p:spPr bwMode="auto">
          <a:xfrm>
            <a:off x="817563" y="1927225"/>
            <a:ext cx="8226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relative frequency of event </a:t>
            </a:r>
            <a:r>
              <a:rPr lang="en-US" i="1"/>
              <a:t>A</a:t>
            </a:r>
            <a:r>
              <a:rPr lang="en-US"/>
              <a:t> occurring, </a:t>
            </a:r>
            <a:r>
              <a:rPr lang="en-US" b="1" i="1">
                <a:solidFill>
                  <a:srgbClr val="009900"/>
                </a:solidFill>
              </a:rPr>
              <a:t>given that</a:t>
            </a:r>
            <a:r>
              <a:rPr lang="en-US"/>
              <a:t> event </a:t>
            </a:r>
            <a:r>
              <a:rPr lang="en-US" i="1"/>
              <a:t>B</a:t>
            </a:r>
            <a:r>
              <a:rPr lang="en-US"/>
              <a:t> has occurred, is given by</a:t>
            </a:r>
          </a:p>
        </p:txBody>
      </p:sp>
      <p:graphicFrame>
        <p:nvGraphicFramePr>
          <p:cNvPr id="72709" name="Object 5"/>
          <p:cNvGraphicFramePr>
            <a:graphicFrameLocks noChangeAspect="1"/>
          </p:cNvGraphicFramePr>
          <p:nvPr/>
        </p:nvGraphicFramePr>
        <p:xfrm>
          <a:off x="3579813" y="2751138"/>
          <a:ext cx="2308225" cy="1431925"/>
        </p:xfrm>
        <a:graphic>
          <a:graphicData uri="http://schemas.openxmlformats.org/presentationml/2006/ole">
            <mc:AlternateContent xmlns:mc="http://schemas.openxmlformats.org/markup-compatibility/2006">
              <mc:Choice xmlns:v="urn:schemas-microsoft-com:vml" Requires="v">
                <p:oleObj spid="_x0000_s72711" name="CorelPhotoPaint.Image.8" r:id="rId3" imgW="2308571" imgH="1432381" progId="CorelPhotoPaint.Image.8">
                  <p:embed/>
                </p:oleObj>
              </mc:Choice>
              <mc:Fallback>
                <p:oleObj name="CorelPhotoPaint.Image.8" r:id="rId3" imgW="2308571" imgH="1432381"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813" y="2751138"/>
                        <a:ext cx="230822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0" name="Text Box 6"/>
          <p:cNvSpPr txBox="1">
            <a:spLocks noChangeArrowheads="1"/>
          </p:cNvSpPr>
          <p:nvPr/>
        </p:nvSpPr>
        <p:spPr bwMode="auto">
          <a:xfrm>
            <a:off x="817563" y="4211638"/>
            <a:ext cx="79216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This </a:t>
            </a:r>
            <a:r>
              <a:rPr lang="en-US" b="1" i="1">
                <a:solidFill>
                  <a:srgbClr val="009900"/>
                </a:solidFill>
              </a:rPr>
              <a:t>conditional probability</a:t>
            </a:r>
            <a:r>
              <a:rPr lang="en-US"/>
              <a:t> is denoted by </a:t>
            </a:r>
            <a:r>
              <a:rPr lang="en-US" i="1"/>
              <a:t>P</a:t>
            </a:r>
            <a:r>
              <a:rPr lang="en-US"/>
              <a:t>(</a:t>
            </a:r>
            <a:r>
              <a:rPr lang="en-US" i="1"/>
              <a:t>A</a:t>
            </a:r>
            <a:r>
              <a:rPr lang="en-US"/>
              <a:t>/</a:t>
            </a:r>
            <a:r>
              <a:rPr lang="en-US" i="1"/>
              <a:t>B</a:t>
            </a:r>
            <a:r>
              <a:rPr lang="en-US"/>
              <a:t>), where we note the use of the symbol “ / ” to denote conditional occurrence.  It is common terminology to refer to </a:t>
            </a:r>
            <a:r>
              <a:rPr lang="en-US" i="1"/>
              <a:t>P</a:t>
            </a:r>
            <a:r>
              <a:rPr lang="en-US"/>
              <a:t>(</a:t>
            </a:r>
            <a:r>
              <a:rPr lang="en-US" i="1"/>
              <a:t>A</a:t>
            </a:r>
            <a:r>
              <a:rPr lang="en-US"/>
              <a:t>/</a:t>
            </a:r>
            <a:r>
              <a:rPr lang="en-US" i="1"/>
              <a:t>B</a:t>
            </a:r>
            <a:r>
              <a:rPr lang="en-US"/>
              <a:t>) as the </a:t>
            </a:r>
            <a:r>
              <a:rPr lang="en-US" b="1" i="1">
                <a:solidFill>
                  <a:srgbClr val="009900"/>
                </a:solidFill>
              </a:rPr>
              <a:t>probability of</a:t>
            </a:r>
            <a:r>
              <a:rPr lang="en-US" b="1" i="1"/>
              <a:t> </a:t>
            </a:r>
            <a:r>
              <a:rPr lang="en-US" i="1"/>
              <a:t>A</a:t>
            </a:r>
            <a:r>
              <a:rPr lang="en-US" b="1" i="1"/>
              <a:t> </a:t>
            </a:r>
            <a:r>
              <a:rPr lang="en-US" b="1" i="1">
                <a:solidFill>
                  <a:srgbClr val="009900"/>
                </a:solidFill>
              </a:rPr>
              <a:t>given</a:t>
            </a:r>
            <a:r>
              <a:rPr lang="en-US" b="1" i="1"/>
              <a:t> </a:t>
            </a:r>
            <a:r>
              <a:rPr lang="en-US" i="1"/>
              <a:t>B</a:t>
            </a:r>
            <a:r>
              <a:rPr 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0266A287-1C72-4274-BA15-D3093E09E7F1}" type="slidenum">
              <a:rPr lang="en-US"/>
              <a:pPr/>
              <a:t>21</a:t>
            </a:fld>
            <a:endParaRPr lang="en-US" sz="1400">
              <a:latin typeface="Times New Roman" panose="02020603050405020304" pitchFamily="18" charset="0"/>
            </a:endParaRPr>
          </a:p>
        </p:txBody>
      </p:sp>
      <p:sp>
        <p:nvSpPr>
          <p:cNvPr id="7373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3731"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3732" name="Text Box 4"/>
          <p:cNvSpPr txBox="1">
            <a:spLocks noChangeArrowheads="1"/>
          </p:cNvSpPr>
          <p:nvPr/>
        </p:nvSpPr>
        <p:spPr bwMode="auto">
          <a:xfrm>
            <a:off x="712788" y="1905000"/>
            <a:ext cx="8135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Similarly, the relative frequency of </a:t>
            </a:r>
            <a:r>
              <a:rPr lang="en-US" i="1"/>
              <a:t>B</a:t>
            </a:r>
            <a:r>
              <a:rPr lang="en-US"/>
              <a:t> occurring, given that </a:t>
            </a:r>
            <a:r>
              <a:rPr lang="en-US" i="1"/>
              <a:t>A</a:t>
            </a:r>
            <a:r>
              <a:rPr lang="en-US"/>
              <a:t> has occurred is</a:t>
            </a:r>
          </a:p>
        </p:txBody>
      </p:sp>
      <p:graphicFrame>
        <p:nvGraphicFramePr>
          <p:cNvPr id="73733" name="Object 5"/>
          <p:cNvGraphicFramePr>
            <a:graphicFrameLocks noChangeAspect="1"/>
          </p:cNvGraphicFramePr>
          <p:nvPr/>
        </p:nvGraphicFramePr>
        <p:xfrm>
          <a:off x="3489325" y="2505075"/>
          <a:ext cx="2278063" cy="1409700"/>
        </p:xfrm>
        <a:graphic>
          <a:graphicData uri="http://schemas.openxmlformats.org/presentationml/2006/ole">
            <mc:AlternateContent xmlns:mc="http://schemas.openxmlformats.org/markup-compatibility/2006">
              <mc:Choice xmlns:v="urn:schemas-microsoft-com:vml" Requires="v">
                <p:oleObj spid="_x0000_s73735" name="CorelPhotoPaint.Image.8" r:id="rId3" imgW="2278095" imgH="1409524" progId="CorelPhotoPaint.Image.8">
                  <p:embed/>
                </p:oleObj>
              </mc:Choice>
              <mc:Fallback>
                <p:oleObj name="CorelPhotoPaint.Image.8" r:id="rId3" imgW="2278095" imgH="1409524"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325" y="2505075"/>
                        <a:ext cx="2278063"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4" name="Text Box 6"/>
          <p:cNvSpPr txBox="1">
            <a:spLocks noChangeArrowheads="1"/>
          </p:cNvSpPr>
          <p:nvPr/>
        </p:nvSpPr>
        <p:spPr bwMode="auto">
          <a:xfrm>
            <a:off x="712788" y="3998913"/>
            <a:ext cx="8072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We call this relative frequency </a:t>
            </a:r>
            <a:r>
              <a:rPr lang="en-US" b="1" i="1">
                <a:solidFill>
                  <a:srgbClr val="009900"/>
                </a:solidFill>
              </a:rPr>
              <a:t>the probability of</a:t>
            </a:r>
            <a:r>
              <a:rPr lang="en-US"/>
              <a:t> </a:t>
            </a:r>
            <a:r>
              <a:rPr lang="en-US" i="1"/>
              <a:t>B</a:t>
            </a:r>
            <a:r>
              <a:rPr lang="en-US"/>
              <a:t> </a:t>
            </a:r>
            <a:r>
              <a:rPr lang="en-US" b="1" i="1">
                <a:solidFill>
                  <a:srgbClr val="009900"/>
                </a:solidFill>
              </a:rPr>
              <a:t>given</a:t>
            </a:r>
            <a:r>
              <a:rPr lang="en-US"/>
              <a:t> </a:t>
            </a:r>
            <a:r>
              <a:rPr lang="en-US" i="1"/>
              <a:t>A</a:t>
            </a:r>
            <a:r>
              <a:rPr lang="en-US"/>
              <a:t>, and denote it by </a:t>
            </a:r>
            <a:r>
              <a:rPr lang="en-US" i="1"/>
              <a:t>P</a:t>
            </a:r>
            <a:r>
              <a:rPr lang="en-US"/>
              <a:t>(</a:t>
            </a:r>
            <a:r>
              <a:rPr lang="en-US" i="1"/>
              <a:t>B</a:t>
            </a:r>
            <a:r>
              <a:rPr lang="en-US"/>
              <a:t>/</a:t>
            </a:r>
            <a:r>
              <a:rPr lang="en-US" i="1"/>
              <a:t>A</a:t>
            </a:r>
            <a:r>
              <a:rPr lang="en-US"/>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4DFD6C72-E851-4F43-BFF2-226BD1AEE684}" type="slidenum">
              <a:rPr lang="en-US"/>
              <a:pPr/>
              <a:t>22</a:t>
            </a:fld>
            <a:endParaRPr lang="en-US" sz="1400">
              <a:latin typeface="Times New Roman" panose="02020603050405020304" pitchFamily="18" charset="0"/>
            </a:endParaRPr>
          </a:p>
        </p:txBody>
      </p:sp>
      <p:sp>
        <p:nvSpPr>
          <p:cNvPr id="7475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4755"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4756" name="Text Box 4"/>
          <p:cNvSpPr txBox="1">
            <a:spLocks noChangeArrowheads="1"/>
          </p:cNvSpPr>
          <p:nvPr/>
        </p:nvSpPr>
        <p:spPr bwMode="auto">
          <a:xfrm>
            <a:off x="655638" y="1604963"/>
            <a:ext cx="81645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little manipulation of the preceding results yields the following important relationships</a:t>
            </a:r>
          </a:p>
        </p:txBody>
      </p:sp>
      <p:graphicFrame>
        <p:nvGraphicFramePr>
          <p:cNvPr id="74757" name="Object 5"/>
          <p:cNvGraphicFramePr>
            <a:graphicFrameLocks noChangeAspect="1"/>
          </p:cNvGraphicFramePr>
          <p:nvPr/>
        </p:nvGraphicFramePr>
        <p:xfrm>
          <a:off x="3074988" y="2492375"/>
          <a:ext cx="2994025" cy="768350"/>
        </p:xfrm>
        <a:graphic>
          <a:graphicData uri="http://schemas.openxmlformats.org/presentationml/2006/ole">
            <mc:AlternateContent xmlns:mc="http://schemas.openxmlformats.org/markup-compatibility/2006">
              <mc:Choice xmlns:v="urn:schemas-microsoft-com:vml" Requires="v">
                <p:oleObj spid="_x0000_s74766" name="CorelPhotoPaint.Image.8" r:id="rId3" imgW="2994286" imgH="769361" progId="CorelPhotoPaint.Image.8">
                  <p:embed/>
                </p:oleObj>
              </mc:Choice>
              <mc:Fallback>
                <p:oleObj name="CorelPhotoPaint.Image.8" r:id="rId3" imgW="2994286" imgH="769361"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988" y="2492375"/>
                        <a:ext cx="299402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8" name="Text Box 6"/>
          <p:cNvSpPr txBox="1">
            <a:spLocks noChangeArrowheads="1"/>
          </p:cNvSpPr>
          <p:nvPr/>
        </p:nvSpPr>
        <p:spPr bwMode="auto">
          <a:xfrm>
            <a:off x="655638" y="3209925"/>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74759" name="Object 7"/>
          <p:cNvGraphicFramePr>
            <a:graphicFrameLocks noChangeAspect="1"/>
          </p:cNvGraphicFramePr>
          <p:nvPr/>
        </p:nvGraphicFramePr>
        <p:xfrm>
          <a:off x="2259013" y="3638550"/>
          <a:ext cx="4625975" cy="381000"/>
        </p:xfrm>
        <a:graphic>
          <a:graphicData uri="http://schemas.openxmlformats.org/presentationml/2006/ole">
            <mc:AlternateContent xmlns:mc="http://schemas.openxmlformats.org/markup-compatibility/2006">
              <mc:Choice xmlns:v="urn:schemas-microsoft-com:vml" Requires="v">
                <p:oleObj spid="_x0000_s74767" name="CorelPhotoPaint.Image.8" r:id="rId5" imgW="4625741" imgH="380872" progId="CorelPhotoPaint.Image.8">
                  <p:embed/>
                </p:oleObj>
              </mc:Choice>
              <mc:Fallback>
                <p:oleObj name="CorelPhotoPaint.Image.8" r:id="rId5" imgW="4625741" imgH="380872" progId="CorelPhotoPaint.Imag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9013" y="3638550"/>
                        <a:ext cx="46259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0" name="Rectangle 8"/>
          <p:cNvSpPr>
            <a:spLocks noChangeArrowheads="1"/>
          </p:cNvSpPr>
          <p:nvPr/>
        </p:nvSpPr>
        <p:spPr bwMode="auto">
          <a:xfrm>
            <a:off x="3119438" y="2438400"/>
            <a:ext cx="2976562" cy="7985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1" name="Rectangle 9"/>
          <p:cNvSpPr>
            <a:spLocks noChangeArrowheads="1"/>
          </p:cNvSpPr>
          <p:nvPr/>
        </p:nvSpPr>
        <p:spPr bwMode="auto">
          <a:xfrm>
            <a:off x="2222500" y="3613150"/>
            <a:ext cx="4672013" cy="4302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2" name="Text Box 10"/>
          <p:cNvSpPr txBox="1">
            <a:spLocks noChangeArrowheads="1"/>
          </p:cNvSpPr>
          <p:nvPr/>
        </p:nvSpPr>
        <p:spPr bwMode="auto">
          <a:xfrm>
            <a:off x="655638" y="4116388"/>
            <a:ext cx="787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second expression may be written as</a:t>
            </a:r>
          </a:p>
        </p:txBody>
      </p:sp>
      <p:graphicFrame>
        <p:nvGraphicFramePr>
          <p:cNvPr id="74763" name="Object 11"/>
          <p:cNvGraphicFramePr>
            <a:graphicFrameLocks noChangeAspect="1"/>
          </p:cNvGraphicFramePr>
          <p:nvPr/>
        </p:nvGraphicFramePr>
        <p:xfrm>
          <a:off x="3097213" y="4629150"/>
          <a:ext cx="2949575" cy="762000"/>
        </p:xfrm>
        <a:graphic>
          <a:graphicData uri="http://schemas.openxmlformats.org/presentationml/2006/ole">
            <mc:AlternateContent xmlns:mc="http://schemas.openxmlformats.org/markup-compatibility/2006">
              <mc:Choice xmlns:v="urn:schemas-microsoft-com:vml" Requires="v">
                <p:oleObj spid="_x0000_s74768" name="CorelPhotoPaint.Image.8" r:id="rId7" imgW="2948571" imgH="761744" progId="CorelPhotoPaint.Image.8">
                  <p:embed/>
                </p:oleObj>
              </mc:Choice>
              <mc:Fallback>
                <p:oleObj name="CorelPhotoPaint.Image.8" r:id="rId7" imgW="2948571" imgH="761744" progId="CorelPhotoPaint.Image.8">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7213" y="4629150"/>
                        <a:ext cx="2949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4" name="Rectangle 12"/>
          <p:cNvSpPr>
            <a:spLocks noChangeArrowheads="1"/>
          </p:cNvSpPr>
          <p:nvPr/>
        </p:nvSpPr>
        <p:spPr bwMode="auto">
          <a:xfrm>
            <a:off x="3111500" y="4581525"/>
            <a:ext cx="2940050" cy="8239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5" name="Text Box 13"/>
          <p:cNvSpPr txBox="1">
            <a:spLocks noChangeArrowheads="1"/>
          </p:cNvSpPr>
          <p:nvPr/>
        </p:nvSpPr>
        <p:spPr bwMode="auto">
          <a:xfrm>
            <a:off x="655638" y="5497513"/>
            <a:ext cx="8072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which is known as </a:t>
            </a:r>
            <a:r>
              <a:rPr lang="en-US" b="1" i="1">
                <a:solidFill>
                  <a:srgbClr val="009900"/>
                </a:solidFill>
              </a:rPr>
              <a:t>Bayes' theorem</a:t>
            </a:r>
            <a:r>
              <a:rPr lang="en-US"/>
              <a:t>, so named after the 18th century mathematician Thomas Bayes.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48973FBC-8930-4943-9322-AFB9E050B916}" type="slidenum">
              <a:rPr lang="en-US"/>
              <a:pPr/>
              <a:t>23</a:t>
            </a:fld>
            <a:endParaRPr lang="en-US" sz="1400">
              <a:latin typeface="Times New Roman" panose="02020603050405020304" pitchFamily="18" charset="0"/>
            </a:endParaRPr>
          </a:p>
        </p:txBody>
      </p:sp>
      <p:sp>
        <p:nvSpPr>
          <p:cNvPr id="7577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5779"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5780" name="Text Box 4"/>
          <p:cNvSpPr txBox="1">
            <a:spLocks noChangeArrowheads="1"/>
          </p:cNvSpPr>
          <p:nvPr/>
        </p:nvSpPr>
        <p:spPr bwMode="auto">
          <a:xfrm>
            <a:off x="655638" y="1641475"/>
            <a:ext cx="809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a:t>
            </a:r>
            <a:r>
              <a:rPr lang="en-US"/>
              <a:t>  Suppose that we want to extend the expression</a:t>
            </a:r>
          </a:p>
        </p:txBody>
      </p:sp>
      <p:graphicFrame>
        <p:nvGraphicFramePr>
          <p:cNvPr id="75781" name="Object 5"/>
          <p:cNvGraphicFramePr>
            <a:graphicFrameLocks noChangeAspect="1"/>
          </p:cNvGraphicFramePr>
          <p:nvPr/>
        </p:nvGraphicFramePr>
        <p:xfrm>
          <a:off x="2490788" y="2111375"/>
          <a:ext cx="4160837" cy="425450"/>
        </p:xfrm>
        <a:graphic>
          <a:graphicData uri="http://schemas.openxmlformats.org/presentationml/2006/ole">
            <mc:AlternateContent xmlns:mc="http://schemas.openxmlformats.org/markup-compatibility/2006">
              <mc:Choice xmlns:v="urn:schemas-microsoft-com:vml" Requires="v">
                <p:oleObj spid="_x0000_s75788" name="CorelPhotoPaint.Image.8" r:id="rId3" imgW="4160881" imgH="426576" progId="CorelPhotoPaint.Image.8">
                  <p:embed/>
                </p:oleObj>
              </mc:Choice>
              <mc:Fallback>
                <p:oleObj name="CorelPhotoPaint.Image.8" r:id="rId3" imgW="4160881" imgH="426576"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788" y="2111375"/>
                        <a:ext cx="4160837"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2" name="Text Box 6"/>
          <p:cNvSpPr txBox="1">
            <a:spLocks noChangeArrowheads="1"/>
          </p:cNvSpPr>
          <p:nvPr/>
        </p:nvSpPr>
        <p:spPr bwMode="auto">
          <a:xfrm>
            <a:off x="655638" y="2541588"/>
            <a:ext cx="7920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to three variables, </a:t>
            </a:r>
            <a:r>
              <a:rPr lang="en-US" i="1"/>
              <a:t>A</a:t>
            </a:r>
            <a:r>
              <a:rPr lang="en-US"/>
              <a:t>, </a:t>
            </a:r>
            <a:r>
              <a:rPr lang="en-US" i="1"/>
              <a:t>B</a:t>
            </a:r>
            <a:r>
              <a:rPr lang="en-US"/>
              <a:t>, and </a:t>
            </a:r>
            <a:r>
              <a:rPr lang="en-US" i="1"/>
              <a:t>C</a:t>
            </a:r>
            <a:r>
              <a:rPr lang="en-US"/>
              <a:t>. Recalling that </a:t>
            </a:r>
            <a:r>
              <a:rPr lang="en-US" i="1"/>
              <a:t>AB</a:t>
            </a:r>
            <a:r>
              <a:rPr lang="en-US"/>
              <a:t> is the same as A </a:t>
            </a:r>
            <a:r>
              <a:rPr lang="en-US">
                <a:sym typeface="Symbol" panose="05050102010706020507" pitchFamily="18" charset="2"/>
              </a:rPr>
              <a:t></a:t>
            </a:r>
            <a:r>
              <a:rPr lang="en-US"/>
              <a:t> B, we replace </a:t>
            </a:r>
            <a:r>
              <a:rPr lang="en-US" i="1"/>
              <a:t>B</a:t>
            </a:r>
            <a:r>
              <a:rPr lang="en-US"/>
              <a:t> by </a:t>
            </a:r>
            <a:r>
              <a:rPr lang="en-US" i="1"/>
              <a:t>B</a:t>
            </a:r>
            <a:r>
              <a:rPr lang="en-US"/>
              <a:t> </a:t>
            </a:r>
            <a:r>
              <a:rPr lang="en-US">
                <a:sym typeface="Symbol" panose="05050102010706020507" pitchFamily="18" charset="2"/>
              </a:rPr>
              <a:t></a:t>
            </a:r>
            <a:r>
              <a:rPr lang="en-US"/>
              <a:t> </a:t>
            </a:r>
            <a:r>
              <a:rPr lang="en-US" i="1"/>
              <a:t>C</a:t>
            </a:r>
            <a:r>
              <a:rPr lang="en-US"/>
              <a:t> in the preceding equation to obtain</a:t>
            </a:r>
          </a:p>
        </p:txBody>
      </p:sp>
      <p:graphicFrame>
        <p:nvGraphicFramePr>
          <p:cNvPr id="75783" name="Object 7"/>
          <p:cNvGraphicFramePr>
            <a:graphicFrameLocks noChangeAspect="1"/>
          </p:cNvGraphicFramePr>
          <p:nvPr/>
        </p:nvGraphicFramePr>
        <p:xfrm>
          <a:off x="1347788" y="3744913"/>
          <a:ext cx="6450012" cy="395287"/>
        </p:xfrm>
        <a:graphic>
          <a:graphicData uri="http://schemas.openxmlformats.org/presentationml/2006/ole">
            <mc:AlternateContent xmlns:mc="http://schemas.openxmlformats.org/markup-compatibility/2006">
              <mc:Choice xmlns:v="urn:schemas-microsoft-com:vml" Requires="v">
                <p:oleObj spid="_x0000_s75789" name="CorelPhotoPaint.Image.8" r:id="rId5" imgW="6447079" imgH="396023" progId="CorelPhotoPaint.Image.8">
                  <p:embed/>
                </p:oleObj>
              </mc:Choice>
              <mc:Fallback>
                <p:oleObj name="CorelPhotoPaint.Image.8" r:id="rId5" imgW="6447079" imgH="396023" progId="CorelPhotoPaint.Imag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788" y="3744913"/>
                        <a:ext cx="645001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4" name="Text Box 8"/>
          <p:cNvSpPr txBox="1">
            <a:spLocks noChangeArrowheads="1"/>
          </p:cNvSpPr>
          <p:nvPr/>
        </p:nvSpPr>
        <p:spPr bwMode="auto">
          <a:xfrm>
            <a:off x="655638" y="4133850"/>
            <a:ext cx="771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second term in the right can be written as</a:t>
            </a:r>
          </a:p>
        </p:txBody>
      </p:sp>
      <p:graphicFrame>
        <p:nvGraphicFramePr>
          <p:cNvPr id="75785" name="Object 9"/>
          <p:cNvGraphicFramePr>
            <a:graphicFrameLocks noChangeAspect="1"/>
          </p:cNvGraphicFramePr>
          <p:nvPr/>
        </p:nvGraphicFramePr>
        <p:xfrm>
          <a:off x="2403475" y="4635500"/>
          <a:ext cx="4335463" cy="349250"/>
        </p:xfrm>
        <a:graphic>
          <a:graphicData uri="http://schemas.openxmlformats.org/presentationml/2006/ole">
            <mc:AlternateContent xmlns:mc="http://schemas.openxmlformats.org/markup-compatibility/2006">
              <mc:Choice xmlns:v="urn:schemas-microsoft-com:vml" Requires="v">
                <p:oleObj spid="_x0000_s75790" name="CorelPhotoPaint.Image.8" r:id="rId7" imgW="4335238" imgH="350254" progId="CorelPhotoPaint.Image.8">
                  <p:embed/>
                </p:oleObj>
              </mc:Choice>
              <mc:Fallback>
                <p:oleObj name="CorelPhotoPaint.Image.8" r:id="rId7" imgW="4335238" imgH="350254" progId="CorelPhotoPaint.Image.8">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3475" y="4635500"/>
                        <a:ext cx="433546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6" name="Text Box 10"/>
          <p:cNvSpPr txBox="1">
            <a:spLocks noChangeArrowheads="1"/>
          </p:cNvSpPr>
          <p:nvPr/>
        </p:nvSpPr>
        <p:spPr bwMode="auto">
          <a:xfrm>
            <a:off x="655638" y="5016500"/>
            <a:ext cx="796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From the Table discussed earlier, we know that</a:t>
            </a:r>
          </a:p>
        </p:txBody>
      </p:sp>
      <p:graphicFrame>
        <p:nvGraphicFramePr>
          <p:cNvPr id="75787" name="Object 11"/>
          <p:cNvGraphicFramePr>
            <a:graphicFrameLocks noChangeAspect="1"/>
          </p:cNvGraphicFramePr>
          <p:nvPr/>
        </p:nvGraphicFramePr>
        <p:xfrm>
          <a:off x="2487613" y="5584825"/>
          <a:ext cx="4168775" cy="373063"/>
        </p:xfrm>
        <a:graphic>
          <a:graphicData uri="http://schemas.openxmlformats.org/presentationml/2006/ole">
            <mc:AlternateContent xmlns:mc="http://schemas.openxmlformats.org/markup-compatibility/2006">
              <mc:Choice xmlns:v="urn:schemas-microsoft-com:vml" Requires="v">
                <p:oleObj spid="_x0000_s75791" name="CorelPhotoPaint.Image.8" r:id="rId9" imgW="4168501" imgH="373333" progId="CorelPhotoPaint.Image.8">
                  <p:embed/>
                </p:oleObj>
              </mc:Choice>
              <mc:Fallback>
                <p:oleObj name="CorelPhotoPaint.Image.8" r:id="rId9" imgW="4168501" imgH="373333" progId="CorelPhotoPaint.Image.8">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7613" y="5584825"/>
                        <a:ext cx="416877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FA2E9671-0181-4CC1-B8B6-0D7D74708E21}" type="slidenum">
              <a:rPr lang="en-US"/>
              <a:pPr/>
              <a:t>24</a:t>
            </a:fld>
            <a:endParaRPr lang="en-US" sz="1400">
              <a:latin typeface="Times New Roman" panose="02020603050405020304" pitchFamily="18" charset="0"/>
            </a:endParaRPr>
          </a:p>
        </p:txBody>
      </p:sp>
      <p:sp>
        <p:nvSpPr>
          <p:cNvPr id="7782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7827"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7828" name="Text Box 4"/>
          <p:cNvSpPr txBox="1">
            <a:spLocks noChangeArrowheads="1"/>
          </p:cNvSpPr>
          <p:nvPr/>
        </p:nvSpPr>
        <p:spPr bwMode="auto">
          <a:xfrm>
            <a:off x="655638" y="1936750"/>
            <a:ext cx="531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so,</a:t>
            </a:r>
          </a:p>
        </p:txBody>
      </p:sp>
      <p:graphicFrame>
        <p:nvGraphicFramePr>
          <p:cNvPr id="77829" name="Object 5"/>
          <p:cNvGraphicFramePr>
            <a:graphicFrameLocks noChangeAspect="1"/>
          </p:cNvGraphicFramePr>
          <p:nvPr/>
        </p:nvGraphicFramePr>
        <p:xfrm>
          <a:off x="1725613" y="2295525"/>
          <a:ext cx="5692775" cy="1333500"/>
        </p:xfrm>
        <a:graphic>
          <a:graphicData uri="http://schemas.openxmlformats.org/presentationml/2006/ole">
            <mc:AlternateContent xmlns:mc="http://schemas.openxmlformats.org/markup-compatibility/2006">
              <mc:Choice xmlns:v="urn:schemas-microsoft-com:vml" Requires="v">
                <p:oleObj spid="_x0000_s77837" name="CorelPhotoPaint.Image.8" r:id="rId3" imgW="5691429" imgH="1333333" progId="CorelPhotoPaint.Image.8">
                  <p:embed/>
                </p:oleObj>
              </mc:Choice>
              <mc:Fallback>
                <p:oleObj name="CorelPhotoPaint.Image.8" r:id="rId3" imgW="5691429" imgH="133333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3" y="2295525"/>
                        <a:ext cx="56927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0" name="Text Box 6"/>
          <p:cNvSpPr txBox="1">
            <a:spLocks noChangeArrowheads="1"/>
          </p:cNvSpPr>
          <p:nvPr/>
        </p:nvSpPr>
        <p:spPr bwMode="auto">
          <a:xfrm>
            <a:off x="655638" y="3667125"/>
            <a:ext cx="785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Collecting terms gives us the final result</a:t>
            </a:r>
          </a:p>
        </p:txBody>
      </p:sp>
      <p:graphicFrame>
        <p:nvGraphicFramePr>
          <p:cNvPr id="77831" name="Object 7"/>
          <p:cNvGraphicFramePr>
            <a:graphicFrameLocks noChangeAspect="1"/>
          </p:cNvGraphicFramePr>
          <p:nvPr/>
        </p:nvGraphicFramePr>
        <p:xfrm>
          <a:off x="1165225" y="4149725"/>
          <a:ext cx="7499350" cy="273050"/>
        </p:xfrm>
        <a:graphic>
          <a:graphicData uri="http://schemas.openxmlformats.org/presentationml/2006/ole">
            <mc:AlternateContent xmlns:mc="http://schemas.openxmlformats.org/markup-compatibility/2006">
              <mc:Choice xmlns:v="urn:schemas-microsoft-com:vml" Requires="v">
                <p:oleObj spid="_x0000_s77838" name="CorelPhotoPaint.Image.8" r:id="rId5" imgW="7498730" imgH="274344" progId="CorelPhotoPaint.Image.8">
                  <p:embed/>
                </p:oleObj>
              </mc:Choice>
              <mc:Fallback>
                <p:oleObj name="CorelPhotoPaint.Image.8" r:id="rId5" imgW="7498730" imgH="274344" progId="CorelPhotoPaint.Imag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5225" y="4149725"/>
                        <a:ext cx="74993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4" name="Text Box 10"/>
          <p:cNvSpPr txBox="1">
            <a:spLocks noChangeArrowheads="1"/>
          </p:cNvSpPr>
          <p:nvPr/>
        </p:nvSpPr>
        <p:spPr bwMode="auto">
          <a:xfrm>
            <a:off x="642938" y="4545013"/>
            <a:ext cx="802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Proceeding in a similar fashion gives</a:t>
            </a:r>
          </a:p>
        </p:txBody>
      </p:sp>
      <p:graphicFrame>
        <p:nvGraphicFramePr>
          <p:cNvPr id="77835" name="Object 11"/>
          <p:cNvGraphicFramePr>
            <a:graphicFrameLocks noChangeAspect="1"/>
          </p:cNvGraphicFramePr>
          <p:nvPr/>
        </p:nvGraphicFramePr>
        <p:xfrm>
          <a:off x="2909888" y="5103813"/>
          <a:ext cx="3322637" cy="327025"/>
        </p:xfrm>
        <a:graphic>
          <a:graphicData uri="http://schemas.openxmlformats.org/presentationml/2006/ole">
            <mc:AlternateContent xmlns:mc="http://schemas.openxmlformats.org/markup-compatibility/2006">
              <mc:Choice xmlns:v="urn:schemas-microsoft-com:vml" Requires="v">
                <p:oleObj spid="_x0000_s77839" name="CorelPhotoPaint.Image.8" r:id="rId7" imgW="3321905" imgH="327619" progId="CorelPhotoPaint.Image.8">
                  <p:embed/>
                </p:oleObj>
              </mc:Choice>
              <mc:Fallback>
                <p:oleObj name="CorelPhotoPaint.Image.8" r:id="rId7" imgW="3321905" imgH="327619" progId="CorelPhotoPaint.Image.8">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9888" y="5103813"/>
                        <a:ext cx="332263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6" name="Text Box 12"/>
          <p:cNvSpPr txBox="1">
            <a:spLocks noChangeArrowheads="1"/>
          </p:cNvSpPr>
          <p:nvPr/>
        </p:nvSpPr>
        <p:spPr bwMode="auto">
          <a:xfrm>
            <a:off x="652463" y="5503863"/>
            <a:ext cx="7921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preceding approach can be used to generalize these expressions to </a:t>
            </a:r>
            <a:r>
              <a:rPr lang="en-US" i="1"/>
              <a:t>N</a:t>
            </a:r>
            <a:r>
              <a:rPr lang="en-US"/>
              <a:t> events.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EE0082A6-9B64-4C3F-BA22-AF6C71A36392}" type="slidenum">
              <a:rPr lang="en-US"/>
              <a:pPr/>
              <a:t>25</a:t>
            </a:fld>
            <a:endParaRPr lang="en-US" sz="1400">
              <a:latin typeface="Times New Roman" panose="02020603050405020304" pitchFamily="18" charset="0"/>
            </a:endParaRPr>
          </a:p>
        </p:txBody>
      </p:sp>
      <p:sp>
        <p:nvSpPr>
          <p:cNvPr id="7885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8851"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8852" name="Text Box 4"/>
          <p:cNvSpPr txBox="1">
            <a:spLocks noChangeArrowheads="1"/>
          </p:cNvSpPr>
          <p:nvPr/>
        </p:nvSpPr>
        <p:spPr bwMode="auto">
          <a:xfrm>
            <a:off x="655638" y="1892300"/>
            <a:ext cx="8007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If </a:t>
            </a:r>
            <a:r>
              <a:rPr lang="en-US" i="1"/>
              <a:t>A</a:t>
            </a:r>
            <a:r>
              <a:rPr lang="en-US"/>
              <a:t> and </a:t>
            </a:r>
            <a:r>
              <a:rPr lang="en-US" i="1"/>
              <a:t>B</a:t>
            </a:r>
            <a:r>
              <a:rPr lang="en-US"/>
              <a:t> are </a:t>
            </a:r>
            <a:r>
              <a:rPr lang="en-US" b="1" i="1">
                <a:solidFill>
                  <a:srgbClr val="009900"/>
                </a:solidFill>
              </a:rPr>
              <a:t>statistically independent</a:t>
            </a:r>
            <a:r>
              <a:rPr lang="en-US"/>
              <a:t>, then </a:t>
            </a:r>
            <a:r>
              <a:rPr lang="en-US" i="1"/>
              <a:t>P</a:t>
            </a:r>
            <a:r>
              <a:rPr lang="en-US"/>
              <a:t>(</a:t>
            </a:r>
            <a:r>
              <a:rPr lang="en-US" i="1"/>
              <a:t>B</a:t>
            </a:r>
            <a:r>
              <a:rPr lang="en-US"/>
              <a:t>/</a:t>
            </a:r>
            <a:r>
              <a:rPr lang="en-US" i="1"/>
              <a:t>A</a:t>
            </a:r>
            <a:r>
              <a:rPr lang="en-US"/>
              <a:t>) = </a:t>
            </a:r>
            <a:r>
              <a:rPr lang="en-US" i="1"/>
              <a:t>P</a:t>
            </a:r>
            <a:r>
              <a:rPr lang="en-US"/>
              <a:t>(</a:t>
            </a:r>
            <a:r>
              <a:rPr lang="en-US" i="1"/>
              <a:t>B</a:t>
            </a:r>
            <a:r>
              <a:rPr lang="en-US"/>
              <a:t>) and it follows that</a:t>
            </a:r>
          </a:p>
        </p:txBody>
      </p:sp>
      <p:graphicFrame>
        <p:nvGraphicFramePr>
          <p:cNvPr id="78853" name="Object 5"/>
          <p:cNvGraphicFramePr>
            <a:graphicFrameLocks noChangeAspect="1"/>
          </p:cNvGraphicFramePr>
          <p:nvPr/>
        </p:nvGraphicFramePr>
        <p:xfrm>
          <a:off x="3775075" y="2613025"/>
          <a:ext cx="1592263" cy="677863"/>
        </p:xfrm>
        <a:graphic>
          <a:graphicData uri="http://schemas.openxmlformats.org/presentationml/2006/ole">
            <mc:AlternateContent xmlns:mc="http://schemas.openxmlformats.org/markup-compatibility/2006">
              <mc:Choice xmlns:v="urn:schemas-microsoft-com:vml" Requires="v">
                <p:oleObj spid="_x0000_s78860" name="CorelPhotoPaint.Image.8" r:id="rId3" imgW="1592381" imgH="677808" progId="CorelPhotoPaint.Image.8">
                  <p:embed/>
                </p:oleObj>
              </mc:Choice>
              <mc:Fallback>
                <p:oleObj name="CorelPhotoPaint.Image.8" r:id="rId3" imgW="1592381" imgH="677808"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2613025"/>
                        <a:ext cx="159226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4" name="Rectangle 6"/>
          <p:cNvSpPr>
            <a:spLocks noChangeArrowheads="1"/>
          </p:cNvSpPr>
          <p:nvPr/>
        </p:nvSpPr>
        <p:spPr bwMode="auto">
          <a:xfrm>
            <a:off x="3746500" y="2590800"/>
            <a:ext cx="1658938" cy="6905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5" name="Text Box 7"/>
          <p:cNvSpPr txBox="1">
            <a:spLocks noChangeArrowheads="1"/>
          </p:cNvSpPr>
          <p:nvPr/>
        </p:nvSpPr>
        <p:spPr bwMode="auto">
          <a:xfrm>
            <a:off x="655638" y="3241675"/>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78856" name="Object 8"/>
          <p:cNvGraphicFramePr>
            <a:graphicFrameLocks noChangeAspect="1"/>
          </p:cNvGraphicFramePr>
          <p:nvPr/>
        </p:nvGraphicFramePr>
        <p:xfrm>
          <a:off x="3565525" y="3759200"/>
          <a:ext cx="2011363" cy="273050"/>
        </p:xfrm>
        <a:graphic>
          <a:graphicData uri="http://schemas.openxmlformats.org/presentationml/2006/ole">
            <mc:AlternateContent xmlns:mc="http://schemas.openxmlformats.org/markup-compatibility/2006">
              <mc:Choice xmlns:v="urn:schemas-microsoft-com:vml" Requires="v">
                <p:oleObj spid="_x0000_s78861" name="CorelPhotoPaint.Image.8" r:id="rId5" imgW="2011854" imgH="274344" progId="CorelPhotoPaint.Image.8">
                  <p:embed/>
                </p:oleObj>
              </mc:Choice>
              <mc:Fallback>
                <p:oleObj name="CorelPhotoPaint.Image.8" r:id="rId5" imgW="2011854" imgH="274344"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5525" y="3759200"/>
                        <a:ext cx="2011363"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8" name="Rectangle 10"/>
          <p:cNvSpPr>
            <a:spLocks noChangeArrowheads="1"/>
          </p:cNvSpPr>
          <p:nvPr/>
        </p:nvSpPr>
        <p:spPr bwMode="auto">
          <a:xfrm>
            <a:off x="3505200" y="3721100"/>
            <a:ext cx="2116138" cy="349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9" name="Text Box 11"/>
          <p:cNvSpPr txBox="1">
            <a:spLocks noChangeArrowheads="1"/>
          </p:cNvSpPr>
          <p:nvPr/>
        </p:nvSpPr>
        <p:spPr bwMode="auto">
          <a:xfrm>
            <a:off x="655638" y="4100513"/>
            <a:ext cx="793908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It was stated earlier that if sets (events) </a:t>
            </a:r>
            <a:r>
              <a:rPr lang="en-US" i="1"/>
              <a:t>A</a:t>
            </a:r>
            <a:r>
              <a:rPr lang="en-US"/>
              <a:t> and </a:t>
            </a:r>
            <a:r>
              <a:rPr lang="en-US" i="1"/>
              <a:t>B</a:t>
            </a:r>
            <a:r>
              <a:rPr lang="en-US"/>
              <a:t> are </a:t>
            </a:r>
            <a:r>
              <a:rPr lang="en-US" b="1" i="1">
                <a:solidFill>
                  <a:srgbClr val="009900"/>
                </a:solidFill>
              </a:rPr>
              <a:t>mutually</a:t>
            </a:r>
            <a:r>
              <a:rPr lang="en-US"/>
              <a:t> </a:t>
            </a:r>
            <a:r>
              <a:rPr lang="en-US" b="1" i="1">
                <a:solidFill>
                  <a:srgbClr val="009900"/>
                </a:solidFill>
              </a:rPr>
              <a:t>exclusive</a:t>
            </a:r>
            <a:r>
              <a:rPr lang="en-US"/>
              <a:t>, then </a:t>
            </a:r>
            <a:r>
              <a:rPr lang="en-US" i="1"/>
              <a:t>A</a:t>
            </a:r>
            <a:r>
              <a:rPr lang="en-US"/>
              <a:t> </a:t>
            </a:r>
            <a:r>
              <a:rPr lang="en-US">
                <a:sym typeface="Symbol" panose="05050102010706020507" pitchFamily="18" charset="2"/>
              </a:rPr>
              <a:t></a:t>
            </a:r>
            <a:r>
              <a:rPr lang="en-US"/>
              <a:t> </a:t>
            </a:r>
            <a:r>
              <a:rPr lang="en-US" i="1"/>
              <a:t>B</a:t>
            </a:r>
            <a:r>
              <a:rPr lang="en-US"/>
              <a:t> = Ø from which it follows that </a:t>
            </a:r>
            <a:r>
              <a:rPr lang="en-US" i="1"/>
              <a:t>P</a:t>
            </a:r>
            <a:r>
              <a:rPr lang="en-US"/>
              <a:t>(</a:t>
            </a:r>
            <a:r>
              <a:rPr lang="en-US" i="1"/>
              <a:t>AB</a:t>
            </a:r>
            <a:r>
              <a:rPr lang="en-US"/>
              <a:t>) = </a:t>
            </a:r>
            <a:r>
              <a:rPr lang="en-US" i="1"/>
              <a:t>P</a:t>
            </a:r>
            <a:r>
              <a:rPr lang="en-US"/>
              <a:t>(</a:t>
            </a:r>
            <a:r>
              <a:rPr lang="en-US" i="1"/>
              <a:t>A</a:t>
            </a:r>
            <a:r>
              <a:rPr lang="en-US"/>
              <a:t> </a:t>
            </a:r>
            <a:r>
              <a:rPr lang="en-US">
                <a:sym typeface="Symbol" panose="05050102010706020507" pitchFamily="18" charset="2"/>
              </a:rPr>
              <a:t></a:t>
            </a:r>
            <a:r>
              <a:rPr lang="en-US"/>
              <a:t> </a:t>
            </a:r>
            <a:r>
              <a:rPr lang="en-US" i="1"/>
              <a:t>B</a:t>
            </a:r>
            <a:r>
              <a:rPr lang="en-US"/>
              <a:t>) = 0.  As was just shown, the two sets are statistically independent if </a:t>
            </a:r>
            <a:r>
              <a:rPr lang="en-US" i="1"/>
              <a:t>P</a:t>
            </a:r>
            <a:r>
              <a:rPr lang="en-US"/>
              <a:t>(</a:t>
            </a:r>
            <a:r>
              <a:rPr lang="en-US" i="1"/>
              <a:t>AB</a:t>
            </a:r>
            <a:r>
              <a:rPr lang="en-US"/>
              <a:t>)=</a:t>
            </a:r>
            <a:r>
              <a:rPr lang="en-US" i="1"/>
              <a:t>P</a:t>
            </a:r>
            <a:r>
              <a:rPr lang="en-US"/>
              <a:t>(</a:t>
            </a:r>
            <a:r>
              <a:rPr lang="en-US" i="1"/>
              <a:t>A</a:t>
            </a:r>
            <a:r>
              <a:rPr lang="en-US"/>
              <a:t>)</a:t>
            </a:r>
            <a:r>
              <a:rPr lang="en-US" i="1"/>
              <a:t>P</a:t>
            </a:r>
            <a:r>
              <a:rPr lang="en-US"/>
              <a:t>(</a:t>
            </a:r>
            <a:r>
              <a:rPr lang="en-US" i="1"/>
              <a:t>B</a:t>
            </a:r>
            <a:r>
              <a:rPr lang="en-US"/>
              <a:t>), which we assume to be nonzero in general. </a:t>
            </a:r>
            <a:r>
              <a:rPr lang="en-US" b="1" i="1">
                <a:solidFill>
                  <a:srgbClr val="009900"/>
                </a:solidFill>
              </a:rPr>
              <a:t>Thus, we conclude that for two events to be statistically independent, they cannot be mutually exclusive</a:t>
            </a:r>
            <a:r>
              <a:rPr 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BEE49F2D-2DCD-406C-951C-8930803F0BDB}" type="slidenum">
              <a:rPr lang="en-US"/>
              <a:pPr/>
              <a:t>26</a:t>
            </a:fld>
            <a:endParaRPr lang="en-US" sz="1400">
              <a:latin typeface="Times New Roman" panose="02020603050405020304" pitchFamily="18" charset="0"/>
            </a:endParaRPr>
          </a:p>
        </p:txBody>
      </p:sp>
      <p:sp>
        <p:nvSpPr>
          <p:cNvPr id="7987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9875"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9876" name="Text Box 4"/>
          <p:cNvSpPr txBox="1">
            <a:spLocks noChangeArrowheads="1"/>
          </p:cNvSpPr>
          <p:nvPr/>
        </p:nvSpPr>
        <p:spPr bwMode="auto">
          <a:xfrm>
            <a:off x="893763" y="1939925"/>
            <a:ext cx="8162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three events </a:t>
            </a:r>
            <a:r>
              <a:rPr lang="en-US" i="1"/>
              <a:t>A</a:t>
            </a:r>
            <a:r>
              <a:rPr lang="en-US"/>
              <a:t>, </a:t>
            </a:r>
            <a:r>
              <a:rPr lang="en-US" i="1"/>
              <a:t>B</a:t>
            </a:r>
            <a:r>
              <a:rPr lang="en-US"/>
              <a:t>, and </a:t>
            </a:r>
            <a:r>
              <a:rPr lang="en-US" i="1"/>
              <a:t>C</a:t>
            </a:r>
            <a:r>
              <a:rPr lang="en-US"/>
              <a:t> to be independent, it must be true that</a:t>
            </a:r>
          </a:p>
        </p:txBody>
      </p:sp>
      <p:graphicFrame>
        <p:nvGraphicFramePr>
          <p:cNvPr id="79877" name="Object 5"/>
          <p:cNvGraphicFramePr>
            <a:graphicFrameLocks noChangeAspect="1"/>
          </p:cNvGraphicFramePr>
          <p:nvPr/>
        </p:nvGraphicFramePr>
        <p:xfrm>
          <a:off x="3795713" y="2676525"/>
          <a:ext cx="2027237" cy="1066800"/>
        </p:xfrm>
        <a:graphic>
          <a:graphicData uri="http://schemas.openxmlformats.org/presentationml/2006/ole">
            <mc:AlternateContent xmlns:mc="http://schemas.openxmlformats.org/markup-compatibility/2006">
              <mc:Choice xmlns:v="urn:schemas-microsoft-com:vml" Requires="v">
                <p:oleObj spid="_x0000_s79882" name="CorelPhotoPaint.Image.8" r:id="rId3" imgW="2026667" imgH="1066667" progId="CorelPhotoPaint.Image.8">
                  <p:embed/>
                </p:oleObj>
              </mc:Choice>
              <mc:Fallback>
                <p:oleObj name="CorelPhotoPaint.Image.8" r:id="rId3" imgW="2026667" imgH="1066667"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5713" y="2676525"/>
                        <a:ext cx="20272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8" name="Text Box 6"/>
          <p:cNvSpPr txBox="1">
            <a:spLocks noChangeArrowheads="1"/>
          </p:cNvSpPr>
          <p:nvPr/>
        </p:nvSpPr>
        <p:spPr bwMode="auto">
          <a:xfrm>
            <a:off x="893763" y="3641725"/>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79879" name="Object 7"/>
          <p:cNvGraphicFramePr>
            <a:graphicFrameLocks noChangeAspect="1"/>
          </p:cNvGraphicFramePr>
          <p:nvPr/>
        </p:nvGraphicFramePr>
        <p:xfrm>
          <a:off x="3457575" y="4117975"/>
          <a:ext cx="2705100" cy="296863"/>
        </p:xfrm>
        <a:graphic>
          <a:graphicData uri="http://schemas.openxmlformats.org/presentationml/2006/ole">
            <mc:AlternateContent xmlns:mc="http://schemas.openxmlformats.org/markup-compatibility/2006">
              <mc:Choice xmlns:v="urn:schemas-microsoft-com:vml" Requires="v">
                <p:oleObj spid="_x0000_s79883" name="CorelPhotoPaint.Image.8" r:id="rId5" imgW="2704762" imgH="297017" progId="CorelPhotoPaint.Image.8">
                  <p:embed/>
                </p:oleObj>
              </mc:Choice>
              <mc:Fallback>
                <p:oleObj name="CorelPhotoPaint.Image.8" r:id="rId5" imgW="2704762" imgH="297017" progId="CorelPhotoPaint.Imag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7575" y="4117975"/>
                        <a:ext cx="27051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0" name="Rectangle 8"/>
          <p:cNvSpPr>
            <a:spLocks noChangeArrowheads="1"/>
          </p:cNvSpPr>
          <p:nvPr/>
        </p:nvSpPr>
        <p:spPr bwMode="auto">
          <a:xfrm>
            <a:off x="3787775" y="2665413"/>
            <a:ext cx="2017713" cy="10842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1" name="Rectangle 9"/>
          <p:cNvSpPr>
            <a:spLocks noChangeArrowheads="1"/>
          </p:cNvSpPr>
          <p:nvPr/>
        </p:nvSpPr>
        <p:spPr bwMode="auto">
          <a:xfrm>
            <a:off x="3448050" y="4098925"/>
            <a:ext cx="2706688" cy="3413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21CDB560-DCD8-446D-8785-B96AFEEF53D2}" type="slidenum">
              <a:rPr lang="en-US"/>
              <a:pPr/>
              <a:t>27</a:t>
            </a:fld>
            <a:endParaRPr lang="en-US" sz="1400">
              <a:latin typeface="Times New Roman" panose="02020603050405020304" pitchFamily="18" charset="0"/>
            </a:endParaRPr>
          </a:p>
        </p:txBody>
      </p:sp>
      <p:sp>
        <p:nvSpPr>
          <p:cNvPr id="7680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76803"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76804" name="Text Box 4"/>
          <p:cNvSpPr txBox="1">
            <a:spLocks noChangeArrowheads="1"/>
          </p:cNvSpPr>
          <p:nvPr/>
        </p:nvSpPr>
        <p:spPr bwMode="auto">
          <a:xfrm>
            <a:off x="655638" y="1949450"/>
            <a:ext cx="8172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In general, for </a:t>
            </a:r>
            <a:r>
              <a:rPr lang="en-US" i="1"/>
              <a:t>N</a:t>
            </a:r>
            <a:r>
              <a:rPr lang="en-US"/>
              <a:t> events to be statistically independent, it must be true that, for all combinations 1 </a:t>
            </a:r>
            <a:r>
              <a:rPr lang="en-US">
                <a:sym typeface="Symbol" panose="05050102010706020507" pitchFamily="18" charset="2"/>
              </a:rPr>
              <a:t></a:t>
            </a:r>
            <a:r>
              <a:rPr lang="en-US"/>
              <a:t> </a:t>
            </a:r>
            <a:r>
              <a:rPr lang="en-US" i="1"/>
              <a:t>i </a:t>
            </a:r>
            <a:r>
              <a:rPr lang="en-US">
                <a:sym typeface="Symbol" panose="05050102010706020507" pitchFamily="18" charset="2"/>
              </a:rPr>
              <a:t></a:t>
            </a:r>
            <a:r>
              <a:rPr lang="en-US"/>
              <a:t> </a:t>
            </a:r>
            <a:r>
              <a:rPr lang="en-US" i="1"/>
              <a:t>j</a:t>
            </a:r>
            <a:r>
              <a:rPr lang="en-US"/>
              <a:t> </a:t>
            </a:r>
            <a:r>
              <a:rPr lang="en-US">
                <a:sym typeface="Symbol" panose="05050102010706020507" pitchFamily="18" charset="2"/>
              </a:rPr>
              <a:t></a:t>
            </a:r>
            <a:r>
              <a:rPr lang="en-US"/>
              <a:t> </a:t>
            </a:r>
            <a:r>
              <a:rPr lang="en-US" i="1"/>
              <a:t>k</a:t>
            </a:r>
            <a:r>
              <a:rPr lang="en-US"/>
              <a:t> </a:t>
            </a:r>
            <a:r>
              <a:rPr lang="en-US">
                <a:sym typeface="Symbol" panose="05050102010706020507" pitchFamily="18" charset="2"/>
              </a:rPr>
              <a:t></a:t>
            </a:r>
            <a:r>
              <a:rPr lang="en-US"/>
              <a:t>  . . . </a:t>
            </a:r>
            <a:r>
              <a:rPr lang="en-US">
                <a:sym typeface="Symbol" panose="05050102010706020507" pitchFamily="18" charset="2"/>
              </a:rPr>
              <a:t></a:t>
            </a:r>
            <a:r>
              <a:rPr lang="en-US"/>
              <a:t> </a:t>
            </a:r>
            <a:r>
              <a:rPr lang="en-US" i="1"/>
              <a:t>N</a:t>
            </a:r>
            <a:endParaRPr lang="en-US"/>
          </a:p>
        </p:txBody>
      </p:sp>
      <p:graphicFrame>
        <p:nvGraphicFramePr>
          <p:cNvPr id="76805" name="Object 5"/>
          <p:cNvGraphicFramePr>
            <a:graphicFrameLocks noChangeAspect="1"/>
          </p:cNvGraphicFramePr>
          <p:nvPr/>
        </p:nvGraphicFramePr>
        <p:xfrm>
          <a:off x="2597150" y="2971800"/>
          <a:ext cx="3948113" cy="1485900"/>
        </p:xfrm>
        <a:graphic>
          <a:graphicData uri="http://schemas.openxmlformats.org/presentationml/2006/ole">
            <mc:AlternateContent xmlns:mc="http://schemas.openxmlformats.org/markup-compatibility/2006">
              <mc:Choice xmlns:v="urn:schemas-microsoft-com:vml" Requires="v">
                <p:oleObj spid="_x0000_s76807" name="CorelPhotoPaint.Image.8" r:id="rId3" imgW="3946667" imgH="1485714" progId="CorelPhotoPaint.Image.8">
                  <p:embed/>
                </p:oleObj>
              </mc:Choice>
              <mc:Fallback>
                <p:oleObj name="CorelPhotoPaint.Image.8" r:id="rId3" imgW="3946667" imgH="1485714"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150" y="2971800"/>
                        <a:ext cx="3948113"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6" name="Rectangle 6"/>
          <p:cNvSpPr>
            <a:spLocks noChangeArrowheads="1"/>
          </p:cNvSpPr>
          <p:nvPr/>
        </p:nvSpPr>
        <p:spPr bwMode="auto">
          <a:xfrm>
            <a:off x="2563813" y="2924175"/>
            <a:ext cx="4006850" cy="15779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F388578B-8CEF-41F0-9639-F1915C31FD69}" type="slidenum">
              <a:rPr lang="en-US"/>
              <a:pPr/>
              <a:t>28</a:t>
            </a:fld>
            <a:endParaRPr lang="en-US" sz="1400">
              <a:latin typeface="Times New Roman" panose="02020603050405020304" pitchFamily="18" charset="0"/>
            </a:endParaRPr>
          </a:p>
        </p:txBody>
      </p:sp>
      <p:sp>
        <p:nvSpPr>
          <p:cNvPr id="8089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0899"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80900" name="Text Box 4"/>
          <p:cNvSpPr txBox="1">
            <a:spLocks noChangeArrowheads="1"/>
          </p:cNvSpPr>
          <p:nvPr/>
        </p:nvSpPr>
        <p:spPr bwMode="auto">
          <a:xfrm>
            <a:off x="798513" y="1909763"/>
            <a:ext cx="80740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a:t>
            </a:r>
            <a:r>
              <a:rPr lang="en-US"/>
              <a:t>  (a) An experiment consists of throwing a single die twice.  The probability of any of the six faces, 1 through 6, coming up in either experiment is 1/6.  Suppose that we want to find the probability that a 2 comes up, followed by a 4.  These two events are statistically independent (the second event does not depend on the outcome of the first).  Thus, letting </a:t>
            </a:r>
            <a:r>
              <a:rPr lang="en-US" i="1"/>
              <a:t>A</a:t>
            </a:r>
            <a:r>
              <a:rPr lang="en-US"/>
              <a:t> represent a 2 and </a:t>
            </a:r>
            <a:r>
              <a:rPr lang="en-US" i="1"/>
              <a:t>B </a:t>
            </a:r>
            <a:r>
              <a:rPr lang="en-US"/>
              <a:t>a 4,</a:t>
            </a:r>
          </a:p>
        </p:txBody>
      </p:sp>
      <p:graphicFrame>
        <p:nvGraphicFramePr>
          <p:cNvPr id="80901" name="Object 5"/>
          <p:cNvGraphicFramePr>
            <a:graphicFrameLocks noChangeAspect="1"/>
          </p:cNvGraphicFramePr>
          <p:nvPr/>
        </p:nvGraphicFramePr>
        <p:xfrm>
          <a:off x="2774950" y="4583113"/>
          <a:ext cx="3878263" cy="471487"/>
        </p:xfrm>
        <a:graphic>
          <a:graphicData uri="http://schemas.openxmlformats.org/presentationml/2006/ole">
            <mc:AlternateContent xmlns:mc="http://schemas.openxmlformats.org/markup-compatibility/2006">
              <mc:Choice xmlns:v="urn:schemas-microsoft-com:vml" Requires="v">
                <p:oleObj spid="_x0000_s80903" name="CorelPhotoPaint.Image.8" r:id="rId3" imgW="3878095" imgH="472281" progId="CorelPhotoPaint.Image.8">
                  <p:embed/>
                </p:oleObj>
              </mc:Choice>
              <mc:Fallback>
                <p:oleObj name="CorelPhotoPaint.Image.8" r:id="rId3" imgW="3878095" imgH="472281"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4583113"/>
                        <a:ext cx="387826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2" name="Text Box 6"/>
          <p:cNvSpPr txBox="1">
            <a:spLocks noChangeArrowheads="1"/>
          </p:cNvSpPr>
          <p:nvPr/>
        </p:nvSpPr>
        <p:spPr bwMode="auto">
          <a:xfrm>
            <a:off x="798513" y="5030788"/>
            <a:ext cx="78041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We would have arrived at the same result by defining "2 followed by 4" to be a single event, say </a:t>
            </a:r>
            <a:r>
              <a:rPr lang="en-US" i="1"/>
              <a:t>C</a:t>
            </a:r>
            <a:r>
              <a:rPr lang="en-US"/>
              <a:t>.  The sample set of all possible outcomes of two throws of a die is 36.  Then, </a:t>
            </a:r>
            <a:r>
              <a:rPr lang="en-US" i="1"/>
              <a:t>P</a:t>
            </a:r>
            <a:r>
              <a:rPr lang="en-US"/>
              <a:t>(</a:t>
            </a:r>
            <a:r>
              <a:rPr lang="en-US" i="1"/>
              <a:t>C</a:t>
            </a:r>
            <a:r>
              <a:rPr lang="en-US"/>
              <a:t>)=1/36.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913B2973-5E2A-4734-A3E1-8E027030BA36}" type="slidenum">
              <a:rPr lang="en-US"/>
              <a:pPr/>
              <a:t>29</a:t>
            </a:fld>
            <a:endParaRPr lang="en-US" sz="1400">
              <a:latin typeface="Times New Roman" panose="02020603050405020304" pitchFamily="18" charset="0"/>
            </a:endParaRPr>
          </a:p>
        </p:txBody>
      </p:sp>
      <p:sp>
        <p:nvSpPr>
          <p:cNvPr id="8192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1923"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81924" name="Text Box 4"/>
          <p:cNvSpPr txBox="1">
            <a:spLocks noChangeArrowheads="1"/>
          </p:cNvSpPr>
          <p:nvPr/>
        </p:nvSpPr>
        <p:spPr bwMode="auto">
          <a:xfrm>
            <a:off x="655638" y="1897063"/>
            <a:ext cx="80279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 (Con’t):  </a:t>
            </a:r>
            <a:r>
              <a:rPr lang="en-US"/>
              <a:t>(b) Consider now an experiment in which we draw one card from a standard card deck of 52 cards.  Let </a:t>
            </a:r>
            <a:r>
              <a:rPr lang="en-US" i="1"/>
              <a:t>A</a:t>
            </a:r>
            <a:r>
              <a:rPr lang="en-US"/>
              <a:t> denote the event that a king is drawn, </a:t>
            </a:r>
            <a:r>
              <a:rPr lang="en-US" i="1"/>
              <a:t>B</a:t>
            </a:r>
            <a:r>
              <a:rPr lang="en-US"/>
              <a:t> denote the event that a queen or jack is drawn, and </a:t>
            </a:r>
            <a:r>
              <a:rPr lang="en-US" i="1"/>
              <a:t>C</a:t>
            </a:r>
            <a:r>
              <a:rPr lang="en-US"/>
              <a:t> the event that a diamond-face card is drawn.  A brief review of the previous discussion on relative frequencies would show that</a:t>
            </a:r>
          </a:p>
        </p:txBody>
      </p:sp>
      <p:graphicFrame>
        <p:nvGraphicFramePr>
          <p:cNvPr id="81925" name="Object 5"/>
          <p:cNvGraphicFramePr>
            <a:graphicFrameLocks noChangeAspect="1"/>
          </p:cNvGraphicFramePr>
          <p:nvPr/>
        </p:nvGraphicFramePr>
        <p:xfrm>
          <a:off x="3856038" y="4303713"/>
          <a:ext cx="1431925" cy="936625"/>
        </p:xfrm>
        <a:graphic>
          <a:graphicData uri="http://schemas.openxmlformats.org/presentationml/2006/ole">
            <mc:AlternateContent xmlns:mc="http://schemas.openxmlformats.org/markup-compatibility/2006">
              <mc:Choice xmlns:v="urn:schemas-microsoft-com:vml" Requires="v">
                <p:oleObj spid="_x0000_s81928" name="CorelPhotoPaint.Image.8" r:id="rId3" imgW="1432381" imgH="937143" progId="CorelPhotoPaint.Image.8">
                  <p:embed/>
                </p:oleObj>
              </mc:Choice>
              <mc:Fallback>
                <p:oleObj name="CorelPhotoPaint.Image.8" r:id="rId3" imgW="1432381" imgH="93714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038" y="4303713"/>
                        <a:ext cx="14319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6" name="Text Box 6"/>
          <p:cNvSpPr txBox="1">
            <a:spLocks noChangeArrowheads="1"/>
          </p:cNvSpPr>
          <p:nvPr/>
        </p:nvSpPr>
        <p:spPr bwMode="auto">
          <a:xfrm>
            <a:off x="655638" y="5141913"/>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81927" name="Object 7"/>
          <p:cNvGraphicFramePr>
            <a:graphicFrameLocks noChangeAspect="1"/>
          </p:cNvGraphicFramePr>
          <p:nvPr/>
        </p:nvGraphicFramePr>
        <p:xfrm>
          <a:off x="3878263" y="5637213"/>
          <a:ext cx="1385887" cy="593725"/>
        </p:xfrm>
        <a:graphic>
          <a:graphicData uri="http://schemas.openxmlformats.org/presentationml/2006/ole">
            <mc:AlternateContent xmlns:mc="http://schemas.openxmlformats.org/markup-compatibility/2006">
              <mc:Choice xmlns:v="urn:schemas-microsoft-com:vml" Requires="v">
                <p:oleObj spid="_x0000_s81929" name="CorelPhotoPaint.Image.8" r:id="rId5" imgW="1386667" imgH="594412" progId="CorelPhotoPaint.Image.8">
                  <p:embed/>
                </p:oleObj>
              </mc:Choice>
              <mc:Fallback>
                <p:oleObj name="CorelPhotoPaint.Image.8" r:id="rId5" imgW="1386667" imgH="594412" progId="CorelPhotoPaint.Imag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263" y="5637213"/>
                        <a:ext cx="1385887"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EB965E79-9526-4363-B3DF-C0665FFDB027}" type="slidenum">
              <a:rPr lang="en-US"/>
              <a:pPr/>
              <a:t>3</a:t>
            </a:fld>
            <a:endParaRPr lang="en-US" sz="1400">
              <a:latin typeface="Times New Roman" panose="02020603050405020304" pitchFamily="18" charset="0"/>
            </a:endParaRPr>
          </a:p>
        </p:txBody>
      </p:sp>
      <p:sp>
        <p:nvSpPr>
          <p:cNvPr id="5427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54275" name="Text Box 3"/>
          <p:cNvSpPr txBox="1">
            <a:spLocks noChangeArrowheads="1"/>
          </p:cNvSpPr>
          <p:nvPr/>
        </p:nvSpPr>
        <p:spPr bwMode="auto">
          <a:xfrm>
            <a:off x="2019300" y="838200"/>
            <a:ext cx="50990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Sets and Set Operations (Con’t)</a:t>
            </a:r>
            <a:endParaRPr lang="en-US">
              <a:latin typeface="Verdana" panose="020B0604030504040204" pitchFamily="34" charset="0"/>
            </a:endParaRPr>
          </a:p>
        </p:txBody>
      </p:sp>
      <p:sp>
        <p:nvSpPr>
          <p:cNvPr id="54277" name="Text Box 5"/>
          <p:cNvSpPr txBox="1">
            <a:spLocks noChangeArrowheads="1"/>
          </p:cNvSpPr>
          <p:nvPr/>
        </p:nvSpPr>
        <p:spPr bwMode="auto">
          <a:xfrm>
            <a:off x="663575" y="1878013"/>
            <a:ext cx="762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We denote the fact that an </a:t>
            </a:r>
            <a:r>
              <a:rPr lang="en-US" b="1" i="1">
                <a:solidFill>
                  <a:srgbClr val="009900"/>
                </a:solidFill>
              </a:rPr>
              <a:t>element</a:t>
            </a:r>
            <a:r>
              <a:rPr lang="en-US"/>
              <a:t> </a:t>
            </a:r>
            <a:r>
              <a:rPr lang="en-US" i="1"/>
              <a:t>a</a:t>
            </a:r>
            <a:r>
              <a:rPr lang="en-US"/>
              <a:t> </a:t>
            </a:r>
            <a:r>
              <a:rPr lang="en-US" b="1" i="1">
                <a:solidFill>
                  <a:srgbClr val="009900"/>
                </a:solidFill>
              </a:rPr>
              <a:t>belongs</a:t>
            </a:r>
            <a:r>
              <a:rPr lang="en-US"/>
              <a:t> to set </a:t>
            </a:r>
            <a:r>
              <a:rPr lang="en-US" i="1"/>
              <a:t>A</a:t>
            </a:r>
            <a:r>
              <a:rPr lang="en-US"/>
              <a:t> by</a:t>
            </a:r>
          </a:p>
        </p:txBody>
      </p:sp>
      <p:grpSp>
        <p:nvGrpSpPr>
          <p:cNvPr id="54284" name="Group 12"/>
          <p:cNvGrpSpPr>
            <a:grpSpLocks/>
          </p:cNvGrpSpPr>
          <p:nvPr/>
        </p:nvGrpSpPr>
        <p:grpSpPr bwMode="auto">
          <a:xfrm>
            <a:off x="4151313" y="2435225"/>
            <a:ext cx="931862" cy="314325"/>
            <a:chOff x="2615" y="1378"/>
            <a:chExt cx="587" cy="198"/>
          </a:xfrm>
        </p:grpSpPr>
        <p:graphicFrame>
          <p:nvGraphicFramePr>
            <p:cNvPr id="54278" name="Object 6"/>
            <p:cNvGraphicFramePr>
              <a:graphicFrameLocks noChangeAspect="1"/>
            </p:cNvGraphicFramePr>
            <p:nvPr/>
          </p:nvGraphicFramePr>
          <p:xfrm>
            <a:off x="2617" y="1384"/>
            <a:ext cx="527" cy="187"/>
          </p:xfrm>
          <a:graphic>
            <a:graphicData uri="http://schemas.openxmlformats.org/presentationml/2006/ole">
              <mc:AlternateContent xmlns:mc="http://schemas.openxmlformats.org/markup-compatibility/2006">
                <mc:Choice xmlns:v="urn:schemas-microsoft-com:vml" Requires="v">
                  <p:oleObj spid="_x0000_s54290" name="CorelPhotoPaint.Image.8" r:id="rId3" imgW="662717" imgH="236140" progId="CorelPhotoPaint.Image.8">
                    <p:embed/>
                  </p:oleObj>
                </mc:Choice>
                <mc:Fallback>
                  <p:oleObj name="CorelPhotoPaint.Image.8" r:id="rId3" imgW="662717" imgH="236140"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 y="1384"/>
                          <a:ext cx="52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9" name="Rectangle 7"/>
            <p:cNvSpPr>
              <a:spLocks noChangeArrowheads="1"/>
            </p:cNvSpPr>
            <p:nvPr/>
          </p:nvSpPr>
          <p:spPr bwMode="auto">
            <a:xfrm>
              <a:off x="2615" y="1378"/>
              <a:ext cx="587" cy="19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280" name="Text Box 8"/>
          <p:cNvSpPr txBox="1">
            <a:spLocks noChangeArrowheads="1"/>
          </p:cNvSpPr>
          <p:nvPr/>
        </p:nvSpPr>
        <p:spPr bwMode="auto">
          <a:xfrm>
            <a:off x="663575" y="2786063"/>
            <a:ext cx="516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If </a:t>
            </a:r>
            <a:r>
              <a:rPr lang="en-US" i="1"/>
              <a:t>a</a:t>
            </a:r>
            <a:r>
              <a:rPr lang="en-US"/>
              <a:t> is not an element of </a:t>
            </a:r>
            <a:r>
              <a:rPr lang="en-US" i="1"/>
              <a:t>A</a:t>
            </a:r>
            <a:r>
              <a:rPr lang="en-US"/>
              <a:t>, then we write</a:t>
            </a:r>
          </a:p>
        </p:txBody>
      </p:sp>
      <p:grpSp>
        <p:nvGrpSpPr>
          <p:cNvPr id="54285" name="Group 13"/>
          <p:cNvGrpSpPr>
            <a:grpSpLocks/>
          </p:cNvGrpSpPr>
          <p:nvPr/>
        </p:nvGrpSpPr>
        <p:grpSpPr bwMode="auto">
          <a:xfrm>
            <a:off x="4124325" y="3308350"/>
            <a:ext cx="985838" cy="385763"/>
            <a:chOff x="2598" y="1886"/>
            <a:chExt cx="621" cy="243"/>
          </a:xfrm>
        </p:grpSpPr>
        <p:graphicFrame>
          <p:nvGraphicFramePr>
            <p:cNvPr id="54281" name="Object 9"/>
            <p:cNvGraphicFramePr>
              <a:graphicFrameLocks noChangeAspect="1"/>
            </p:cNvGraphicFramePr>
            <p:nvPr/>
          </p:nvGraphicFramePr>
          <p:xfrm>
            <a:off x="2611" y="1897"/>
            <a:ext cx="582" cy="180"/>
          </p:xfrm>
          <a:graphic>
            <a:graphicData uri="http://schemas.openxmlformats.org/presentationml/2006/ole">
              <mc:AlternateContent xmlns:mc="http://schemas.openxmlformats.org/markup-compatibility/2006">
                <mc:Choice xmlns:v="urn:schemas-microsoft-com:vml" Requires="v">
                  <p:oleObj spid="_x0000_s54291" name="CorelPhotoPaint.Image.8" r:id="rId5" imgW="662717" imgH="205540" progId="CorelPhotoPaint.Image.8">
                    <p:embed/>
                  </p:oleObj>
                </mc:Choice>
                <mc:Fallback>
                  <p:oleObj name="CorelPhotoPaint.Image.8" r:id="rId5" imgW="662717" imgH="205540" progId="CorelPhotoPaint.Imag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 y="1897"/>
                          <a:ext cx="58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3" name="Rectangle 11"/>
            <p:cNvSpPr>
              <a:spLocks noChangeArrowheads="1"/>
            </p:cNvSpPr>
            <p:nvPr/>
          </p:nvSpPr>
          <p:spPr bwMode="auto">
            <a:xfrm>
              <a:off x="2598" y="1886"/>
              <a:ext cx="621" cy="2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286" name="Text Box 14"/>
          <p:cNvSpPr txBox="1">
            <a:spLocks noChangeArrowheads="1"/>
          </p:cNvSpPr>
          <p:nvPr/>
        </p:nvSpPr>
        <p:spPr bwMode="auto">
          <a:xfrm>
            <a:off x="660400" y="3744913"/>
            <a:ext cx="72945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set can be specified by listing all of its elements, or by listing properties common to all elements.  For example, suppose that </a:t>
            </a:r>
            <a:r>
              <a:rPr lang="en-US" i="1"/>
              <a:t>I</a:t>
            </a:r>
            <a:r>
              <a:rPr lang="en-US"/>
              <a:t> is the set of all integers. A set </a:t>
            </a:r>
            <a:r>
              <a:rPr lang="en-US" i="1"/>
              <a:t>B</a:t>
            </a:r>
            <a:r>
              <a:rPr lang="en-US"/>
              <a:t> consisting the first five nonzero integers is specified using the notation</a:t>
            </a:r>
          </a:p>
        </p:txBody>
      </p:sp>
      <p:grpSp>
        <p:nvGrpSpPr>
          <p:cNvPr id="54289" name="Group 17"/>
          <p:cNvGrpSpPr>
            <a:grpSpLocks/>
          </p:cNvGrpSpPr>
          <p:nvPr/>
        </p:nvGrpSpPr>
        <p:grpSpPr bwMode="auto">
          <a:xfrm>
            <a:off x="3684588" y="5618163"/>
            <a:ext cx="1784350" cy="420687"/>
            <a:chOff x="2321" y="3383"/>
            <a:chExt cx="1124" cy="265"/>
          </a:xfrm>
        </p:grpSpPr>
        <p:graphicFrame>
          <p:nvGraphicFramePr>
            <p:cNvPr id="54287" name="Object 15"/>
            <p:cNvGraphicFramePr>
              <a:graphicFrameLocks noChangeAspect="1"/>
            </p:cNvGraphicFramePr>
            <p:nvPr/>
          </p:nvGraphicFramePr>
          <p:xfrm>
            <a:off x="2328" y="3431"/>
            <a:ext cx="1104" cy="206"/>
          </p:xfrm>
          <a:graphic>
            <a:graphicData uri="http://schemas.openxmlformats.org/presentationml/2006/ole">
              <mc:AlternateContent xmlns:mc="http://schemas.openxmlformats.org/markup-compatibility/2006">
                <mc:Choice xmlns:v="urn:schemas-microsoft-com:vml" Requires="v">
                  <p:oleObj spid="_x0000_s54292" name="CorelPhotoPaint.Image.8" r:id="rId7" imgW="1752381" imgH="327619" progId="CorelPhotoPaint.Image.8">
                    <p:embed/>
                  </p:oleObj>
                </mc:Choice>
                <mc:Fallback>
                  <p:oleObj name="CorelPhotoPaint.Image.8" r:id="rId7" imgW="1752381" imgH="327619" progId="CorelPhotoPaint.Image.8">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8" y="3431"/>
                          <a:ext cx="110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8" name="Rectangle 16"/>
            <p:cNvSpPr>
              <a:spLocks noChangeArrowheads="1"/>
            </p:cNvSpPr>
            <p:nvPr/>
          </p:nvSpPr>
          <p:spPr bwMode="auto">
            <a:xfrm>
              <a:off x="2321" y="3383"/>
              <a:ext cx="1124" cy="26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F021FDE0-4C3E-462D-9C99-A080B419D200}" type="slidenum">
              <a:rPr lang="en-US"/>
              <a:pPr/>
              <a:t>30</a:t>
            </a:fld>
            <a:endParaRPr lang="en-US" sz="1400">
              <a:latin typeface="Times New Roman" panose="02020603050405020304" pitchFamily="18" charset="0"/>
            </a:endParaRPr>
          </a:p>
        </p:txBody>
      </p:sp>
      <p:sp>
        <p:nvSpPr>
          <p:cNvPr id="8294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2947"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82948" name="Rectangle 4"/>
          <p:cNvSpPr>
            <a:spLocks noChangeArrowheads="1"/>
          </p:cNvSpPr>
          <p:nvPr/>
        </p:nvSpPr>
        <p:spPr bwMode="auto">
          <a:xfrm>
            <a:off x="650875" y="1901825"/>
            <a:ext cx="809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 (Con’t):  </a:t>
            </a:r>
            <a:r>
              <a:rPr lang="en-US"/>
              <a:t>Furthermore,</a:t>
            </a:r>
          </a:p>
        </p:txBody>
      </p:sp>
      <p:graphicFrame>
        <p:nvGraphicFramePr>
          <p:cNvPr id="82949" name="Object 5"/>
          <p:cNvGraphicFramePr>
            <a:graphicFrameLocks noChangeAspect="1"/>
          </p:cNvGraphicFramePr>
          <p:nvPr/>
        </p:nvGraphicFramePr>
        <p:xfrm>
          <a:off x="2593975" y="2413000"/>
          <a:ext cx="3954463" cy="487363"/>
        </p:xfrm>
        <a:graphic>
          <a:graphicData uri="http://schemas.openxmlformats.org/presentationml/2006/ole">
            <mc:AlternateContent xmlns:mc="http://schemas.openxmlformats.org/markup-compatibility/2006">
              <mc:Choice xmlns:v="urn:schemas-microsoft-com:vml" Requires="v">
                <p:oleObj spid="_x0000_s82953" name="CorelPhotoPaint.Image.8" r:id="rId3" imgW="3954286" imgH="487413" progId="CorelPhotoPaint.Image.8">
                  <p:embed/>
                </p:oleObj>
              </mc:Choice>
              <mc:Fallback>
                <p:oleObj name="CorelPhotoPaint.Image.8" r:id="rId3" imgW="3954286" imgH="48741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2413000"/>
                        <a:ext cx="395446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0" name="Text Box 6"/>
          <p:cNvSpPr txBox="1">
            <a:spLocks noChangeArrowheads="1"/>
          </p:cNvSpPr>
          <p:nvPr/>
        </p:nvSpPr>
        <p:spPr bwMode="auto">
          <a:xfrm>
            <a:off x="655638" y="2787650"/>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82951" name="Object 7"/>
          <p:cNvGraphicFramePr>
            <a:graphicFrameLocks noChangeAspect="1"/>
          </p:cNvGraphicFramePr>
          <p:nvPr/>
        </p:nvGraphicFramePr>
        <p:xfrm>
          <a:off x="2586038" y="3154363"/>
          <a:ext cx="3970337" cy="509587"/>
        </p:xfrm>
        <a:graphic>
          <a:graphicData uri="http://schemas.openxmlformats.org/presentationml/2006/ole">
            <mc:AlternateContent xmlns:mc="http://schemas.openxmlformats.org/markup-compatibility/2006">
              <mc:Choice xmlns:v="urn:schemas-microsoft-com:vml" Requires="v">
                <p:oleObj spid="_x0000_s82954" name="CorelPhotoPaint.Image.8" r:id="rId5" imgW="3969524" imgH="510476" progId="CorelPhotoPaint.Image.8">
                  <p:embed/>
                </p:oleObj>
              </mc:Choice>
              <mc:Fallback>
                <p:oleObj name="CorelPhotoPaint.Image.8" r:id="rId5" imgW="3969524" imgH="510476" progId="CorelPhotoPaint.Imag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038" y="3154363"/>
                        <a:ext cx="3970337"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2" name="Text Box 8"/>
          <p:cNvSpPr txBox="1">
            <a:spLocks noChangeArrowheads="1"/>
          </p:cNvSpPr>
          <p:nvPr/>
        </p:nvSpPr>
        <p:spPr bwMode="auto">
          <a:xfrm>
            <a:off x="655638" y="3684588"/>
            <a:ext cx="80914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Events </a:t>
            </a:r>
            <a:r>
              <a:rPr lang="en-US" i="1"/>
              <a:t>A</a:t>
            </a:r>
            <a:r>
              <a:rPr lang="en-US"/>
              <a:t> and </a:t>
            </a:r>
            <a:r>
              <a:rPr lang="en-US" i="1"/>
              <a:t>B</a:t>
            </a:r>
            <a:r>
              <a:rPr lang="en-US"/>
              <a:t> are mutually exclusive (we are drawing only one card, so it would be impossible to draw a king and a queen or jack simultaneously).  Thus, it follows from the preceding discussion that </a:t>
            </a:r>
            <a:r>
              <a:rPr lang="en-US" i="1"/>
              <a:t>P</a:t>
            </a:r>
            <a:r>
              <a:rPr lang="en-US"/>
              <a:t>(</a:t>
            </a:r>
            <a:r>
              <a:rPr lang="en-US" i="1"/>
              <a:t>AB</a:t>
            </a:r>
            <a:r>
              <a:rPr lang="en-US"/>
              <a:t>) = </a:t>
            </a:r>
            <a:r>
              <a:rPr lang="en-US" i="1"/>
              <a:t>P</a:t>
            </a:r>
            <a:r>
              <a:rPr lang="en-US"/>
              <a:t>(</a:t>
            </a:r>
            <a:r>
              <a:rPr lang="en-US" i="1"/>
              <a:t>A</a:t>
            </a:r>
            <a:r>
              <a:rPr lang="en-US"/>
              <a:t> </a:t>
            </a:r>
            <a:r>
              <a:rPr lang="en-US">
                <a:sym typeface="Symbol" panose="05050102010706020507" pitchFamily="18" charset="2"/>
              </a:rPr>
              <a:t></a:t>
            </a:r>
            <a:r>
              <a:rPr lang="en-US"/>
              <a:t> </a:t>
            </a:r>
            <a:r>
              <a:rPr lang="en-US" i="1"/>
              <a:t>B</a:t>
            </a:r>
            <a:r>
              <a:rPr lang="en-US"/>
              <a:t>) = 0 [and also that </a:t>
            </a:r>
            <a:r>
              <a:rPr lang="en-US" i="1"/>
              <a:t>P</a:t>
            </a:r>
            <a:r>
              <a:rPr lang="en-US"/>
              <a:t>(</a:t>
            </a:r>
            <a:r>
              <a:rPr lang="en-US" i="1"/>
              <a:t>AB</a:t>
            </a:r>
            <a:r>
              <a:rPr lang="en-US"/>
              <a:t>) </a:t>
            </a:r>
            <a:r>
              <a:rPr lang="en-US">
                <a:sym typeface="Symbol" panose="05050102010706020507" pitchFamily="18" charset="2"/>
              </a:rPr>
              <a:t> </a:t>
            </a:r>
            <a:r>
              <a:rPr lang="en-US" i="1"/>
              <a:t>P</a:t>
            </a:r>
            <a:r>
              <a:rPr lang="en-US"/>
              <a:t>(</a:t>
            </a:r>
            <a:r>
              <a:rPr lang="en-US" i="1"/>
              <a:t>A</a:t>
            </a:r>
            <a:r>
              <a:rPr lang="en-US"/>
              <a:t>)</a:t>
            </a:r>
            <a:r>
              <a:rPr lang="en-US" i="1"/>
              <a:t>P</a:t>
            </a:r>
            <a:r>
              <a:rPr lang="en-US"/>
              <a:t>(</a:t>
            </a:r>
            <a:r>
              <a:rPr lang="en-US" i="1"/>
              <a:t>B</a:t>
            </a:r>
            <a:r>
              <a:rPr lang="en-US"/>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5ADC1552-2D4D-4E0E-9239-CFCA3BC6339B}" type="slidenum">
              <a:rPr lang="en-US"/>
              <a:pPr/>
              <a:t>31</a:t>
            </a:fld>
            <a:endParaRPr lang="en-US" sz="1400">
              <a:latin typeface="Times New Roman" panose="02020603050405020304" pitchFamily="18" charset="0"/>
            </a:endParaRPr>
          </a:p>
        </p:txBody>
      </p:sp>
      <p:sp>
        <p:nvSpPr>
          <p:cNvPr id="8397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3971"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83973" name="Text Box 5"/>
          <p:cNvSpPr txBox="1">
            <a:spLocks noChangeArrowheads="1"/>
          </p:cNvSpPr>
          <p:nvPr/>
        </p:nvSpPr>
        <p:spPr bwMode="auto">
          <a:xfrm>
            <a:off x="655638" y="1876425"/>
            <a:ext cx="78597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 (Con’t):</a:t>
            </a:r>
            <a:r>
              <a:rPr lang="en-US"/>
              <a:t>  (c) As a final experiment, consider the deck of 52 cards again, and let </a:t>
            </a:r>
            <a:r>
              <a:rPr lang="en-US" i="1"/>
              <a:t>A</a:t>
            </a:r>
            <a:r>
              <a:rPr lang="en-US" baseline="-25000"/>
              <a:t>1</a:t>
            </a:r>
            <a:r>
              <a:rPr lang="en-US"/>
              <a:t>, </a:t>
            </a:r>
            <a:r>
              <a:rPr lang="en-US" i="1"/>
              <a:t>A</a:t>
            </a:r>
            <a:r>
              <a:rPr lang="en-US" baseline="-25000"/>
              <a:t>2</a:t>
            </a:r>
            <a:r>
              <a:rPr lang="en-US"/>
              <a:t>, </a:t>
            </a:r>
            <a:r>
              <a:rPr lang="en-US" i="1"/>
              <a:t>A</a:t>
            </a:r>
            <a:r>
              <a:rPr lang="en-US" baseline="-25000"/>
              <a:t>3</a:t>
            </a:r>
            <a:r>
              <a:rPr lang="en-US"/>
              <a:t>, and </a:t>
            </a:r>
            <a:r>
              <a:rPr lang="en-US" i="1"/>
              <a:t>A</a:t>
            </a:r>
            <a:r>
              <a:rPr lang="en-US" baseline="-25000"/>
              <a:t>4</a:t>
            </a:r>
            <a:r>
              <a:rPr lang="en-US"/>
              <a:t> represent the events of drawing an ace in each of four successive draws.  If we replace the card drawn before drawing the next card, then the events are statistically independent and it follows that</a:t>
            </a:r>
          </a:p>
        </p:txBody>
      </p:sp>
      <p:graphicFrame>
        <p:nvGraphicFramePr>
          <p:cNvPr id="83974" name="Object 6"/>
          <p:cNvGraphicFramePr>
            <a:graphicFrameLocks noChangeAspect="1"/>
          </p:cNvGraphicFramePr>
          <p:nvPr/>
        </p:nvGraphicFramePr>
        <p:xfrm>
          <a:off x="2392363" y="3886200"/>
          <a:ext cx="4359275" cy="990600"/>
        </p:xfrm>
        <a:graphic>
          <a:graphicData uri="http://schemas.openxmlformats.org/presentationml/2006/ole">
            <mc:AlternateContent xmlns:mc="http://schemas.openxmlformats.org/markup-compatibility/2006">
              <mc:Choice xmlns:v="urn:schemas-microsoft-com:vml" Requires="v">
                <p:oleObj spid="_x0000_s83975" name="CorelPhotoPaint.Image.8" r:id="rId3" imgW="4358095" imgH="990267" progId="CorelPhotoPaint.Image.8">
                  <p:embed/>
                </p:oleObj>
              </mc:Choice>
              <mc:Fallback>
                <p:oleObj name="CorelPhotoPaint.Image.8" r:id="rId3" imgW="4358095" imgH="990267"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2363" y="3886200"/>
                        <a:ext cx="43592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71C0439E-D0A3-4FD0-A83A-546D8D22DC4F}" type="slidenum">
              <a:rPr lang="en-US"/>
              <a:pPr/>
              <a:t>32</a:t>
            </a:fld>
            <a:endParaRPr lang="en-US" sz="1400">
              <a:latin typeface="Times New Roman" panose="02020603050405020304" pitchFamily="18" charset="0"/>
            </a:endParaRPr>
          </a:p>
        </p:txBody>
      </p:sp>
      <p:sp>
        <p:nvSpPr>
          <p:cNvPr id="8499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4995" name="Text Box 3"/>
          <p:cNvSpPr txBox="1">
            <a:spLocks noChangeArrowheads="1"/>
          </p:cNvSpPr>
          <p:nvPr/>
        </p:nvSpPr>
        <p:spPr bwMode="auto">
          <a:xfrm>
            <a:off x="1828800" y="838200"/>
            <a:ext cx="5522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Relative Frequency &amp; Prob. (Con’t)</a:t>
            </a:r>
            <a:endParaRPr lang="en-US">
              <a:latin typeface="Verdana" panose="020B0604030504040204" pitchFamily="34" charset="0"/>
            </a:endParaRPr>
          </a:p>
        </p:txBody>
      </p:sp>
      <p:sp>
        <p:nvSpPr>
          <p:cNvPr id="84996" name="Text Box 4"/>
          <p:cNvSpPr txBox="1">
            <a:spLocks noChangeArrowheads="1"/>
          </p:cNvSpPr>
          <p:nvPr/>
        </p:nvSpPr>
        <p:spPr bwMode="auto">
          <a:xfrm>
            <a:off x="655638" y="1641475"/>
            <a:ext cx="79708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 (Con’t):</a:t>
            </a:r>
            <a:r>
              <a:rPr lang="en-US"/>
              <a:t>  Suppose now that we do not replace the cards that are drawn.  The events then are no longer statistically independent.  With reference to the results in the previous example, we write</a:t>
            </a:r>
          </a:p>
        </p:txBody>
      </p:sp>
      <p:graphicFrame>
        <p:nvGraphicFramePr>
          <p:cNvPr id="84997" name="Object 5"/>
          <p:cNvGraphicFramePr>
            <a:graphicFrameLocks noChangeAspect="1"/>
          </p:cNvGraphicFramePr>
          <p:nvPr/>
        </p:nvGraphicFramePr>
        <p:xfrm>
          <a:off x="1598613" y="3309938"/>
          <a:ext cx="5945187" cy="1570037"/>
        </p:xfrm>
        <a:graphic>
          <a:graphicData uri="http://schemas.openxmlformats.org/presentationml/2006/ole">
            <mc:AlternateContent xmlns:mc="http://schemas.openxmlformats.org/markup-compatibility/2006">
              <mc:Choice xmlns:v="urn:schemas-microsoft-com:vml" Requires="v">
                <p:oleObj spid="_x0000_s84999" name="CorelPhotoPaint.Image.8" r:id="rId3" imgW="5944115" imgH="1569524" progId="CorelPhotoPaint.Image.8">
                  <p:embed/>
                </p:oleObj>
              </mc:Choice>
              <mc:Fallback>
                <p:oleObj name="CorelPhotoPaint.Image.8" r:id="rId3" imgW="5944115" imgH="1569524"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613" y="3309938"/>
                        <a:ext cx="594518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8" name="Text Box 6"/>
          <p:cNvSpPr txBox="1">
            <a:spLocks noChangeArrowheads="1"/>
          </p:cNvSpPr>
          <p:nvPr/>
        </p:nvSpPr>
        <p:spPr bwMode="auto">
          <a:xfrm>
            <a:off x="655638" y="4975225"/>
            <a:ext cx="8039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Thus we see that not replacing the drawn card reduced our chances of drawing fours successive aces by a factor of close to 10.  This significant difference is perhaps larger than might be expected from intuition.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E7E5B0F7-39ED-41B0-9E85-94F341F78A05}" type="slidenum">
              <a:rPr lang="en-US"/>
              <a:pPr/>
              <a:t>33</a:t>
            </a:fld>
            <a:endParaRPr lang="en-US" sz="1400">
              <a:latin typeface="Times New Roman" panose="02020603050405020304" pitchFamily="18" charset="0"/>
            </a:endParaRPr>
          </a:p>
        </p:txBody>
      </p:sp>
      <p:sp>
        <p:nvSpPr>
          <p:cNvPr id="8601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6019" name="Text Box 3"/>
          <p:cNvSpPr txBox="1">
            <a:spLocks noChangeArrowheads="1"/>
          </p:cNvSpPr>
          <p:nvPr/>
        </p:nvSpPr>
        <p:spPr bwMode="auto">
          <a:xfrm>
            <a:off x="3105150" y="847725"/>
            <a:ext cx="295592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a:t>
            </a:r>
            <a:endParaRPr lang="en-US">
              <a:latin typeface="Verdana" panose="020B0604030504040204" pitchFamily="34" charset="0"/>
            </a:endParaRPr>
          </a:p>
        </p:txBody>
      </p:sp>
      <p:sp>
        <p:nvSpPr>
          <p:cNvPr id="86021" name="Text Box 5"/>
          <p:cNvSpPr txBox="1">
            <a:spLocks noChangeArrowheads="1"/>
          </p:cNvSpPr>
          <p:nvPr/>
        </p:nvSpPr>
        <p:spPr bwMode="auto">
          <a:xfrm>
            <a:off x="628650" y="1922463"/>
            <a:ext cx="804703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Random variables often are a source of confusion when first encountered.  This need not be so, as the concept of a random variable is in principle quite simple.  A </a:t>
            </a:r>
            <a:r>
              <a:rPr lang="en-US" b="1" i="1">
                <a:solidFill>
                  <a:srgbClr val="009900"/>
                </a:solidFill>
              </a:rPr>
              <a:t>random variable</a:t>
            </a:r>
            <a:r>
              <a:rPr lang="en-US"/>
              <a:t>, </a:t>
            </a:r>
            <a:r>
              <a:rPr lang="en-US" i="1"/>
              <a:t>x</a:t>
            </a:r>
            <a:r>
              <a:rPr lang="en-US"/>
              <a:t>, is a real-valued function </a:t>
            </a:r>
            <a:r>
              <a:rPr lang="en-US" b="1" i="1">
                <a:solidFill>
                  <a:srgbClr val="009900"/>
                </a:solidFill>
              </a:rPr>
              <a:t>defined</a:t>
            </a:r>
            <a:r>
              <a:rPr lang="en-US"/>
              <a:t> on the events of the sample space, </a:t>
            </a:r>
            <a:r>
              <a:rPr lang="en-US" i="1"/>
              <a:t>S</a:t>
            </a:r>
            <a:r>
              <a:rPr lang="en-US"/>
              <a:t>.  In words, for each event in </a:t>
            </a:r>
            <a:r>
              <a:rPr lang="en-US" i="1"/>
              <a:t>S</a:t>
            </a:r>
            <a:r>
              <a:rPr lang="en-US"/>
              <a:t>, there is a real number that is the corresponding value of the random variable.  Viewed yet another way, a random variable maps each event in </a:t>
            </a:r>
            <a:r>
              <a:rPr lang="en-US" i="1"/>
              <a:t>S</a:t>
            </a:r>
            <a:r>
              <a:rPr lang="en-US"/>
              <a:t> onto the real line. That is it.  A simple, straightforward definition.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4BAE48C3-7C4D-4BB6-A409-BA3E86ACA22B}" type="slidenum">
              <a:rPr lang="en-US"/>
              <a:pPr/>
              <a:t>34</a:t>
            </a:fld>
            <a:endParaRPr lang="en-US" sz="1400">
              <a:latin typeface="Times New Roman" panose="02020603050405020304" pitchFamily="18" charset="0"/>
            </a:endParaRPr>
          </a:p>
        </p:txBody>
      </p:sp>
      <p:sp>
        <p:nvSpPr>
          <p:cNvPr id="8704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7043"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87046" name="Text Box 6"/>
          <p:cNvSpPr txBox="1">
            <a:spLocks noChangeArrowheads="1"/>
          </p:cNvSpPr>
          <p:nvPr/>
        </p:nvSpPr>
        <p:spPr bwMode="auto">
          <a:xfrm>
            <a:off x="695325" y="1778000"/>
            <a:ext cx="80359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Part of the confusion often found in connection with random variables is the fact that they are </a:t>
            </a:r>
            <a:r>
              <a:rPr lang="en-US" b="1" i="1"/>
              <a:t>functions</a:t>
            </a:r>
            <a:r>
              <a:rPr lang="en-US"/>
              <a:t>.  The notation also is partly responsible for the problem.  In other words, although typically the notation used to denote a random variable is as we have shown it here, </a:t>
            </a:r>
            <a:r>
              <a:rPr lang="en-US" i="1"/>
              <a:t>x</a:t>
            </a:r>
            <a:r>
              <a:rPr lang="en-US"/>
              <a:t>, or some other appropriate variable, to be strictly formal, a random variable should be written as a function </a:t>
            </a:r>
            <a:r>
              <a:rPr lang="en-US" i="1"/>
              <a:t>x</a:t>
            </a:r>
            <a:r>
              <a:rPr lang="en-US"/>
              <a:t>(·) where the argument is a specific event being considered.  However, this is seldom done, and, in our experience, trying to be formal by using function notation complicates the issue more than the clarity it introduces.  Thus, we will opt for the less formal notation, with the warning that it must be keep clearly in mind that random variables are functions.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42E5DB1F-DF6E-4A73-9DF9-EFBE9387903C}" type="slidenum">
              <a:rPr lang="en-US"/>
              <a:pPr/>
              <a:t>35</a:t>
            </a:fld>
            <a:endParaRPr lang="en-US" sz="1400">
              <a:latin typeface="Times New Roman" panose="02020603050405020304" pitchFamily="18" charset="0"/>
            </a:endParaRPr>
          </a:p>
        </p:txBody>
      </p:sp>
      <p:sp>
        <p:nvSpPr>
          <p:cNvPr id="8806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8067"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88068" name="Text Box 4"/>
          <p:cNvSpPr txBox="1">
            <a:spLocks noChangeArrowheads="1"/>
          </p:cNvSpPr>
          <p:nvPr/>
        </p:nvSpPr>
        <p:spPr bwMode="auto">
          <a:xfrm>
            <a:off x="603250" y="1668463"/>
            <a:ext cx="79565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a:t>
            </a:r>
            <a:r>
              <a:rPr lang="en-US"/>
              <a:t>  Consider again the experiment of drawing a single card from a standard deck of 52 cards.  Suppose that we define the following events. </a:t>
            </a:r>
            <a:r>
              <a:rPr lang="en-US" i="1"/>
              <a:t>A</a:t>
            </a:r>
            <a:r>
              <a:rPr lang="en-US"/>
              <a:t>: a heart; </a:t>
            </a:r>
            <a:r>
              <a:rPr lang="en-US" i="1"/>
              <a:t>B</a:t>
            </a:r>
            <a:r>
              <a:rPr lang="en-US"/>
              <a:t>: a spade; </a:t>
            </a:r>
            <a:r>
              <a:rPr lang="en-US" i="1"/>
              <a:t>C</a:t>
            </a:r>
            <a:r>
              <a:rPr lang="en-US"/>
              <a:t>: a club; and </a:t>
            </a:r>
            <a:r>
              <a:rPr lang="en-US" i="1"/>
              <a:t>D</a:t>
            </a:r>
            <a:r>
              <a:rPr lang="en-US"/>
              <a:t>: a diamond, so that </a:t>
            </a:r>
            <a:r>
              <a:rPr lang="en-US" i="1"/>
              <a:t>S </a:t>
            </a:r>
            <a:r>
              <a:rPr lang="en-US"/>
              <a:t>= {</a:t>
            </a:r>
            <a:r>
              <a:rPr lang="en-US" i="1"/>
              <a:t>A</a:t>
            </a:r>
            <a:r>
              <a:rPr lang="en-US"/>
              <a:t>, </a:t>
            </a:r>
            <a:r>
              <a:rPr lang="en-US" i="1"/>
              <a:t>B</a:t>
            </a:r>
            <a:r>
              <a:rPr lang="en-US"/>
              <a:t>, </a:t>
            </a:r>
            <a:r>
              <a:rPr lang="en-US" i="1"/>
              <a:t>C</a:t>
            </a:r>
            <a:r>
              <a:rPr lang="en-US"/>
              <a:t>, </a:t>
            </a:r>
            <a:r>
              <a:rPr lang="en-US" i="1"/>
              <a:t>D</a:t>
            </a:r>
            <a:r>
              <a:rPr lang="en-US"/>
              <a:t>}.  A random variable is easily defined by letting </a:t>
            </a:r>
            <a:r>
              <a:rPr lang="en-US" i="1"/>
              <a:t>x</a:t>
            </a:r>
            <a:r>
              <a:rPr lang="en-US"/>
              <a:t> = 1 represent event </a:t>
            </a:r>
            <a:r>
              <a:rPr lang="en-US" i="1"/>
              <a:t>A</a:t>
            </a:r>
            <a:r>
              <a:rPr lang="en-US"/>
              <a:t>, </a:t>
            </a:r>
            <a:r>
              <a:rPr lang="en-US" i="1"/>
              <a:t>x</a:t>
            </a:r>
            <a:r>
              <a:rPr lang="en-US"/>
              <a:t> = 2 represent event </a:t>
            </a:r>
            <a:r>
              <a:rPr lang="en-US" i="1"/>
              <a:t>B</a:t>
            </a:r>
            <a:r>
              <a:rPr lang="en-US"/>
              <a:t>, and so on.  </a:t>
            </a:r>
          </a:p>
        </p:txBody>
      </p:sp>
      <p:sp>
        <p:nvSpPr>
          <p:cNvPr id="88069" name="Text Box 5"/>
          <p:cNvSpPr txBox="1">
            <a:spLocks noChangeArrowheads="1"/>
          </p:cNvSpPr>
          <p:nvPr/>
        </p:nvSpPr>
        <p:spPr bwMode="auto">
          <a:xfrm>
            <a:off x="603250" y="3995738"/>
            <a:ext cx="798353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As a second illustration, consider the experiment of throwing a single die and observing the value of the up-face.  We can define a random variable as the numerical outcome of the experiment (i.e., 1 through 6), but there are many other possibilities.  For example, a binary random variable could be defined simply by letting </a:t>
            </a:r>
            <a:r>
              <a:rPr lang="en-US" i="1"/>
              <a:t>x</a:t>
            </a:r>
            <a:r>
              <a:rPr lang="en-US"/>
              <a:t> = 0 represent the event that the outcome of throw is an even number and </a:t>
            </a:r>
            <a:r>
              <a:rPr lang="en-US" i="1"/>
              <a:t>x</a:t>
            </a:r>
            <a:r>
              <a:rPr lang="en-US"/>
              <a:t> = 1 otherwise.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8A673D74-CBD8-4963-B439-108F0E8B7F15}" type="slidenum">
              <a:rPr lang="en-US"/>
              <a:pPr/>
              <a:t>36</a:t>
            </a:fld>
            <a:endParaRPr lang="en-US" sz="1400">
              <a:latin typeface="Times New Roman" panose="02020603050405020304" pitchFamily="18" charset="0"/>
            </a:endParaRPr>
          </a:p>
        </p:txBody>
      </p:sp>
      <p:sp>
        <p:nvSpPr>
          <p:cNvPr id="8909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89091"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89092" name="Text Box 4"/>
          <p:cNvSpPr txBox="1">
            <a:spLocks noChangeArrowheads="1"/>
          </p:cNvSpPr>
          <p:nvPr/>
        </p:nvSpPr>
        <p:spPr bwMode="auto">
          <a:xfrm>
            <a:off x="603250" y="1898650"/>
            <a:ext cx="80279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Note the important fact in the examples just given that the probability of the events have not changed; all a random variable does is map events onto the real line.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CCB8B3F5-24F6-494B-ADBE-7CB1F77D99AD}" type="slidenum">
              <a:rPr lang="en-US"/>
              <a:pPr/>
              <a:t>37</a:t>
            </a:fld>
            <a:endParaRPr lang="en-US" sz="1400">
              <a:latin typeface="Times New Roman" panose="02020603050405020304" pitchFamily="18" charset="0"/>
            </a:endParaRPr>
          </a:p>
        </p:txBody>
      </p:sp>
      <p:sp>
        <p:nvSpPr>
          <p:cNvPr id="9011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0115"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90116" name="Text Box 4"/>
          <p:cNvSpPr txBox="1">
            <a:spLocks noChangeArrowheads="1"/>
          </p:cNvSpPr>
          <p:nvPr/>
        </p:nvSpPr>
        <p:spPr bwMode="auto">
          <a:xfrm>
            <a:off x="603250" y="1604963"/>
            <a:ext cx="80645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Thus far we have been concerned with random variables whose values are discrete.  To handle </a:t>
            </a:r>
            <a:r>
              <a:rPr lang="en-US" b="1" i="1">
                <a:solidFill>
                  <a:srgbClr val="009900"/>
                </a:solidFill>
              </a:rPr>
              <a:t>continuous random variables</a:t>
            </a:r>
            <a:r>
              <a:rPr lang="en-US"/>
              <a:t> we need some additional tools.  In the discrete case, the probabilities of events are numbers between 0 and 1.  When dealing with continuous quantities (which are not denumerable) we can no longer talk about the "probability of an event" because that probability is zero.  This is not as unfamiliar as it may seem.  For example, given a continuous function we know that the area of the function between two limits </a:t>
            </a:r>
            <a:r>
              <a:rPr lang="en-US" i="1"/>
              <a:t>a</a:t>
            </a:r>
            <a:r>
              <a:rPr lang="en-US"/>
              <a:t> and </a:t>
            </a:r>
            <a:r>
              <a:rPr lang="en-US" i="1"/>
              <a:t>b</a:t>
            </a:r>
            <a:r>
              <a:rPr lang="en-US"/>
              <a:t> is the integral from </a:t>
            </a:r>
            <a:r>
              <a:rPr lang="en-US" i="1"/>
              <a:t>a</a:t>
            </a:r>
            <a:r>
              <a:rPr lang="en-US"/>
              <a:t> to </a:t>
            </a:r>
            <a:r>
              <a:rPr lang="en-US" i="1"/>
              <a:t>b</a:t>
            </a:r>
            <a:r>
              <a:rPr lang="en-US"/>
              <a:t> of the function.  However, the area </a:t>
            </a:r>
            <a:r>
              <a:rPr lang="en-US" b="1" i="1">
                <a:solidFill>
                  <a:srgbClr val="009900"/>
                </a:solidFill>
              </a:rPr>
              <a:t>at a point</a:t>
            </a:r>
            <a:r>
              <a:rPr lang="en-US"/>
              <a:t> is zero because the integral from,say, </a:t>
            </a:r>
            <a:r>
              <a:rPr lang="en-US" i="1"/>
              <a:t>a</a:t>
            </a:r>
            <a:r>
              <a:rPr lang="en-US"/>
              <a:t> to </a:t>
            </a:r>
            <a:r>
              <a:rPr lang="en-US" i="1"/>
              <a:t>a</a:t>
            </a:r>
            <a:r>
              <a:rPr lang="en-US"/>
              <a:t> is zero.  We are dealing with the same concept in the case of continuous random variables.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96E81D70-1FDF-453F-9F4C-3FC3DB6F88A9}" type="slidenum">
              <a:rPr lang="en-US"/>
              <a:pPr/>
              <a:t>38</a:t>
            </a:fld>
            <a:endParaRPr lang="en-US" sz="1400">
              <a:latin typeface="Times New Roman" panose="02020603050405020304" pitchFamily="18" charset="0"/>
            </a:endParaRPr>
          </a:p>
        </p:txBody>
      </p:sp>
      <p:sp>
        <p:nvSpPr>
          <p:cNvPr id="9216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2163"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92164" name="Text Box 4"/>
          <p:cNvSpPr txBox="1">
            <a:spLocks noChangeArrowheads="1"/>
          </p:cNvSpPr>
          <p:nvPr/>
        </p:nvSpPr>
        <p:spPr bwMode="auto">
          <a:xfrm>
            <a:off x="603250" y="1658938"/>
            <a:ext cx="80645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Thus, instead of talking about the probability of a specific value, we talk about the probability that the value of the random variable lies in a specified </a:t>
            </a:r>
            <a:r>
              <a:rPr lang="en-US" b="1" i="1">
                <a:solidFill>
                  <a:srgbClr val="009900"/>
                </a:solidFill>
              </a:rPr>
              <a:t>range</a:t>
            </a:r>
            <a:r>
              <a:rPr lang="en-US"/>
              <a:t>.  In particular, we are interested in the probability that the random variable is less than or equal to (or, similarly, greater than or equal to) a specified constant </a:t>
            </a:r>
            <a:r>
              <a:rPr lang="en-US" i="1"/>
              <a:t>a</a:t>
            </a:r>
            <a:r>
              <a:rPr lang="en-US"/>
              <a:t>.  We write this as</a:t>
            </a:r>
          </a:p>
        </p:txBody>
      </p:sp>
      <p:grpSp>
        <p:nvGrpSpPr>
          <p:cNvPr id="92168" name="Group 8"/>
          <p:cNvGrpSpPr>
            <a:grpSpLocks/>
          </p:cNvGrpSpPr>
          <p:nvPr/>
        </p:nvGrpSpPr>
        <p:grpSpPr bwMode="auto">
          <a:xfrm>
            <a:off x="3648075" y="4038600"/>
            <a:ext cx="1828800" cy="430213"/>
            <a:chOff x="2298" y="2502"/>
            <a:chExt cx="1152" cy="271"/>
          </a:xfrm>
        </p:grpSpPr>
        <p:graphicFrame>
          <p:nvGraphicFramePr>
            <p:cNvPr id="92165" name="Object 5"/>
            <p:cNvGraphicFramePr>
              <a:graphicFrameLocks noChangeAspect="1"/>
            </p:cNvGraphicFramePr>
            <p:nvPr/>
          </p:nvGraphicFramePr>
          <p:xfrm>
            <a:off x="2313" y="2542"/>
            <a:ext cx="1133" cy="196"/>
          </p:xfrm>
          <a:graphic>
            <a:graphicData uri="http://schemas.openxmlformats.org/presentationml/2006/ole">
              <mc:AlternateContent xmlns:mc="http://schemas.openxmlformats.org/markup-compatibility/2006">
                <mc:Choice xmlns:v="urn:schemas-microsoft-com:vml" Requires="v">
                  <p:oleObj spid="_x0000_s92169" name="CorelPhotoPaint.Image.8" r:id="rId3" imgW="1798095" imgH="312117" progId="CorelPhotoPaint.Image.8">
                    <p:embed/>
                  </p:oleObj>
                </mc:Choice>
                <mc:Fallback>
                  <p:oleObj name="CorelPhotoPaint.Image.8" r:id="rId3" imgW="1798095" imgH="312117"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 y="2542"/>
                          <a:ext cx="113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6" name="Rectangle 6"/>
            <p:cNvSpPr>
              <a:spLocks noChangeArrowheads="1"/>
            </p:cNvSpPr>
            <p:nvPr/>
          </p:nvSpPr>
          <p:spPr bwMode="auto">
            <a:xfrm>
              <a:off x="2298" y="2502"/>
              <a:ext cx="1152" cy="27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167" name="Text Box 7"/>
          <p:cNvSpPr txBox="1">
            <a:spLocks noChangeArrowheads="1"/>
          </p:cNvSpPr>
          <p:nvPr/>
        </p:nvSpPr>
        <p:spPr bwMode="auto">
          <a:xfrm>
            <a:off x="603250" y="4500563"/>
            <a:ext cx="83423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this function is given for all values of </a:t>
            </a:r>
            <a:r>
              <a:rPr lang="en-US" i="1"/>
              <a:t>a</a:t>
            </a:r>
            <a:r>
              <a:rPr lang="en-US"/>
              <a:t> (i.e., </a:t>
            </a:r>
            <a:r>
              <a:rPr lang="en-US">
                <a:sym typeface="Symbol" panose="05050102010706020507" pitchFamily="18" charset="2"/>
              </a:rPr>
              <a:t> </a:t>
            </a:r>
            <a:r>
              <a:rPr lang="en-US"/>
              <a:t> &lt; </a:t>
            </a:r>
            <a:r>
              <a:rPr lang="en-US" i="1"/>
              <a:t>a</a:t>
            </a:r>
            <a:r>
              <a:rPr lang="en-US"/>
              <a:t> &lt; </a:t>
            </a:r>
            <a:r>
              <a:rPr lang="en-US">
                <a:sym typeface="Symbol" panose="05050102010706020507" pitchFamily="18" charset="2"/>
              </a:rPr>
              <a:t></a:t>
            </a:r>
            <a:r>
              <a:rPr lang="en-US"/>
              <a:t>), then the values of random variable </a:t>
            </a:r>
            <a:r>
              <a:rPr lang="en-US" i="1"/>
              <a:t>x</a:t>
            </a:r>
            <a:r>
              <a:rPr lang="en-US"/>
              <a:t> have been defined.  Function </a:t>
            </a:r>
            <a:r>
              <a:rPr lang="en-US" i="1"/>
              <a:t>F</a:t>
            </a:r>
            <a:r>
              <a:rPr lang="en-US"/>
              <a:t> is called the </a:t>
            </a:r>
            <a:r>
              <a:rPr lang="en-US" b="1" i="1">
                <a:solidFill>
                  <a:srgbClr val="009900"/>
                </a:solidFill>
              </a:rPr>
              <a:t>cumulative probability distribution function</a:t>
            </a:r>
            <a:r>
              <a:rPr lang="en-US"/>
              <a:t> or simply the </a:t>
            </a:r>
            <a:r>
              <a:rPr lang="en-US" b="1" i="1">
                <a:solidFill>
                  <a:srgbClr val="009900"/>
                </a:solidFill>
              </a:rPr>
              <a:t>cumulative distribution function</a:t>
            </a:r>
            <a:r>
              <a:rPr lang="en-US"/>
              <a:t> (cdf).  The shortened term </a:t>
            </a:r>
            <a:r>
              <a:rPr lang="en-US" b="1" i="1">
                <a:solidFill>
                  <a:srgbClr val="009900"/>
                </a:solidFill>
              </a:rPr>
              <a:t>distribution function</a:t>
            </a:r>
            <a:r>
              <a:rPr lang="en-US"/>
              <a:t> also is used.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4AD64A40-9A99-4EBB-B2CA-A40BEBAE5378}" type="slidenum">
              <a:rPr lang="en-US"/>
              <a:pPr/>
              <a:t>39</a:t>
            </a:fld>
            <a:endParaRPr lang="en-US" sz="1400">
              <a:latin typeface="Times New Roman" panose="02020603050405020304" pitchFamily="18" charset="0"/>
            </a:endParaRPr>
          </a:p>
        </p:txBody>
      </p:sp>
      <p:sp>
        <p:nvSpPr>
          <p:cNvPr id="9318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3187"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93188" name="Text Box 4"/>
          <p:cNvSpPr txBox="1">
            <a:spLocks noChangeArrowheads="1"/>
          </p:cNvSpPr>
          <p:nvPr/>
        </p:nvSpPr>
        <p:spPr bwMode="auto">
          <a:xfrm>
            <a:off x="603250" y="1885950"/>
            <a:ext cx="79486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Observe that the notation we have used makes no distinction between a random variable and the values it assumes.  If confusion is likely to arise, we can use more formal notation in which we let capital letters denote the random variable and lowercase letters denote its values.  For example, the cdf using this notation is written as </a:t>
            </a:r>
          </a:p>
        </p:txBody>
      </p:sp>
      <p:graphicFrame>
        <p:nvGraphicFramePr>
          <p:cNvPr id="93189" name="Object 5"/>
          <p:cNvGraphicFramePr>
            <a:graphicFrameLocks noChangeAspect="1"/>
          </p:cNvGraphicFramePr>
          <p:nvPr/>
        </p:nvGraphicFramePr>
        <p:xfrm>
          <a:off x="3608388" y="4227513"/>
          <a:ext cx="1927225" cy="288925"/>
        </p:xfrm>
        <a:graphic>
          <a:graphicData uri="http://schemas.openxmlformats.org/presentationml/2006/ole">
            <mc:AlternateContent xmlns:mc="http://schemas.openxmlformats.org/markup-compatibility/2006">
              <mc:Choice xmlns:v="urn:schemas-microsoft-com:vml" Requires="v">
                <p:oleObj spid="_x0000_s93192" name="CorelPhotoPaint.Image.8" r:id="rId3" imgW="1927619" imgH="289463" progId="CorelPhotoPaint.Image.8">
                  <p:embed/>
                </p:oleObj>
              </mc:Choice>
              <mc:Fallback>
                <p:oleObj name="CorelPhotoPaint.Image.8" r:id="rId3" imgW="1927619" imgH="28946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8388" y="4227513"/>
                        <a:ext cx="19272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0" name="Text Box 6"/>
          <p:cNvSpPr txBox="1">
            <a:spLocks noChangeArrowheads="1"/>
          </p:cNvSpPr>
          <p:nvPr/>
        </p:nvSpPr>
        <p:spPr bwMode="auto">
          <a:xfrm>
            <a:off x="603250" y="4679950"/>
            <a:ext cx="79390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confusion is not likely, the cdf often is written simply as </a:t>
            </a:r>
            <a:r>
              <a:rPr lang="en-US" i="1"/>
              <a:t>F</a:t>
            </a:r>
            <a:r>
              <a:rPr lang="en-US"/>
              <a:t>(</a:t>
            </a:r>
            <a:r>
              <a:rPr lang="en-US" i="1"/>
              <a:t>x</a:t>
            </a:r>
            <a:r>
              <a:rPr lang="en-US"/>
              <a:t>).  This notation will be used in the following discussion when speaking generally about the cdf of a random variable.</a:t>
            </a:r>
          </a:p>
          <a:p>
            <a:endParaRPr lang="en-US"/>
          </a:p>
        </p:txBody>
      </p:sp>
      <p:sp>
        <p:nvSpPr>
          <p:cNvPr id="93191" name="Rectangle 7"/>
          <p:cNvSpPr>
            <a:spLocks noChangeArrowheads="1"/>
          </p:cNvSpPr>
          <p:nvPr/>
        </p:nvSpPr>
        <p:spPr bwMode="auto">
          <a:xfrm>
            <a:off x="3559175" y="4130675"/>
            <a:ext cx="1954213" cy="4111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2A01D2E5-5830-4F30-81D5-4A777019A490}" type="slidenum">
              <a:rPr lang="en-US"/>
              <a:pPr/>
              <a:t>4</a:t>
            </a:fld>
            <a:endParaRPr lang="en-US" sz="1400">
              <a:latin typeface="Times New Roman" panose="02020603050405020304" pitchFamily="18" charset="0"/>
            </a:endParaRPr>
          </a:p>
        </p:txBody>
      </p:sp>
      <p:sp>
        <p:nvSpPr>
          <p:cNvPr id="5529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55299" name="Text Box 3"/>
          <p:cNvSpPr txBox="1">
            <a:spLocks noChangeArrowheads="1"/>
          </p:cNvSpPr>
          <p:nvPr/>
        </p:nvSpPr>
        <p:spPr bwMode="auto">
          <a:xfrm>
            <a:off x="2019300" y="838200"/>
            <a:ext cx="50990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Sets and Set Operations (Con’t)</a:t>
            </a:r>
            <a:endParaRPr lang="en-US">
              <a:latin typeface="Verdana" panose="020B0604030504040204" pitchFamily="34" charset="0"/>
            </a:endParaRPr>
          </a:p>
        </p:txBody>
      </p:sp>
      <p:sp>
        <p:nvSpPr>
          <p:cNvPr id="55300" name="Text Box 4"/>
          <p:cNvSpPr txBox="1">
            <a:spLocks noChangeArrowheads="1"/>
          </p:cNvSpPr>
          <p:nvPr/>
        </p:nvSpPr>
        <p:spPr bwMode="auto">
          <a:xfrm>
            <a:off x="669925" y="1941513"/>
            <a:ext cx="804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set of all integers less than 10 is specified using the notation</a:t>
            </a:r>
          </a:p>
        </p:txBody>
      </p:sp>
      <p:grpSp>
        <p:nvGrpSpPr>
          <p:cNvPr id="55304" name="Group 8"/>
          <p:cNvGrpSpPr>
            <a:grpSpLocks/>
          </p:cNvGrpSpPr>
          <p:nvPr/>
        </p:nvGrpSpPr>
        <p:grpSpPr bwMode="auto">
          <a:xfrm>
            <a:off x="3406775" y="2498725"/>
            <a:ext cx="2303463" cy="350838"/>
            <a:chOff x="2146" y="1400"/>
            <a:chExt cx="1451" cy="221"/>
          </a:xfrm>
        </p:grpSpPr>
        <p:graphicFrame>
          <p:nvGraphicFramePr>
            <p:cNvPr id="55301" name="Object 5"/>
            <p:cNvGraphicFramePr>
              <a:graphicFrameLocks noChangeAspect="1"/>
            </p:cNvGraphicFramePr>
            <p:nvPr/>
          </p:nvGraphicFramePr>
          <p:xfrm>
            <a:off x="2169" y="1422"/>
            <a:ext cx="1421" cy="191"/>
          </p:xfrm>
          <a:graphic>
            <a:graphicData uri="http://schemas.openxmlformats.org/presentationml/2006/ole">
              <mc:AlternateContent xmlns:mc="http://schemas.openxmlformats.org/markup-compatibility/2006">
                <mc:Choice xmlns:v="urn:schemas-microsoft-com:vml" Requires="v">
                  <p:oleObj spid="_x0000_s55307" name="CorelPhotoPaint.Image.8" r:id="rId3" imgW="2255238" imgH="304569" progId="CorelPhotoPaint.Image.8">
                    <p:embed/>
                  </p:oleObj>
                </mc:Choice>
                <mc:Fallback>
                  <p:oleObj name="CorelPhotoPaint.Image.8" r:id="rId3" imgW="2255238" imgH="304569"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 y="1422"/>
                          <a:ext cx="142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3" name="Rectangle 7"/>
            <p:cNvSpPr>
              <a:spLocks noChangeArrowheads="1"/>
            </p:cNvSpPr>
            <p:nvPr/>
          </p:nvSpPr>
          <p:spPr bwMode="auto">
            <a:xfrm>
              <a:off x="2146" y="1400"/>
              <a:ext cx="1451" cy="22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5" name="Text Box 9"/>
          <p:cNvSpPr txBox="1">
            <a:spLocks noChangeArrowheads="1"/>
          </p:cNvSpPr>
          <p:nvPr/>
        </p:nvSpPr>
        <p:spPr bwMode="auto">
          <a:xfrm>
            <a:off x="657225" y="2903538"/>
            <a:ext cx="80835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which we read as "</a:t>
            </a:r>
            <a:r>
              <a:rPr lang="en-US" i="1"/>
              <a:t>C</a:t>
            </a:r>
            <a:r>
              <a:rPr lang="en-US"/>
              <a:t> is the set of integers such that each members of the set is less than 10."  The "such that" condition is denoted by the symbol “ | “ .  As shown in the previous two equations, the elements of the set are enclosed by curly brackets.  </a:t>
            </a:r>
          </a:p>
        </p:txBody>
      </p:sp>
      <p:sp>
        <p:nvSpPr>
          <p:cNvPr id="55306" name="Text Box 10"/>
          <p:cNvSpPr txBox="1">
            <a:spLocks noChangeArrowheads="1"/>
          </p:cNvSpPr>
          <p:nvPr/>
        </p:nvSpPr>
        <p:spPr bwMode="auto">
          <a:xfrm>
            <a:off x="657225" y="458152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set with no elements is called the </a:t>
            </a:r>
            <a:r>
              <a:rPr lang="en-US" b="1" i="1">
                <a:solidFill>
                  <a:srgbClr val="009900"/>
                </a:solidFill>
              </a:rPr>
              <a:t>empty</a:t>
            </a:r>
            <a:r>
              <a:rPr lang="en-US"/>
              <a:t> or </a:t>
            </a:r>
            <a:r>
              <a:rPr lang="en-US" b="1" i="1">
                <a:solidFill>
                  <a:srgbClr val="009900"/>
                </a:solidFill>
              </a:rPr>
              <a:t>null set</a:t>
            </a:r>
            <a:r>
              <a:rPr lang="en-US"/>
              <a:t>, denoted in this review by the symbol Ø.</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F8055C13-1B66-41DC-8BE6-0305D331D644}" type="slidenum">
              <a:rPr lang="en-US"/>
              <a:pPr/>
              <a:t>40</a:t>
            </a:fld>
            <a:endParaRPr lang="en-US" sz="1400">
              <a:latin typeface="Times New Roman" panose="02020603050405020304" pitchFamily="18" charset="0"/>
            </a:endParaRPr>
          </a:p>
        </p:txBody>
      </p:sp>
      <p:sp>
        <p:nvSpPr>
          <p:cNvPr id="9421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4211"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94212" name="Text Box 4"/>
          <p:cNvSpPr txBox="1">
            <a:spLocks noChangeArrowheads="1"/>
          </p:cNvSpPr>
          <p:nvPr/>
        </p:nvSpPr>
        <p:spPr bwMode="auto">
          <a:xfrm>
            <a:off x="603250" y="1893888"/>
            <a:ext cx="8181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Due to the fact that it is a probability, the cdf has the following properties:</a:t>
            </a:r>
          </a:p>
        </p:txBody>
      </p:sp>
      <p:sp>
        <p:nvSpPr>
          <p:cNvPr id="94214" name="Text Box 6"/>
          <p:cNvSpPr txBox="1">
            <a:spLocks noChangeArrowheads="1"/>
          </p:cNvSpPr>
          <p:nvPr/>
        </p:nvSpPr>
        <p:spPr bwMode="auto">
          <a:xfrm>
            <a:off x="603250" y="4810125"/>
            <a:ext cx="7920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where x</a:t>
            </a:r>
            <a:r>
              <a:rPr lang="en-US" baseline="30000"/>
              <a:t>+ </a:t>
            </a:r>
            <a:r>
              <a:rPr lang="en-US"/>
              <a:t>= x + </a:t>
            </a:r>
            <a:r>
              <a:rPr lang="en-US">
                <a:sym typeface="Symbol" panose="05050102010706020507" pitchFamily="18" charset="2"/>
              </a:rPr>
              <a:t></a:t>
            </a:r>
            <a:r>
              <a:rPr lang="en-US"/>
              <a:t>, with </a:t>
            </a:r>
            <a:r>
              <a:rPr lang="en-US">
                <a:sym typeface="Symbol" panose="05050102010706020507" pitchFamily="18" charset="2"/>
              </a:rPr>
              <a:t></a:t>
            </a:r>
            <a:r>
              <a:rPr lang="en-US"/>
              <a:t> being a positive, infinitesimally small number.</a:t>
            </a:r>
          </a:p>
        </p:txBody>
      </p:sp>
      <p:graphicFrame>
        <p:nvGraphicFramePr>
          <p:cNvPr id="94215" name="Object 7"/>
          <p:cNvGraphicFramePr>
            <a:graphicFrameLocks noChangeAspect="1"/>
          </p:cNvGraphicFramePr>
          <p:nvPr/>
        </p:nvGraphicFramePr>
        <p:xfrm>
          <a:off x="600075" y="2752725"/>
          <a:ext cx="3681413" cy="1995488"/>
        </p:xfrm>
        <a:graphic>
          <a:graphicData uri="http://schemas.openxmlformats.org/presentationml/2006/ole">
            <mc:AlternateContent xmlns:mc="http://schemas.openxmlformats.org/markup-compatibility/2006">
              <mc:Choice xmlns:v="urn:schemas-microsoft-com:vml" Requires="v">
                <p:oleObj spid="_x0000_s94216" name="CorelPhotoPaint.Image.8" r:id="rId3" imgW="3680000" imgH="1996190" progId="CorelPhotoPaint.Image.8">
                  <p:embed/>
                </p:oleObj>
              </mc:Choice>
              <mc:Fallback>
                <p:oleObj name="CorelPhotoPaint.Image.8" r:id="rId3" imgW="3680000" imgH="1996190" progId="CorelPhotoPaint.Imag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2752725"/>
                        <a:ext cx="3681413"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BC5847A5-7E5B-4626-AEF1-35A4DAAD6CF4}" type="slidenum">
              <a:rPr lang="en-US"/>
              <a:pPr/>
              <a:t>41</a:t>
            </a:fld>
            <a:endParaRPr lang="en-US" sz="1400">
              <a:latin typeface="Times New Roman" panose="02020603050405020304" pitchFamily="18" charset="0"/>
            </a:endParaRPr>
          </a:p>
        </p:txBody>
      </p:sp>
      <p:sp>
        <p:nvSpPr>
          <p:cNvPr id="9523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5235"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95236" name="Text Box 4"/>
          <p:cNvSpPr txBox="1">
            <a:spLocks noChangeArrowheads="1"/>
          </p:cNvSpPr>
          <p:nvPr/>
        </p:nvSpPr>
        <p:spPr bwMode="auto">
          <a:xfrm>
            <a:off x="898525" y="1911350"/>
            <a:ext cx="831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b="1" i="1">
                <a:solidFill>
                  <a:srgbClr val="009900"/>
                </a:solidFill>
              </a:rPr>
              <a:t>probability density function</a:t>
            </a:r>
            <a:r>
              <a:rPr lang="en-US"/>
              <a:t> (pdf) of random variable </a:t>
            </a:r>
            <a:r>
              <a:rPr lang="en-US" i="1"/>
              <a:t>x</a:t>
            </a:r>
            <a:r>
              <a:rPr lang="en-US"/>
              <a:t> is defined as the derivative of the cdf:</a:t>
            </a:r>
          </a:p>
        </p:txBody>
      </p:sp>
      <p:grpSp>
        <p:nvGrpSpPr>
          <p:cNvPr id="95240" name="Group 8"/>
          <p:cNvGrpSpPr>
            <a:grpSpLocks/>
          </p:cNvGrpSpPr>
          <p:nvPr/>
        </p:nvGrpSpPr>
        <p:grpSpPr bwMode="auto">
          <a:xfrm>
            <a:off x="3871913" y="2811463"/>
            <a:ext cx="2017712" cy="676275"/>
            <a:chOff x="2253" y="1765"/>
            <a:chExt cx="1271" cy="426"/>
          </a:xfrm>
        </p:grpSpPr>
        <p:graphicFrame>
          <p:nvGraphicFramePr>
            <p:cNvPr id="95237" name="Object 5"/>
            <p:cNvGraphicFramePr>
              <a:graphicFrameLocks noChangeAspect="1"/>
            </p:cNvGraphicFramePr>
            <p:nvPr/>
          </p:nvGraphicFramePr>
          <p:xfrm>
            <a:off x="2256" y="1765"/>
            <a:ext cx="1248" cy="417"/>
          </p:xfrm>
          <a:graphic>
            <a:graphicData uri="http://schemas.openxmlformats.org/presentationml/2006/ole">
              <mc:AlternateContent xmlns:mc="http://schemas.openxmlformats.org/markup-compatibility/2006">
                <mc:Choice xmlns:v="urn:schemas-microsoft-com:vml" Requires="v">
                  <p:oleObj spid="_x0000_s95242" name="CorelPhotoPaint.Image.8" r:id="rId3" imgW="1980952" imgH="662717" progId="CorelPhotoPaint.Image.8">
                    <p:embed/>
                  </p:oleObj>
                </mc:Choice>
                <mc:Fallback>
                  <p:oleObj name="CorelPhotoPaint.Image.8" r:id="rId3" imgW="1980952" imgH="662717"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1765"/>
                          <a:ext cx="1248"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8" name="Rectangle 6"/>
            <p:cNvSpPr>
              <a:spLocks noChangeArrowheads="1"/>
            </p:cNvSpPr>
            <p:nvPr/>
          </p:nvSpPr>
          <p:spPr bwMode="auto">
            <a:xfrm>
              <a:off x="2253" y="1768"/>
              <a:ext cx="1271" cy="42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39" name="Text Box 7"/>
          <p:cNvSpPr txBox="1">
            <a:spLocks noChangeArrowheads="1"/>
          </p:cNvSpPr>
          <p:nvPr/>
        </p:nvSpPr>
        <p:spPr bwMode="auto">
          <a:xfrm>
            <a:off x="914400" y="3602038"/>
            <a:ext cx="8197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term </a:t>
            </a:r>
            <a:r>
              <a:rPr lang="en-US" b="1" i="1">
                <a:solidFill>
                  <a:srgbClr val="009900"/>
                </a:solidFill>
              </a:rPr>
              <a:t>density function</a:t>
            </a:r>
            <a:r>
              <a:rPr lang="en-US"/>
              <a:t> is commonly used also. The pdf satisfies the following properties:</a:t>
            </a:r>
          </a:p>
        </p:txBody>
      </p:sp>
      <p:graphicFrame>
        <p:nvGraphicFramePr>
          <p:cNvPr id="95241" name="Object 9"/>
          <p:cNvGraphicFramePr>
            <a:graphicFrameLocks noChangeAspect="1"/>
          </p:cNvGraphicFramePr>
          <p:nvPr/>
        </p:nvGraphicFramePr>
        <p:xfrm>
          <a:off x="973138" y="4471988"/>
          <a:ext cx="6378575" cy="1989137"/>
        </p:xfrm>
        <a:graphic>
          <a:graphicData uri="http://schemas.openxmlformats.org/presentationml/2006/ole">
            <mc:AlternateContent xmlns:mc="http://schemas.openxmlformats.org/markup-compatibility/2006">
              <mc:Choice xmlns:v="urn:schemas-microsoft-com:vml" Requires="v">
                <p:oleObj spid="_x0000_s95243" name="CorelPhotoPaint.Image.8" r:id="rId5" imgW="6377143" imgH="1988571" progId="CorelPhotoPaint.Image.8">
                  <p:embed/>
                </p:oleObj>
              </mc:Choice>
              <mc:Fallback>
                <p:oleObj name="CorelPhotoPaint.Image.8" r:id="rId5" imgW="6377143" imgH="1988571" progId="CorelPhotoPaint.Imag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4471988"/>
                        <a:ext cx="6378575" cy="198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88C44B28-E209-43A8-BBE2-AAD8D29817ED}" type="slidenum">
              <a:rPr lang="en-US"/>
              <a:pPr/>
              <a:t>42</a:t>
            </a:fld>
            <a:endParaRPr lang="en-US" sz="1400">
              <a:latin typeface="Times New Roman" panose="02020603050405020304" pitchFamily="18" charset="0"/>
            </a:endParaRPr>
          </a:p>
        </p:txBody>
      </p:sp>
      <p:sp>
        <p:nvSpPr>
          <p:cNvPr id="9113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1139"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91141" name="Text Box 5"/>
          <p:cNvSpPr txBox="1">
            <a:spLocks noChangeArrowheads="1"/>
          </p:cNvSpPr>
          <p:nvPr/>
        </p:nvSpPr>
        <p:spPr bwMode="auto">
          <a:xfrm>
            <a:off x="603250" y="1882775"/>
            <a:ext cx="794861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preceding concepts are applicable to discrete random variables.  In this case, there is a finite no. of events and we talk about </a:t>
            </a:r>
            <a:r>
              <a:rPr lang="en-US" b="1" i="1">
                <a:solidFill>
                  <a:srgbClr val="009900"/>
                </a:solidFill>
              </a:rPr>
              <a:t>probabilities</a:t>
            </a:r>
            <a:r>
              <a:rPr lang="en-US"/>
              <a:t>, rather than probability density functions. Integrals are replaced by summations and, sometimes, the random variables are subscripted.  For example, in the case of a discrete variable with </a:t>
            </a:r>
            <a:r>
              <a:rPr lang="en-US" i="1"/>
              <a:t>N</a:t>
            </a:r>
            <a:r>
              <a:rPr lang="en-US"/>
              <a:t> possible values we would denote the probabilities by </a:t>
            </a:r>
            <a:r>
              <a:rPr lang="en-US" i="1"/>
              <a:t>P</a:t>
            </a:r>
            <a:r>
              <a:rPr lang="en-US"/>
              <a:t>(</a:t>
            </a:r>
            <a:r>
              <a:rPr lang="en-US" i="1"/>
              <a:t>x</a:t>
            </a:r>
            <a:r>
              <a:rPr lang="en-US" i="1" baseline="-25000"/>
              <a:t>i</a:t>
            </a:r>
            <a:r>
              <a:rPr lang="en-US"/>
              <a:t>), </a:t>
            </a:r>
            <a:r>
              <a:rPr lang="en-US" i="1"/>
              <a:t>i</a:t>
            </a:r>
            <a:r>
              <a:rPr lang="en-US"/>
              <a:t>=1, 2,…, </a:t>
            </a:r>
            <a:r>
              <a:rPr lang="en-US" i="1"/>
              <a:t>N</a:t>
            </a:r>
            <a:r>
              <a:rPr lang="en-US"/>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E2B1B999-8D46-4DCD-AD83-4796FBD52191}" type="slidenum">
              <a:rPr lang="en-US"/>
              <a:pPr/>
              <a:t>43</a:t>
            </a:fld>
            <a:endParaRPr lang="en-US" sz="1400">
              <a:latin typeface="Times New Roman" panose="02020603050405020304" pitchFamily="18" charset="0"/>
            </a:endParaRPr>
          </a:p>
        </p:txBody>
      </p:sp>
      <p:sp>
        <p:nvSpPr>
          <p:cNvPr id="9625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6259"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96260" name="Text Box 4"/>
          <p:cNvSpPr txBox="1">
            <a:spLocks noChangeArrowheads="1"/>
          </p:cNvSpPr>
          <p:nvPr/>
        </p:nvSpPr>
        <p:spPr bwMode="auto">
          <a:xfrm>
            <a:off x="603250" y="1914525"/>
            <a:ext cx="840581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In Sec. 3.3 of the book we used the notation </a:t>
            </a:r>
            <a:r>
              <a:rPr lang="en-US" i="1"/>
              <a:t>p</a:t>
            </a:r>
            <a:r>
              <a:rPr lang="en-US"/>
              <a:t>(</a:t>
            </a:r>
            <a:r>
              <a:rPr lang="en-US" i="1"/>
              <a:t>r</a:t>
            </a:r>
            <a:r>
              <a:rPr lang="en-US" i="1" baseline="-25000"/>
              <a:t>k</a:t>
            </a:r>
            <a:r>
              <a:rPr lang="en-US"/>
              <a:t>), </a:t>
            </a:r>
            <a:r>
              <a:rPr lang="en-US" i="1"/>
              <a:t>k</a:t>
            </a:r>
            <a:r>
              <a:rPr lang="en-US"/>
              <a:t> = 0,1,…, </a:t>
            </a:r>
            <a:r>
              <a:rPr lang="en-US" i="1"/>
              <a:t>L</a:t>
            </a:r>
            <a:r>
              <a:rPr lang="en-US"/>
              <a:t> - 1, to denote the </a:t>
            </a:r>
            <a:r>
              <a:rPr lang="en-US" b="1" i="1">
                <a:solidFill>
                  <a:srgbClr val="009900"/>
                </a:solidFill>
              </a:rPr>
              <a:t>histogram</a:t>
            </a:r>
            <a:r>
              <a:rPr lang="en-US"/>
              <a:t> of an image with </a:t>
            </a:r>
            <a:r>
              <a:rPr lang="en-US" i="1"/>
              <a:t>L</a:t>
            </a:r>
            <a:r>
              <a:rPr lang="en-US"/>
              <a:t> possible gray levels, </a:t>
            </a:r>
            <a:r>
              <a:rPr lang="en-US" i="1"/>
              <a:t>r</a:t>
            </a:r>
            <a:r>
              <a:rPr lang="en-US" i="1" baseline="-25000"/>
              <a:t>k</a:t>
            </a:r>
            <a:r>
              <a:rPr lang="en-US"/>
              <a:t>, </a:t>
            </a:r>
            <a:r>
              <a:rPr lang="en-US" i="1"/>
              <a:t>k</a:t>
            </a:r>
            <a:r>
              <a:rPr lang="en-US"/>
              <a:t> = 0,1,…, </a:t>
            </a:r>
            <a:r>
              <a:rPr lang="en-US" i="1"/>
              <a:t>L </a:t>
            </a:r>
            <a:r>
              <a:rPr lang="en-US"/>
              <a:t>- 1, where </a:t>
            </a:r>
            <a:r>
              <a:rPr lang="en-US" i="1"/>
              <a:t>p</a:t>
            </a:r>
            <a:r>
              <a:rPr lang="en-US"/>
              <a:t>(</a:t>
            </a:r>
            <a:r>
              <a:rPr lang="en-US" i="1"/>
              <a:t>r</a:t>
            </a:r>
            <a:r>
              <a:rPr lang="en-US" i="1" baseline="-25000"/>
              <a:t>k</a:t>
            </a:r>
            <a:r>
              <a:rPr lang="en-US"/>
              <a:t>) is the probability of the </a:t>
            </a:r>
            <a:r>
              <a:rPr lang="en-US" i="1"/>
              <a:t>k</a:t>
            </a:r>
            <a:r>
              <a:rPr lang="en-US"/>
              <a:t>th gray level (random event) occurring.  The discrete random variables in this case are gray levels.  It generally is clear from the context whether one is working with continuous or discrete random variables, and whether the use of subscripting is necessary for clarity.  Also, uppercase letters (e.g., </a:t>
            </a:r>
            <a:r>
              <a:rPr lang="en-US" i="1"/>
              <a:t>P</a:t>
            </a:r>
            <a:r>
              <a:rPr lang="en-US"/>
              <a:t>) are frequently used to distinguish between probabilities and probability density functions (e.g., </a:t>
            </a:r>
            <a:r>
              <a:rPr lang="en-US" i="1"/>
              <a:t>p</a:t>
            </a:r>
            <a:r>
              <a:rPr lang="en-US"/>
              <a:t>) when they are used together in the same discussion.</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B981F38D-4E37-49BD-A03E-71BB0F2EDED1}" type="slidenum">
              <a:rPr lang="en-US"/>
              <a:pPr/>
              <a:t>44</a:t>
            </a:fld>
            <a:endParaRPr lang="en-US" sz="1400">
              <a:latin typeface="Times New Roman" panose="02020603050405020304" pitchFamily="18" charset="0"/>
            </a:endParaRPr>
          </a:p>
        </p:txBody>
      </p:sp>
      <p:sp>
        <p:nvSpPr>
          <p:cNvPr id="9728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7283" name="Text Box 3"/>
          <p:cNvSpPr txBox="1">
            <a:spLocks noChangeArrowheads="1"/>
          </p:cNvSpPr>
          <p:nvPr/>
        </p:nvSpPr>
        <p:spPr bwMode="auto">
          <a:xfrm>
            <a:off x="2495550" y="847725"/>
            <a:ext cx="41354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Random Variables (Con’t)</a:t>
            </a:r>
            <a:endParaRPr lang="en-US">
              <a:latin typeface="Verdana" panose="020B0604030504040204" pitchFamily="34" charset="0"/>
            </a:endParaRPr>
          </a:p>
        </p:txBody>
      </p:sp>
      <p:sp>
        <p:nvSpPr>
          <p:cNvPr id="97284" name="Text Box 4"/>
          <p:cNvSpPr txBox="1">
            <a:spLocks noChangeArrowheads="1"/>
          </p:cNvSpPr>
          <p:nvPr/>
        </p:nvSpPr>
        <p:spPr bwMode="auto">
          <a:xfrm>
            <a:off x="603250" y="1704975"/>
            <a:ext cx="82788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a random variable </a:t>
            </a:r>
            <a:r>
              <a:rPr lang="en-US" i="1"/>
              <a:t>x</a:t>
            </a:r>
            <a:r>
              <a:rPr lang="en-US"/>
              <a:t> is </a:t>
            </a:r>
            <a:r>
              <a:rPr lang="en-US" b="1" i="1">
                <a:solidFill>
                  <a:srgbClr val="009900"/>
                </a:solidFill>
              </a:rPr>
              <a:t>transformed</a:t>
            </a:r>
            <a:r>
              <a:rPr lang="en-US"/>
              <a:t> by a monotonic transformation function </a:t>
            </a:r>
            <a:r>
              <a:rPr lang="en-US" i="1"/>
              <a:t>T</a:t>
            </a:r>
            <a:r>
              <a:rPr lang="en-US"/>
              <a:t>(</a:t>
            </a:r>
            <a:r>
              <a:rPr lang="en-US" i="1"/>
              <a:t>x</a:t>
            </a:r>
            <a:r>
              <a:rPr lang="en-US"/>
              <a:t>) to produce a new random variable </a:t>
            </a:r>
            <a:r>
              <a:rPr lang="en-US" i="1"/>
              <a:t>y</a:t>
            </a:r>
            <a:r>
              <a:rPr lang="en-US"/>
              <a:t>, the probability density function of </a:t>
            </a:r>
            <a:r>
              <a:rPr lang="en-US" i="1"/>
              <a:t>y</a:t>
            </a:r>
            <a:r>
              <a:rPr lang="en-US"/>
              <a:t> can be obtained from knowledge of </a:t>
            </a:r>
            <a:r>
              <a:rPr lang="en-US" i="1"/>
              <a:t>T</a:t>
            </a:r>
            <a:r>
              <a:rPr lang="en-US"/>
              <a:t>(</a:t>
            </a:r>
            <a:r>
              <a:rPr lang="en-US" i="1"/>
              <a:t>x</a:t>
            </a:r>
            <a:r>
              <a:rPr lang="en-US"/>
              <a:t>) and the probability density function of </a:t>
            </a:r>
            <a:r>
              <a:rPr lang="en-US" i="1"/>
              <a:t>x</a:t>
            </a:r>
            <a:r>
              <a:rPr lang="en-US"/>
              <a:t>, as follows:</a:t>
            </a:r>
          </a:p>
        </p:txBody>
      </p:sp>
      <p:grpSp>
        <p:nvGrpSpPr>
          <p:cNvPr id="97288" name="Group 8"/>
          <p:cNvGrpSpPr>
            <a:grpSpLocks/>
          </p:cNvGrpSpPr>
          <p:nvPr/>
        </p:nvGrpSpPr>
        <p:grpSpPr bwMode="auto">
          <a:xfrm>
            <a:off x="3281363" y="3355975"/>
            <a:ext cx="2598737" cy="798513"/>
            <a:chOff x="2067" y="2072"/>
            <a:chExt cx="1637" cy="503"/>
          </a:xfrm>
        </p:grpSpPr>
        <p:graphicFrame>
          <p:nvGraphicFramePr>
            <p:cNvPr id="97285" name="Object 5"/>
            <p:cNvGraphicFramePr>
              <a:graphicFrameLocks noChangeAspect="1"/>
            </p:cNvGraphicFramePr>
            <p:nvPr/>
          </p:nvGraphicFramePr>
          <p:xfrm>
            <a:off x="2076" y="2104"/>
            <a:ext cx="1608" cy="460"/>
          </p:xfrm>
          <a:graphic>
            <a:graphicData uri="http://schemas.openxmlformats.org/presentationml/2006/ole">
              <mc:AlternateContent xmlns:mc="http://schemas.openxmlformats.org/markup-compatibility/2006">
                <mc:Choice xmlns:v="urn:schemas-microsoft-com:vml" Requires="v">
                  <p:oleObj spid="_x0000_s97289" name="CorelPhotoPaint.Image.8" r:id="rId3" imgW="2552381" imgH="731583" progId="CorelPhotoPaint.Image.8">
                    <p:embed/>
                  </p:oleObj>
                </mc:Choice>
                <mc:Fallback>
                  <p:oleObj name="CorelPhotoPaint.Image.8" r:id="rId3" imgW="2552381" imgH="73158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 y="2104"/>
                          <a:ext cx="160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6" name="Rectangle 6"/>
            <p:cNvSpPr>
              <a:spLocks noChangeArrowheads="1"/>
            </p:cNvSpPr>
            <p:nvPr/>
          </p:nvSpPr>
          <p:spPr bwMode="auto">
            <a:xfrm>
              <a:off x="2067" y="2072"/>
              <a:ext cx="1637" cy="50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7287" name="Text Box 7"/>
          <p:cNvSpPr txBox="1">
            <a:spLocks noChangeArrowheads="1"/>
          </p:cNvSpPr>
          <p:nvPr/>
        </p:nvSpPr>
        <p:spPr bwMode="auto">
          <a:xfrm>
            <a:off x="603250" y="4265613"/>
            <a:ext cx="80105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where the subscripts on the </a:t>
            </a:r>
            <a:r>
              <a:rPr lang="en-US" i="1"/>
              <a:t>p</a:t>
            </a:r>
            <a:r>
              <a:rPr lang="en-US"/>
              <a:t>'s are used to denote the fact that they are different functions, and the vertical bars signify the absolute value.  A function </a:t>
            </a:r>
            <a:r>
              <a:rPr lang="en-US" i="1"/>
              <a:t>T</a:t>
            </a:r>
            <a:r>
              <a:rPr lang="en-US"/>
              <a:t>(</a:t>
            </a:r>
            <a:r>
              <a:rPr lang="en-US" i="1"/>
              <a:t>x</a:t>
            </a:r>
            <a:r>
              <a:rPr lang="en-US"/>
              <a:t>) is </a:t>
            </a:r>
            <a:r>
              <a:rPr lang="en-US" b="1" i="1">
                <a:solidFill>
                  <a:srgbClr val="009900"/>
                </a:solidFill>
              </a:rPr>
              <a:t>monotonically increasing</a:t>
            </a:r>
            <a:r>
              <a:rPr lang="en-US"/>
              <a:t> if </a:t>
            </a:r>
            <a:r>
              <a:rPr lang="en-US" i="1"/>
              <a:t>T</a:t>
            </a:r>
            <a:r>
              <a:rPr lang="en-US"/>
              <a:t>(</a:t>
            </a:r>
            <a:r>
              <a:rPr lang="en-US" i="1"/>
              <a:t>x</a:t>
            </a:r>
            <a:r>
              <a:rPr lang="en-US" baseline="-25000"/>
              <a:t>1</a:t>
            </a:r>
            <a:r>
              <a:rPr lang="en-US"/>
              <a:t>) &lt; </a:t>
            </a:r>
            <a:r>
              <a:rPr lang="en-US" i="1"/>
              <a:t>T</a:t>
            </a:r>
            <a:r>
              <a:rPr lang="en-US"/>
              <a:t>(</a:t>
            </a:r>
            <a:r>
              <a:rPr lang="en-US" i="1"/>
              <a:t>x</a:t>
            </a:r>
            <a:r>
              <a:rPr lang="en-US" baseline="-25000"/>
              <a:t>2</a:t>
            </a:r>
            <a:r>
              <a:rPr lang="en-US"/>
              <a:t>) for </a:t>
            </a:r>
            <a:r>
              <a:rPr lang="en-US" i="1"/>
              <a:t>x</a:t>
            </a:r>
            <a:r>
              <a:rPr lang="en-US" baseline="-25000"/>
              <a:t>1</a:t>
            </a:r>
            <a:r>
              <a:rPr lang="en-US"/>
              <a:t> &lt;  </a:t>
            </a:r>
            <a:r>
              <a:rPr lang="en-US" i="1"/>
              <a:t>x</a:t>
            </a:r>
            <a:r>
              <a:rPr lang="en-US" baseline="-25000"/>
              <a:t>2</a:t>
            </a:r>
            <a:r>
              <a:rPr lang="en-US"/>
              <a:t>, and </a:t>
            </a:r>
            <a:r>
              <a:rPr lang="en-US" b="1" i="1">
                <a:solidFill>
                  <a:srgbClr val="009900"/>
                </a:solidFill>
              </a:rPr>
              <a:t>monotonically decreasing</a:t>
            </a:r>
            <a:r>
              <a:rPr lang="en-US"/>
              <a:t> if </a:t>
            </a:r>
            <a:r>
              <a:rPr lang="en-US" i="1"/>
              <a:t>T</a:t>
            </a:r>
            <a:r>
              <a:rPr lang="en-US"/>
              <a:t>(</a:t>
            </a:r>
            <a:r>
              <a:rPr lang="en-US" i="1"/>
              <a:t>x</a:t>
            </a:r>
            <a:r>
              <a:rPr lang="en-US" baseline="-25000"/>
              <a:t>1</a:t>
            </a:r>
            <a:r>
              <a:rPr lang="en-US"/>
              <a:t>) &gt; </a:t>
            </a:r>
            <a:r>
              <a:rPr lang="en-US" i="1"/>
              <a:t>T</a:t>
            </a:r>
            <a:r>
              <a:rPr lang="en-US"/>
              <a:t>(</a:t>
            </a:r>
            <a:r>
              <a:rPr lang="en-US" i="1"/>
              <a:t>x</a:t>
            </a:r>
            <a:r>
              <a:rPr lang="en-US" baseline="-25000"/>
              <a:t>2</a:t>
            </a:r>
            <a:r>
              <a:rPr lang="en-US"/>
              <a:t>) for </a:t>
            </a:r>
            <a:r>
              <a:rPr lang="en-US" i="1"/>
              <a:t>x</a:t>
            </a:r>
            <a:r>
              <a:rPr lang="en-US" baseline="-25000"/>
              <a:t>1</a:t>
            </a:r>
            <a:r>
              <a:rPr lang="en-US"/>
              <a:t> &lt; </a:t>
            </a:r>
            <a:r>
              <a:rPr lang="en-US" i="1"/>
              <a:t>x</a:t>
            </a:r>
            <a:r>
              <a:rPr lang="en-US" baseline="-25000"/>
              <a:t>2</a:t>
            </a:r>
            <a:r>
              <a:rPr lang="en-US"/>
              <a:t>.  The preceding equation is valid if </a:t>
            </a:r>
            <a:r>
              <a:rPr lang="en-US" i="1"/>
              <a:t>T</a:t>
            </a:r>
            <a:r>
              <a:rPr lang="en-US"/>
              <a:t>(</a:t>
            </a:r>
            <a:r>
              <a:rPr lang="en-US" i="1"/>
              <a:t>x</a:t>
            </a:r>
            <a:r>
              <a:rPr lang="en-US"/>
              <a:t>) is an increasing or decreasing monotonic function.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6AC66C3D-B47A-43C0-85F9-346FE53812EC}" type="slidenum">
              <a:rPr lang="en-US"/>
              <a:pPr/>
              <a:t>45</a:t>
            </a:fld>
            <a:endParaRPr lang="en-US" sz="1400">
              <a:latin typeface="Times New Roman" panose="02020603050405020304" pitchFamily="18" charset="0"/>
            </a:endParaRPr>
          </a:p>
        </p:txBody>
      </p:sp>
      <p:sp>
        <p:nvSpPr>
          <p:cNvPr id="9830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8307" name="Text Box 3"/>
          <p:cNvSpPr txBox="1">
            <a:spLocks noChangeArrowheads="1"/>
          </p:cNvSpPr>
          <p:nvPr/>
        </p:nvSpPr>
        <p:spPr bwMode="auto">
          <a:xfrm>
            <a:off x="2238375" y="847725"/>
            <a:ext cx="471328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Expected Value and Moments</a:t>
            </a:r>
            <a:endParaRPr lang="en-US">
              <a:latin typeface="Verdana" panose="020B0604030504040204" pitchFamily="34" charset="0"/>
            </a:endParaRPr>
          </a:p>
        </p:txBody>
      </p:sp>
      <p:sp>
        <p:nvSpPr>
          <p:cNvPr id="98309" name="Text Box 5"/>
          <p:cNvSpPr txBox="1">
            <a:spLocks noChangeArrowheads="1"/>
          </p:cNvSpPr>
          <p:nvPr/>
        </p:nvSpPr>
        <p:spPr bwMode="auto">
          <a:xfrm>
            <a:off x="585788" y="1900238"/>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b="1" i="1">
                <a:solidFill>
                  <a:srgbClr val="009900"/>
                </a:solidFill>
              </a:rPr>
              <a:t>expected value</a:t>
            </a:r>
            <a:r>
              <a:rPr lang="en-US"/>
              <a:t> of a function </a:t>
            </a:r>
            <a:r>
              <a:rPr lang="en-US" i="1"/>
              <a:t>g</a:t>
            </a:r>
            <a:r>
              <a:rPr lang="en-US"/>
              <a:t>(</a:t>
            </a:r>
            <a:r>
              <a:rPr lang="en-US" i="1"/>
              <a:t>x</a:t>
            </a:r>
            <a:r>
              <a:rPr lang="en-US"/>
              <a:t>) of a </a:t>
            </a:r>
            <a:r>
              <a:rPr lang="en-US" b="1" i="1">
                <a:solidFill>
                  <a:srgbClr val="009900"/>
                </a:solidFill>
              </a:rPr>
              <a:t>continuos</a:t>
            </a:r>
            <a:r>
              <a:rPr lang="en-US"/>
              <a:t> random variable is defined as</a:t>
            </a:r>
          </a:p>
        </p:txBody>
      </p:sp>
      <p:graphicFrame>
        <p:nvGraphicFramePr>
          <p:cNvPr id="98310" name="Object 6"/>
          <p:cNvGraphicFramePr>
            <a:graphicFrameLocks noChangeAspect="1"/>
          </p:cNvGraphicFramePr>
          <p:nvPr/>
        </p:nvGraphicFramePr>
        <p:xfrm>
          <a:off x="2830513" y="2746375"/>
          <a:ext cx="3482975" cy="677863"/>
        </p:xfrm>
        <a:graphic>
          <a:graphicData uri="http://schemas.openxmlformats.org/presentationml/2006/ole">
            <mc:AlternateContent xmlns:mc="http://schemas.openxmlformats.org/markup-compatibility/2006">
              <mc:Choice xmlns:v="urn:schemas-microsoft-com:vml" Requires="v">
                <p:oleObj spid="_x0000_s98316" name="CorelPhotoPaint.Image.8" r:id="rId3" imgW="3482642" imgH="677808" progId="CorelPhotoPaint.Image.8">
                  <p:embed/>
                </p:oleObj>
              </mc:Choice>
              <mc:Fallback>
                <p:oleObj name="CorelPhotoPaint.Image.8" r:id="rId3" imgW="3482642" imgH="677808"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13" y="2746375"/>
                        <a:ext cx="3482975"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2" name="Rectangle 8"/>
          <p:cNvSpPr>
            <a:spLocks noChangeArrowheads="1"/>
          </p:cNvSpPr>
          <p:nvPr/>
        </p:nvSpPr>
        <p:spPr bwMode="auto">
          <a:xfrm>
            <a:off x="2824163" y="2689225"/>
            <a:ext cx="3540125" cy="762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Text Box 9"/>
          <p:cNvSpPr txBox="1">
            <a:spLocks noChangeArrowheads="1"/>
          </p:cNvSpPr>
          <p:nvPr/>
        </p:nvSpPr>
        <p:spPr bwMode="auto">
          <a:xfrm>
            <a:off x="585788" y="3525838"/>
            <a:ext cx="802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the random variable is </a:t>
            </a:r>
            <a:r>
              <a:rPr lang="en-US" b="1" i="1">
                <a:solidFill>
                  <a:srgbClr val="009900"/>
                </a:solidFill>
              </a:rPr>
              <a:t>discrete</a:t>
            </a:r>
            <a:r>
              <a:rPr lang="en-US"/>
              <a:t> the definition becomes</a:t>
            </a:r>
          </a:p>
        </p:txBody>
      </p:sp>
      <p:graphicFrame>
        <p:nvGraphicFramePr>
          <p:cNvPr id="98314" name="Object 10"/>
          <p:cNvGraphicFramePr>
            <a:graphicFrameLocks noChangeAspect="1"/>
          </p:cNvGraphicFramePr>
          <p:nvPr/>
        </p:nvGraphicFramePr>
        <p:xfrm>
          <a:off x="2917825" y="4037013"/>
          <a:ext cx="3306763" cy="974725"/>
        </p:xfrm>
        <a:graphic>
          <a:graphicData uri="http://schemas.openxmlformats.org/presentationml/2006/ole">
            <mc:AlternateContent xmlns:mc="http://schemas.openxmlformats.org/markup-compatibility/2006">
              <mc:Choice xmlns:v="urn:schemas-microsoft-com:vml" Requires="v">
                <p:oleObj spid="_x0000_s98317" name="CorelPhotoPaint.Image.8" r:id="rId5" imgW="3306667" imgH="975238" progId="CorelPhotoPaint.Image.8">
                  <p:embed/>
                </p:oleObj>
              </mc:Choice>
              <mc:Fallback>
                <p:oleObj name="CorelPhotoPaint.Image.8" r:id="rId5" imgW="3306667" imgH="975238" progId="CorelPhotoPaint.Imag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825" y="4037013"/>
                        <a:ext cx="3306763"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5" name="Rectangle 11"/>
          <p:cNvSpPr>
            <a:spLocks noChangeArrowheads="1"/>
          </p:cNvSpPr>
          <p:nvPr/>
        </p:nvSpPr>
        <p:spPr bwMode="auto">
          <a:xfrm>
            <a:off x="2841625" y="4006850"/>
            <a:ext cx="3478213" cy="995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FE50300C-F176-47BD-8A71-7E8FA900F988}" type="slidenum">
              <a:rPr lang="en-US"/>
              <a:pPr/>
              <a:t>46</a:t>
            </a:fld>
            <a:endParaRPr lang="en-US" sz="1400">
              <a:latin typeface="Times New Roman" panose="02020603050405020304" pitchFamily="18" charset="0"/>
            </a:endParaRPr>
          </a:p>
        </p:txBody>
      </p:sp>
      <p:sp>
        <p:nvSpPr>
          <p:cNvPr id="9933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99331" name="Text Box 3"/>
          <p:cNvSpPr txBox="1">
            <a:spLocks noChangeArrowheads="1"/>
          </p:cNvSpPr>
          <p:nvPr/>
        </p:nvSpPr>
        <p:spPr bwMode="auto">
          <a:xfrm>
            <a:off x="1819275" y="847725"/>
            <a:ext cx="55483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Expected Value &amp; Moments (Con’t)</a:t>
            </a:r>
          </a:p>
        </p:txBody>
      </p:sp>
      <p:sp>
        <p:nvSpPr>
          <p:cNvPr id="99332" name="Text Box 4"/>
          <p:cNvSpPr txBox="1">
            <a:spLocks noChangeArrowheads="1"/>
          </p:cNvSpPr>
          <p:nvPr/>
        </p:nvSpPr>
        <p:spPr bwMode="auto">
          <a:xfrm>
            <a:off x="585788" y="1685925"/>
            <a:ext cx="8369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expected value is one of the operations used most frequently when working with random variables.  For example, the expected value of random variable </a:t>
            </a:r>
            <a:r>
              <a:rPr lang="en-US" i="1"/>
              <a:t>x</a:t>
            </a:r>
            <a:r>
              <a:rPr lang="en-US"/>
              <a:t> is obtained by letting </a:t>
            </a:r>
            <a:r>
              <a:rPr lang="en-US" i="1"/>
              <a:t>g</a:t>
            </a:r>
            <a:r>
              <a:rPr lang="en-US"/>
              <a:t>(</a:t>
            </a:r>
            <a:r>
              <a:rPr lang="en-US" i="1"/>
              <a:t>x</a:t>
            </a:r>
            <a:r>
              <a:rPr lang="en-US"/>
              <a:t>) = </a:t>
            </a:r>
            <a:r>
              <a:rPr lang="en-US" i="1"/>
              <a:t>x</a:t>
            </a:r>
            <a:r>
              <a:rPr lang="en-US"/>
              <a:t>:</a:t>
            </a:r>
          </a:p>
        </p:txBody>
      </p:sp>
      <p:graphicFrame>
        <p:nvGraphicFramePr>
          <p:cNvPr id="99333" name="Object 5"/>
          <p:cNvGraphicFramePr>
            <a:graphicFrameLocks noChangeAspect="1"/>
          </p:cNvGraphicFramePr>
          <p:nvPr/>
        </p:nvGraphicFramePr>
        <p:xfrm>
          <a:off x="2651125" y="2987675"/>
          <a:ext cx="3840163" cy="692150"/>
        </p:xfrm>
        <a:graphic>
          <a:graphicData uri="http://schemas.openxmlformats.org/presentationml/2006/ole">
            <mc:AlternateContent xmlns:mc="http://schemas.openxmlformats.org/markup-compatibility/2006">
              <mc:Choice xmlns:v="urn:schemas-microsoft-com:vml" Requires="v">
                <p:oleObj spid="_x0000_s99340" name="CorelPhotoPaint.Image.8" r:id="rId3" imgW="3840813" imgH="693333" progId="CorelPhotoPaint.Image.8">
                  <p:embed/>
                </p:oleObj>
              </mc:Choice>
              <mc:Fallback>
                <p:oleObj name="CorelPhotoPaint.Image.8" r:id="rId3" imgW="3840813" imgH="69333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25" y="2987675"/>
                        <a:ext cx="384016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4" name="Rectangle 6"/>
          <p:cNvSpPr>
            <a:spLocks noChangeArrowheads="1"/>
          </p:cNvSpPr>
          <p:nvPr/>
        </p:nvSpPr>
        <p:spPr bwMode="auto">
          <a:xfrm>
            <a:off x="2617788" y="2984500"/>
            <a:ext cx="3881437" cy="7096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5" name="Text Box 7"/>
          <p:cNvSpPr txBox="1">
            <a:spLocks noChangeArrowheads="1"/>
          </p:cNvSpPr>
          <p:nvPr/>
        </p:nvSpPr>
        <p:spPr bwMode="auto">
          <a:xfrm>
            <a:off x="585788" y="3765550"/>
            <a:ext cx="807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a:t>
            </a:r>
            <a:r>
              <a:rPr lang="en-US" i="1"/>
              <a:t>x</a:t>
            </a:r>
            <a:r>
              <a:rPr lang="en-US"/>
              <a:t> is continuos and</a:t>
            </a:r>
          </a:p>
        </p:txBody>
      </p:sp>
      <p:graphicFrame>
        <p:nvGraphicFramePr>
          <p:cNvPr id="99336" name="Object 8"/>
          <p:cNvGraphicFramePr>
            <a:graphicFrameLocks noChangeAspect="1"/>
          </p:cNvGraphicFramePr>
          <p:nvPr/>
        </p:nvGraphicFramePr>
        <p:xfrm>
          <a:off x="2727325" y="4279900"/>
          <a:ext cx="3687763" cy="906463"/>
        </p:xfrm>
        <a:graphic>
          <a:graphicData uri="http://schemas.openxmlformats.org/presentationml/2006/ole">
            <mc:AlternateContent xmlns:mc="http://schemas.openxmlformats.org/markup-compatibility/2006">
              <mc:Choice xmlns:v="urn:schemas-microsoft-com:vml" Requires="v">
                <p:oleObj spid="_x0000_s99341" name="CorelPhotoPaint.Image.8" r:id="rId5" imgW="3687619" imgH="906475" progId="CorelPhotoPaint.Image.8">
                  <p:embed/>
                </p:oleObj>
              </mc:Choice>
              <mc:Fallback>
                <p:oleObj name="CorelPhotoPaint.Image.8" r:id="rId5" imgW="3687619" imgH="906475"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325" y="4279900"/>
                        <a:ext cx="3687763"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7" name="Rectangle 9"/>
          <p:cNvSpPr>
            <a:spLocks noChangeArrowheads="1"/>
          </p:cNvSpPr>
          <p:nvPr/>
        </p:nvSpPr>
        <p:spPr bwMode="auto">
          <a:xfrm>
            <a:off x="2698750" y="4240213"/>
            <a:ext cx="3746500" cy="9509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8" name="Text Box 10"/>
          <p:cNvSpPr txBox="1">
            <a:spLocks noChangeArrowheads="1"/>
          </p:cNvSpPr>
          <p:nvPr/>
        </p:nvSpPr>
        <p:spPr bwMode="auto">
          <a:xfrm>
            <a:off x="585788" y="5262563"/>
            <a:ext cx="82248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a:t>
            </a:r>
            <a:r>
              <a:rPr lang="en-US" i="1"/>
              <a:t>x</a:t>
            </a:r>
            <a:r>
              <a:rPr lang="en-US"/>
              <a:t> is discrete.  The expected value of </a:t>
            </a:r>
            <a:r>
              <a:rPr lang="en-US" i="1"/>
              <a:t>x</a:t>
            </a:r>
            <a:r>
              <a:rPr lang="en-US"/>
              <a:t> is equal to its </a:t>
            </a:r>
            <a:r>
              <a:rPr lang="en-US" b="1" i="1">
                <a:solidFill>
                  <a:srgbClr val="009900"/>
                </a:solidFill>
              </a:rPr>
              <a:t>average</a:t>
            </a:r>
            <a:r>
              <a:rPr lang="en-US"/>
              <a:t> (or </a:t>
            </a:r>
            <a:r>
              <a:rPr lang="en-US" b="1" i="1">
                <a:solidFill>
                  <a:srgbClr val="009900"/>
                </a:solidFill>
              </a:rPr>
              <a:t>mean</a:t>
            </a:r>
            <a:r>
              <a:rPr lang="en-US"/>
              <a:t>) </a:t>
            </a:r>
            <a:r>
              <a:rPr lang="en-US" b="1" i="1">
                <a:solidFill>
                  <a:srgbClr val="009900"/>
                </a:solidFill>
              </a:rPr>
              <a:t>value</a:t>
            </a:r>
            <a:r>
              <a:rPr lang="en-US"/>
              <a:t>, hence the use of the equivalent notation     and </a:t>
            </a:r>
            <a:r>
              <a:rPr lang="en-US" i="1"/>
              <a:t>m</a:t>
            </a:r>
            <a:r>
              <a:rPr lang="en-US"/>
              <a:t>.</a:t>
            </a:r>
          </a:p>
        </p:txBody>
      </p:sp>
      <p:graphicFrame>
        <p:nvGraphicFramePr>
          <p:cNvPr id="99339" name="Object 11"/>
          <p:cNvGraphicFramePr>
            <a:graphicFrameLocks noChangeAspect="1"/>
          </p:cNvGraphicFramePr>
          <p:nvPr/>
        </p:nvGraphicFramePr>
        <p:xfrm>
          <a:off x="8715375" y="5765800"/>
          <a:ext cx="265113" cy="220663"/>
        </p:xfrm>
        <a:graphic>
          <a:graphicData uri="http://schemas.openxmlformats.org/presentationml/2006/ole">
            <mc:AlternateContent xmlns:mc="http://schemas.openxmlformats.org/markup-compatibility/2006">
              <mc:Choice xmlns:v="urn:schemas-microsoft-com:vml" Requires="v">
                <p:oleObj spid="_x0000_s99342" name="CorelPhotoPaint.Image.8" r:id="rId7" imgW="266385" imgH="220672" progId="CorelPhotoPaint.Image.8">
                  <p:embed/>
                </p:oleObj>
              </mc:Choice>
              <mc:Fallback>
                <p:oleObj name="CorelPhotoPaint.Image.8" r:id="rId7" imgW="266385" imgH="220672" progId="CorelPhotoPaint.Image.8">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5375" y="5765800"/>
                        <a:ext cx="265113"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6242B473-2512-4F4F-9278-6A5E1ACFE71A}" type="slidenum">
              <a:rPr lang="en-US"/>
              <a:pPr/>
              <a:t>47</a:t>
            </a:fld>
            <a:endParaRPr lang="en-US" sz="1400">
              <a:latin typeface="Times New Roman" panose="02020603050405020304" pitchFamily="18" charset="0"/>
            </a:endParaRPr>
          </a:p>
        </p:txBody>
      </p:sp>
      <p:sp>
        <p:nvSpPr>
          <p:cNvPr id="10137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01379" name="Text Box 3"/>
          <p:cNvSpPr txBox="1">
            <a:spLocks noChangeArrowheads="1"/>
          </p:cNvSpPr>
          <p:nvPr/>
        </p:nvSpPr>
        <p:spPr bwMode="auto">
          <a:xfrm>
            <a:off x="1819275" y="847725"/>
            <a:ext cx="55483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Expected Value &amp; Moments (Con’t)</a:t>
            </a:r>
          </a:p>
        </p:txBody>
      </p:sp>
      <p:sp>
        <p:nvSpPr>
          <p:cNvPr id="101380" name="Text Box 4"/>
          <p:cNvSpPr txBox="1">
            <a:spLocks noChangeArrowheads="1"/>
          </p:cNvSpPr>
          <p:nvPr/>
        </p:nvSpPr>
        <p:spPr bwMode="auto">
          <a:xfrm>
            <a:off x="585788" y="1895475"/>
            <a:ext cx="81549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b="1" i="1">
                <a:solidFill>
                  <a:srgbClr val="009900"/>
                </a:solidFill>
              </a:rPr>
              <a:t>variance</a:t>
            </a:r>
            <a:r>
              <a:rPr lang="en-US"/>
              <a:t> of a random variable, denoted by </a:t>
            </a:r>
            <a:r>
              <a:rPr lang="en-US">
                <a:sym typeface="Symbol" panose="05050102010706020507" pitchFamily="18" charset="2"/>
              </a:rPr>
              <a:t></a:t>
            </a:r>
            <a:r>
              <a:rPr lang="en-US"/>
              <a:t>², is obtained by letting </a:t>
            </a:r>
            <a:r>
              <a:rPr lang="en-US" i="1"/>
              <a:t>g</a:t>
            </a:r>
            <a:r>
              <a:rPr lang="en-US"/>
              <a:t>(</a:t>
            </a:r>
            <a:r>
              <a:rPr lang="en-US" i="1"/>
              <a:t>x</a:t>
            </a:r>
            <a:r>
              <a:rPr lang="en-US"/>
              <a:t>) = </a:t>
            </a:r>
            <a:r>
              <a:rPr lang="en-US" i="1"/>
              <a:t>x</a:t>
            </a:r>
            <a:r>
              <a:rPr lang="en-US"/>
              <a:t>² which gives</a:t>
            </a:r>
          </a:p>
        </p:txBody>
      </p:sp>
      <p:graphicFrame>
        <p:nvGraphicFramePr>
          <p:cNvPr id="101381" name="Object 5"/>
          <p:cNvGraphicFramePr>
            <a:graphicFrameLocks noChangeAspect="1"/>
          </p:cNvGraphicFramePr>
          <p:nvPr/>
        </p:nvGraphicFramePr>
        <p:xfrm>
          <a:off x="2811463" y="2711450"/>
          <a:ext cx="3521075" cy="692150"/>
        </p:xfrm>
        <a:graphic>
          <a:graphicData uri="http://schemas.openxmlformats.org/presentationml/2006/ole">
            <mc:AlternateContent xmlns:mc="http://schemas.openxmlformats.org/markup-compatibility/2006">
              <mc:Choice xmlns:v="urn:schemas-microsoft-com:vml" Requires="v">
                <p:oleObj spid="_x0000_s101387" name="CorelPhotoPaint.Image.8" r:id="rId3" imgW="3520745" imgH="693333" progId="CorelPhotoPaint.Image.8">
                  <p:embed/>
                </p:oleObj>
              </mc:Choice>
              <mc:Fallback>
                <p:oleObj name="CorelPhotoPaint.Image.8" r:id="rId3" imgW="3520745" imgH="69333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463" y="2711450"/>
                        <a:ext cx="352107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2" name="Rectangle 6"/>
          <p:cNvSpPr>
            <a:spLocks noChangeArrowheads="1"/>
          </p:cNvSpPr>
          <p:nvPr/>
        </p:nvSpPr>
        <p:spPr bwMode="auto">
          <a:xfrm>
            <a:off x="2779713" y="2692400"/>
            <a:ext cx="3584575" cy="7254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3" name="Text Box 7"/>
          <p:cNvSpPr txBox="1">
            <a:spLocks noChangeArrowheads="1"/>
          </p:cNvSpPr>
          <p:nvPr/>
        </p:nvSpPr>
        <p:spPr bwMode="auto">
          <a:xfrm>
            <a:off x="585788" y="3490913"/>
            <a:ext cx="772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continuous random variables and</a:t>
            </a:r>
          </a:p>
        </p:txBody>
      </p:sp>
      <p:graphicFrame>
        <p:nvGraphicFramePr>
          <p:cNvPr id="101384" name="Object 8"/>
          <p:cNvGraphicFramePr>
            <a:graphicFrameLocks noChangeAspect="1"/>
          </p:cNvGraphicFramePr>
          <p:nvPr/>
        </p:nvGraphicFramePr>
        <p:xfrm>
          <a:off x="2917825" y="4010025"/>
          <a:ext cx="3306763" cy="952500"/>
        </p:xfrm>
        <a:graphic>
          <a:graphicData uri="http://schemas.openxmlformats.org/presentationml/2006/ole">
            <mc:AlternateContent xmlns:mc="http://schemas.openxmlformats.org/markup-compatibility/2006">
              <mc:Choice xmlns:v="urn:schemas-microsoft-com:vml" Requires="v">
                <p:oleObj spid="_x0000_s101388" name="CorelPhotoPaint.Image.8" r:id="rId5" imgW="3306667" imgH="952179" progId="CorelPhotoPaint.Image.8">
                  <p:embed/>
                </p:oleObj>
              </mc:Choice>
              <mc:Fallback>
                <p:oleObj name="CorelPhotoPaint.Image.8" r:id="rId5" imgW="3306667" imgH="952179"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825" y="4010025"/>
                        <a:ext cx="33067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5" name="Rectangle 9"/>
          <p:cNvSpPr>
            <a:spLocks noChangeArrowheads="1"/>
          </p:cNvSpPr>
          <p:nvPr/>
        </p:nvSpPr>
        <p:spPr bwMode="auto">
          <a:xfrm>
            <a:off x="2886075" y="3983038"/>
            <a:ext cx="3335338" cy="10033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6" name="Text Box 10"/>
          <p:cNvSpPr txBox="1">
            <a:spLocks noChangeArrowheads="1"/>
          </p:cNvSpPr>
          <p:nvPr/>
        </p:nvSpPr>
        <p:spPr bwMode="auto">
          <a:xfrm>
            <a:off x="585788" y="5076825"/>
            <a:ext cx="8056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discrete variables.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0549D4D8-15A7-4B93-8CC7-1E26C4AF119E}" type="slidenum">
              <a:rPr lang="en-US"/>
              <a:pPr/>
              <a:t>48</a:t>
            </a:fld>
            <a:endParaRPr lang="en-US" sz="1400">
              <a:latin typeface="Times New Roman" panose="02020603050405020304" pitchFamily="18" charset="0"/>
            </a:endParaRPr>
          </a:p>
        </p:txBody>
      </p:sp>
      <p:sp>
        <p:nvSpPr>
          <p:cNvPr id="10240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02403" name="Text Box 3"/>
          <p:cNvSpPr txBox="1">
            <a:spLocks noChangeArrowheads="1"/>
          </p:cNvSpPr>
          <p:nvPr/>
        </p:nvSpPr>
        <p:spPr bwMode="auto">
          <a:xfrm>
            <a:off x="1819275" y="847725"/>
            <a:ext cx="55483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Expected Value &amp; Moments (Con’t)</a:t>
            </a:r>
          </a:p>
        </p:txBody>
      </p:sp>
      <p:sp>
        <p:nvSpPr>
          <p:cNvPr id="102404" name="Text Box 4"/>
          <p:cNvSpPr txBox="1">
            <a:spLocks noChangeArrowheads="1"/>
          </p:cNvSpPr>
          <p:nvPr/>
        </p:nvSpPr>
        <p:spPr bwMode="auto">
          <a:xfrm>
            <a:off x="585788" y="1914525"/>
            <a:ext cx="81803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Of particular importance is the variance of random variables that have been </a:t>
            </a:r>
            <a:r>
              <a:rPr lang="en-US" b="1" i="1">
                <a:solidFill>
                  <a:srgbClr val="009900"/>
                </a:solidFill>
              </a:rPr>
              <a:t>normalized</a:t>
            </a:r>
            <a:r>
              <a:rPr lang="en-US"/>
              <a:t> by subtracting their mean.  In this case, the variance is</a:t>
            </a:r>
          </a:p>
        </p:txBody>
      </p:sp>
      <p:graphicFrame>
        <p:nvGraphicFramePr>
          <p:cNvPr id="102405" name="Object 5"/>
          <p:cNvGraphicFramePr>
            <a:graphicFrameLocks noChangeAspect="1"/>
          </p:cNvGraphicFramePr>
          <p:nvPr/>
        </p:nvGraphicFramePr>
        <p:xfrm>
          <a:off x="2044700" y="3152775"/>
          <a:ext cx="5053013" cy="685800"/>
        </p:xfrm>
        <a:graphic>
          <a:graphicData uri="http://schemas.openxmlformats.org/presentationml/2006/ole">
            <mc:AlternateContent xmlns:mc="http://schemas.openxmlformats.org/markup-compatibility/2006">
              <mc:Choice xmlns:v="urn:schemas-microsoft-com:vml" Requires="v">
                <p:oleObj spid="_x0000_s102412" name="CorelPhotoPaint.Image.8" r:id="rId3" imgW="5051429" imgH="685859" progId="CorelPhotoPaint.Image.8">
                  <p:embed/>
                </p:oleObj>
              </mc:Choice>
              <mc:Fallback>
                <p:oleObj name="CorelPhotoPaint.Image.8" r:id="rId3" imgW="5051429" imgH="685859"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3152775"/>
                        <a:ext cx="50530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6" name="Text Box 6"/>
          <p:cNvSpPr txBox="1">
            <a:spLocks noChangeArrowheads="1"/>
          </p:cNvSpPr>
          <p:nvPr/>
        </p:nvSpPr>
        <p:spPr bwMode="auto">
          <a:xfrm>
            <a:off x="585788" y="3776663"/>
            <a:ext cx="105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a:t>
            </a:r>
          </a:p>
        </p:txBody>
      </p:sp>
      <p:sp>
        <p:nvSpPr>
          <p:cNvPr id="102408" name="Rectangle 8"/>
          <p:cNvSpPr>
            <a:spLocks noChangeArrowheads="1"/>
          </p:cNvSpPr>
          <p:nvPr/>
        </p:nvSpPr>
        <p:spPr bwMode="auto">
          <a:xfrm>
            <a:off x="2062163" y="3113088"/>
            <a:ext cx="5056187" cy="7254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411" name="Group 11"/>
          <p:cNvGrpSpPr>
            <a:grpSpLocks/>
          </p:cNvGrpSpPr>
          <p:nvPr/>
        </p:nvGrpSpPr>
        <p:grpSpPr bwMode="auto">
          <a:xfrm>
            <a:off x="2151063" y="4165600"/>
            <a:ext cx="4876800" cy="958850"/>
            <a:chOff x="1355" y="2468"/>
            <a:chExt cx="3072" cy="604"/>
          </a:xfrm>
        </p:grpSpPr>
        <p:graphicFrame>
          <p:nvGraphicFramePr>
            <p:cNvPr id="102407" name="Object 7"/>
            <p:cNvGraphicFramePr>
              <a:graphicFrameLocks noChangeAspect="1"/>
            </p:cNvGraphicFramePr>
            <p:nvPr/>
          </p:nvGraphicFramePr>
          <p:xfrm>
            <a:off x="1356" y="2488"/>
            <a:ext cx="3048" cy="580"/>
          </p:xfrm>
          <a:graphic>
            <a:graphicData uri="http://schemas.openxmlformats.org/presentationml/2006/ole">
              <mc:AlternateContent xmlns:mc="http://schemas.openxmlformats.org/markup-compatibility/2006">
                <mc:Choice xmlns:v="urn:schemas-microsoft-com:vml" Requires="v">
                  <p:oleObj spid="_x0000_s102413" name="CorelPhotoPaint.Image.8" r:id="rId5" imgW="4838095" imgH="921905" progId="CorelPhotoPaint.Image.8">
                    <p:embed/>
                  </p:oleObj>
                </mc:Choice>
                <mc:Fallback>
                  <p:oleObj name="CorelPhotoPaint.Image.8" r:id="rId5" imgW="4838095" imgH="921905" progId="CorelPhotoPaint.Imag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 y="2488"/>
                          <a:ext cx="304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9" name="Rectangle 9"/>
            <p:cNvSpPr>
              <a:spLocks noChangeArrowheads="1"/>
            </p:cNvSpPr>
            <p:nvPr/>
          </p:nvSpPr>
          <p:spPr bwMode="auto">
            <a:xfrm>
              <a:off x="1355" y="2468"/>
              <a:ext cx="3072" cy="60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410" name="Text Box 10"/>
          <p:cNvSpPr txBox="1">
            <a:spLocks noChangeArrowheads="1"/>
          </p:cNvSpPr>
          <p:nvPr/>
        </p:nvSpPr>
        <p:spPr bwMode="auto">
          <a:xfrm>
            <a:off x="585788" y="5238750"/>
            <a:ext cx="81184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continuous and discrete random variables, respectively. The square root of the variance is called the </a:t>
            </a:r>
            <a:r>
              <a:rPr lang="en-US" b="1" i="1">
                <a:solidFill>
                  <a:srgbClr val="009900"/>
                </a:solidFill>
              </a:rPr>
              <a:t>standard deviation</a:t>
            </a:r>
            <a:r>
              <a:rPr lang="en-US"/>
              <a:t>, and is denoted by </a:t>
            </a:r>
            <a:r>
              <a:rPr lang="en-US">
                <a:sym typeface="Symbol" panose="05050102010706020507" pitchFamily="18" charset="2"/>
              </a:rPr>
              <a:t></a:t>
            </a:r>
            <a:r>
              <a:rPr lang="en-US"/>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2286C9D2-01B3-4048-ACF8-7DAA694A02F7}" type="slidenum">
              <a:rPr lang="en-US"/>
              <a:pPr/>
              <a:t>49</a:t>
            </a:fld>
            <a:endParaRPr lang="en-US" sz="1400">
              <a:latin typeface="Times New Roman" panose="02020603050405020304" pitchFamily="18" charset="0"/>
            </a:endParaRPr>
          </a:p>
        </p:txBody>
      </p:sp>
      <p:sp>
        <p:nvSpPr>
          <p:cNvPr id="10342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03427" name="Text Box 3"/>
          <p:cNvSpPr txBox="1">
            <a:spLocks noChangeArrowheads="1"/>
          </p:cNvSpPr>
          <p:nvPr/>
        </p:nvSpPr>
        <p:spPr bwMode="auto">
          <a:xfrm>
            <a:off x="1819275" y="847725"/>
            <a:ext cx="55483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Expected Value &amp; Moments (Con’t)</a:t>
            </a:r>
          </a:p>
        </p:txBody>
      </p:sp>
      <p:sp>
        <p:nvSpPr>
          <p:cNvPr id="103428" name="Text Box 4"/>
          <p:cNvSpPr txBox="1">
            <a:spLocks noChangeArrowheads="1"/>
          </p:cNvSpPr>
          <p:nvPr/>
        </p:nvSpPr>
        <p:spPr bwMode="auto">
          <a:xfrm>
            <a:off x="585788" y="1549400"/>
            <a:ext cx="81264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We can continue along this line of thought and define the </a:t>
            </a:r>
            <a:r>
              <a:rPr lang="en-US" i="1"/>
              <a:t>n</a:t>
            </a:r>
            <a:r>
              <a:rPr lang="en-US"/>
              <a:t>th </a:t>
            </a:r>
            <a:r>
              <a:rPr lang="en-US" b="1" i="1">
                <a:solidFill>
                  <a:srgbClr val="009900"/>
                </a:solidFill>
              </a:rPr>
              <a:t>central moment</a:t>
            </a:r>
            <a:r>
              <a:rPr lang="en-US"/>
              <a:t> of a continuous random variable by letting </a:t>
            </a:r>
          </a:p>
          <a:p>
            <a:endParaRPr lang="en-US"/>
          </a:p>
        </p:txBody>
      </p:sp>
      <p:graphicFrame>
        <p:nvGraphicFramePr>
          <p:cNvPr id="103429" name="Object 5"/>
          <p:cNvGraphicFramePr>
            <a:graphicFrameLocks noChangeAspect="1"/>
          </p:cNvGraphicFramePr>
          <p:nvPr/>
        </p:nvGraphicFramePr>
        <p:xfrm>
          <a:off x="668338" y="2347913"/>
          <a:ext cx="2125662" cy="387350"/>
        </p:xfrm>
        <a:graphic>
          <a:graphicData uri="http://schemas.openxmlformats.org/presentationml/2006/ole">
            <mc:AlternateContent xmlns:mc="http://schemas.openxmlformats.org/markup-compatibility/2006">
              <mc:Choice xmlns:v="urn:schemas-microsoft-com:vml" Requires="v">
                <p:oleObj spid="_x0000_s103439" name="CorelPhotoPaint.Image.8" r:id="rId3" imgW="2125714" imgH="388407" progId="CorelPhotoPaint.Image.8">
                  <p:embed/>
                </p:oleObj>
              </mc:Choice>
              <mc:Fallback>
                <p:oleObj name="CorelPhotoPaint.Image.8" r:id="rId3" imgW="2125714" imgH="388407"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38" y="2347913"/>
                        <a:ext cx="2125662"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436" name="Group 12"/>
          <p:cNvGrpSpPr>
            <a:grpSpLocks/>
          </p:cNvGrpSpPr>
          <p:nvPr/>
        </p:nvGrpSpPr>
        <p:grpSpPr bwMode="auto">
          <a:xfrm>
            <a:off x="2049463" y="2714625"/>
            <a:ext cx="5049837" cy="725488"/>
            <a:chOff x="1291" y="1926"/>
            <a:chExt cx="3181" cy="457"/>
          </a:xfrm>
        </p:grpSpPr>
        <p:graphicFrame>
          <p:nvGraphicFramePr>
            <p:cNvPr id="103430" name="Object 6"/>
            <p:cNvGraphicFramePr>
              <a:graphicFrameLocks noChangeAspect="1"/>
            </p:cNvGraphicFramePr>
            <p:nvPr/>
          </p:nvGraphicFramePr>
          <p:xfrm>
            <a:off x="1291" y="1938"/>
            <a:ext cx="3178" cy="432"/>
          </p:xfrm>
          <a:graphic>
            <a:graphicData uri="http://schemas.openxmlformats.org/presentationml/2006/ole">
              <mc:AlternateContent xmlns:mc="http://schemas.openxmlformats.org/markup-compatibility/2006">
                <mc:Choice xmlns:v="urn:schemas-microsoft-com:vml" Requires="v">
                  <p:oleObj spid="_x0000_s103440" name="CorelPhotoPaint.Image.8" r:id="rId5" imgW="5043810" imgH="685859" progId="CorelPhotoPaint.Image.8">
                    <p:embed/>
                  </p:oleObj>
                </mc:Choice>
                <mc:Fallback>
                  <p:oleObj name="CorelPhotoPaint.Image.8" r:id="rId5" imgW="5043810" imgH="685859" progId="CorelPhotoPaint.Imag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1" y="1938"/>
                          <a:ext cx="317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1" name="Rectangle 7"/>
            <p:cNvSpPr>
              <a:spLocks noChangeArrowheads="1"/>
            </p:cNvSpPr>
            <p:nvPr/>
          </p:nvSpPr>
          <p:spPr bwMode="auto">
            <a:xfrm>
              <a:off x="1293" y="1926"/>
              <a:ext cx="3179" cy="45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432" name="Text Box 8"/>
          <p:cNvSpPr txBox="1">
            <a:spLocks noChangeArrowheads="1"/>
          </p:cNvSpPr>
          <p:nvPr/>
        </p:nvSpPr>
        <p:spPr bwMode="auto">
          <a:xfrm>
            <a:off x="585788" y="3449638"/>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pSp>
        <p:nvGrpSpPr>
          <p:cNvPr id="103438" name="Group 14"/>
          <p:cNvGrpSpPr>
            <a:grpSpLocks/>
          </p:cNvGrpSpPr>
          <p:nvPr/>
        </p:nvGrpSpPr>
        <p:grpSpPr bwMode="auto">
          <a:xfrm>
            <a:off x="2089150" y="3743325"/>
            <a:ext cx="4959350" cy="990600"/>
            <a:chOff x="1316" y="2586"/>
            <a:chExt cx="3124" cy="624"/>
          </a:xfrm>
        </p:grpSpPr>
        <p:graphicFrame>
          <p:nvGraphicFramePr>
            <p:cNvPr id="103433" name="Object 9"/>
            <p:cNvGraphicFramePr>
              <a:graphicFrameLocks noChangeAspect="1"/>
            </p:cNvGraphicFramePr>
            <p:nvPr/>
          </p:nvGraphicFramePr>
          <p:xfrm>
            <a:off x="1320" y="2586"/>
            <a:ext cx="3120" cy="624"/>
          </p:xfrm>
          <a:graphic>
            <a:graphicData uri="http://schemas.openxmlformats.org/presentationml/2006/ole">
              <mc:AlternateContent xmlns:mc="http://schemas.openxmlformats.org/markup-compatibility/2006">
                <mc:Choice xmlns:v="urn:schemas-microsoft-com:vml" Requires="v">
                  <p:oleObj spid="_x0000_s103441" name="CorelPhotoPaint.Image.8" r:id="rId7" imgW="4952381" imgH="990267" progId="CorelPhotoPaint.Image.8">
                    <p:embed/>
                  </p:oleObj>
                </mc:Choice>
                <mc:Fallback>
                  <p:oleObj name="CorelPhotoPaint.Image.8" r:id="rId7" imgW="4952381" imgH="990267" progId="CorelPhotoPaint.Image.8">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0" y="2586"/>
                          <a:ext cx="3120"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4" name="Rectangle 10"/>
            <p:cNvSpPr>
              <a:spLocks noChangeArrowheads="1"/>
            </p:cNvSpPr>
            <p:nvPr/>
          </p:nvSpPr>
          <p:spPr bwMode="auto">
            <a:xfrm>
              <a:off x="1316" y="2592"/>
              <a:ext cx="3123" cy="61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435" name="Text Box 11"/>
          <p:cNvSpPr txBox="1">
            <a:spLocks noChangeArrowheads="1"/>
          </p:cNvSpPr>
          <p:nvPr/>
        </p:nvSpPr>
        <p:spPr bwMode="auto">
          <a:xfrm>
            <a:off x="585788" y="4791075"/>
            <a:ext cx="85582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discrete variables, where we assume that </a:t>
            </a:r>
            <a:r>
              <a:rPr lang="en-US" i="1"/>
              <a:t>n</a:t>
            </a:r>
            <a:r>
              <a:rPr lang="en-US"/>
              <a:t> </a:t>
            </a:r>
            <a:r>
              <a:rPr lang="en-US">
                <a:sym typeface="Symbol" panose="05050102010706020507" pitchFamily="18" charset="2"/>
              </a:rPr>
              <a:t> </a:t>
            </a:r>
            <a:r>
              <a:rPr lang="en-US"/>
              <a:t>0.  Clearly, µ</a:t>
            </a:r>
            <a:r>
              <a:rPr lang="en-US" baseline="-25000"/>
              <a:t>0</a:t>
            </a:r>
            <a:r>
              <a:rPr lang="en-US"/>
              <a:t>=1, µ</a:t>
            </a:r>
            <a:r>
              <a:rPr lang="en-US" baseline="-25000"/>
              <a:t>1</a:t>
            </a:r>
            <a:r>
              <a:rPr lang="en-US"/>
              <a:t>=0, and µ</a:t>
            </a:r>
            <a:r>
              <a:rPr lang="en-US" baseline="-25000"/>
              <a:t>2</a:t>
            </a:r>
            <a:r>
              <a:rPr lang="en-US"/>
              <a:t>=</a:t>
            </a:r>
            <a:r>
              <a:rPr lang="en-US">
                <a:sym typeface="Symbol" panose="05050102010706020507" pitchFamily="18" charset="2"/>
              </a:rPr>
              <a:t></a:t>
            </a:r>
            <a:r>
              <a:rPr lang="en-US"/>
              <a:t>². The term </a:t>
            </a:r>
            <a:r>
              <a:rPr lang="en-US" b="1" i="1">
                <a:solidFill>
                  <a:srgbClr val="009900"/>
                </a:solidFill>
              </a:rPr>
              <a:t>central</a:t>
            </a:r>
            <a:r>
              <a:rPr lang="en-US"/>
              <a:t> when referring to moments indicates that the mean of the random variables has been subtracted out.  The moments defined above in which the mean is not subtracted out sometimes are called </a:t>
            </a:r>
            <a:r>
              <a:rPr lang="en-US" b="1" i="1">
                <a:solidFill>
                  <a:srgbClr val="009900"/>
                </a:solidFill>
              </a:rPr>
              <a:t>moments about the origin</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7E623C57-6197-41D0-93E3-5F13BAF33BBE}" type="slidenum">
              <a:rPr lang="en-US"/>
              <a:pPr/>
              <a:t>5</a:t>
            </a:fld>
            <a:endParaRPr lang="en-US" sz="1400">
              <a:latin typeface="Times New Roman" panose="02020603050405020304" pitchFamily="18" charset="0"/>
            </a:endParaRPr>
          </a:p>
        </p:txBody>
      </p:sp>
      <p:sp>
        <p:nvSpPr>
          <p:cNvPr id="5632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56323" name="Text Box 3"/>
          <p:cNvSpPr txBox="1">
            <a:spLocks noChangeArrowheads="1"/>
          </p:cNvSpPr>
          <p:nvPr/>
        </p:nvSpPr>
        <p:spPr bwMode="auto">
          <a:xfrm>
            <a:off x="2019300" y="838200"/>
            <a:ext cx="50990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Sets and Set Operations (Con’t)</a:t>
            </a:r>
            <a:endParaRPr lang="en-US">
              <a:latin typeface="Verdana" panose="020B0604030504040204" pitchFamily="34" charset="0"/>
            </a:endParaRPr>
          </a:p>
        </p:txBody>
      </p:sp>
      <p:sp>
        <p:nvSpPr>
          <p:cNvPr id="56324" name="Text Box 4"/>
          <p:cNvSpPr txBox="1">
            <a:spLocks noChangeArrowheads="1"/>
          </p:cNvSpPr>
          <p:nvPr/>
        </p:nvSpPr>
        <p:spPr bwMode="auto">
          <a:xfrm>
            <a:off x="657225" y="1887538"/>
            <a:ext cx="7912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Two sets </a:t>
            </a:r>
            <a:r>
              <a:rPr lang="en-US" i="1"/>
              <a:t>A</a:t>
            </a:r>
            <a:r>
              <a:rPr lang="en-US"/>
              <a:t> and </a:t>
            </a:r>
            <a:r>
              <a:rPr lang="en-US" i="1"/>
              <a:t>B</a:t>
            </a:r>
            <a:r>
              <a:rPr lang="en-US"/>
              <a:t> are said to be </a:t>
            </a:r>
            <a:r>
              <a:rPr lang="en-US" b="1" i="1">
                <a:solidFill>
                  <a:srgbClr val="009900"/>
                </a:solidFill>
              </a:rPr>
              <a:t>equal</a:t>
            </a:r>
            <a:r>
              <a:rPr lang="en-US"/>
              <a:t> if and only if they contain the same elements.  Set equality is denoted by	</a:t>
            </a:r>
          </a:p>
        </p:txBody>
      </p:sp>
      <p:grpSp>
        <p:nvGrpSpPr>
          <p:cNvPr id="56327" name="Group 7"/>
          <p:cNvGrpSpPr>
            <a:grpSpLocks/>
          </p:cNvGrpSpPr>
          <p:nvPr/>
        </p:nvGrpSpPr>
        <p:grpSpPr bwMode="auto">
          <a:xfrm>
            <a:off x="4103688" y="2763838"/>
            <a:ext cx="933450" cy="358775"/>
            <a:chOff x="2603" y="1609"/>
            <a:chExt cx="588" cy="226"/>
          </a:xfrm>
        </p:grpSpPr>
        <p:graphicFrame>
          <p:nvGraphicFramePr>
            <p:cNvPr id="56325" name="Object 5"/>
            <p:cNvGraphicFramePr>
              <a:graphicFrameLocks noChangeAspect="1"/>
            </p:cNvGraphicFramePr>
            <p:nvPr/>
          </p:nvGraphicFramePr>
          <p:xfrm>
            <a:off x="2616" y="1613"/>
            <a:ext cx="528" cy="182"/>
          </p:xfrm>
          <a:graphic>
            <a:graphicData uri="http://schemas.openxmlformats.org/presentationml/2006/ole">
              <mc:AlternateContent xmlns:mc="http://schemas.openxmlformats.org/markup-compatibility/2006">
                <mc:Choice xmlns:v="urn:schemas-microsoft-com:vml" Requires="v">
                  <p:oleObj spid="_x0000_s56338" name="CorelPhotoPaint.Image.8" r:id="rId3" imgW="838095" imgH="289463" progId="CorelPhotoPaint.Image.8">
                    <p:embed/>
                  </p:oleObj>
                </mc:Choice>
                <mc:Fallback>
                  <p:oleObj name="CorelPhotoPaint.Image.8" r:id="rId3" imgW="838095" imgH="289463"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 y="1613"/>
                          <a:ext cx="52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Rectangle 6"/>
            <p:cNvSpPr>
              <a:spLocks noChangeArrowheads="1"/>
            </p:cNvSpPr>
            <p:nvPr/>
          </p:nvSpPr>
          <p:spPr bwMode="auto">
            <a:xfrm>
              <a:off x="2603" y="1609"/>
              <a:ext cx="588" cy="2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328" name="Text Box 8"/>
          <p:cNvSpPr txBox="1">
            <a:spLocks noChangeArrowheads="1"/>
          </p:cNvSpPr>
          <p:nvPr/>
        </p:nvSpPr>
        <p:spPr bwMode="auto">
          <a:xfrm>
            <a:off x="630238" y="4425950"/>
            <a:ext cx="77231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every element of </a:t>
            </a:r>
            <a:r>
              <a:rPr lang="en-US" i="1"/>
              <a:t>B</a:t>
            </a:r>
            <a:r>
              <a:rPr lang="en-US"/>
              <a:t> is also an element of </a:t>
            </a:r>
            <a:r>
              <a:rPr lang="en-US" i="1"/>
              <a:t>A</a:t>
            </a:r>
            <a:r>
              <a:rPr lang="en-US"/>
              <a:t>, we say that </a:t>
            </a:r>
            <a:r>
              <a:rPr lang="en-US" i="1"/>
              <a:t>B</a:t>
            </a:r>
            <a:r>
              <a:rPr lang="en-US"/>
              <a:t> is a </a:t>
            </a:r>
            <a:r>
              <a:rPr lang="en-US" b="1" i="1">
                <a:solidFill>
                  <a:srgbClr val="009900"/>
                </a:solidFill>
              </a:rPr>
              <a:t>subset</a:t>
            </a:r>
            <a:r>
              <a:rPr lang="en-US"/>
              <a:t> of </a:t>
            </a:r>
            <a:r>
              <a:rPr lang="en-US" i="1"/>
              <a:t>A</a:t>
            </a:r>
            <a:r>
              <a:rPr lang="en-US"/>
              <a:t>:</a:t>
            </a:r>
          </a:p>
        </p:txBody>
      </p:sp>
      <p:grpSp>
        <p:nvGrpSpPr>
          <p:cNvPr id="56333" name="Group 13"/>
          <p:cNvGrpSpPr>
            <a:grpSpLocks/>
          </p:cNvGrpSpPr>
          <p:nvPr/>
        </p:nvGrpSpPr>
        <p:grpSpPr bwMode="auto">
          <a:xfrm>
            <a:off x="4094163" y="4025900"/>
            <a:ext cx="933450" cy="365125"/>
            <a:chOff x="2585" y="2260"/>
            <a:chExt cx="588" cy="230"/>
          </a:xfrm>
        </p:grpSpPr>
        <p:graphicFrame>
          <p:nvGraphicFramePr>
            <p:cNvPr id="56329" name="Object 9"/>
            <p:cNvGraphicFramePr>
              <a:graphicFrameLocks noChangeAspect="1"/>
            </p:cNvGraphicFramePr>
            <p:nvPr/>
          </p:nvGraphicFramePr>
          <p:xfrm>
            <a:off x="2621" y="2281"/>
            <a:ext cx="518" cy="177"/>
          </p:xfrm>
          <a:graphic>
            <a:graphicData uri="http://schemas.openxmlformats.org/presentationml/2006/ole">
              <mc:AlternateContent xmlns:mc="http://schemas.openxmlformats.org/markup-compatibility/2006">
                <mc:Choice xmlns:v="urn:schemas-microsoft-com:vml" Requires="v">
                  <p:oleObj spid="_x0000_s56339" name="CorelPhotoPaint.Image.8" r:id="rId5" imgW="823031" imgH="281905" progId="CorelPhotoPaint.Image.8">
                    <p:embed/>
                  </p:oleObj>
                </mc:Choice>
                <mc:Fallback>
                  <p:oleObj name="CorelPhotoPaint.Image.8" r:id="rId5" imgW="823031" imgH="281905" progId="CorelPhotoPaint.Imag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1" y="2281"/>
                          <a:ext cx="518"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1" name="Rectangle 11"/>
            <p:cNvSpPr>
              <a:spLocks noChangeArrowheads="1"/>
            </p:cNvSpPr>
            <p:nvPr/>
          </p:nvSpPr>
          <p:spPr bwMode="auto">
            <a:xfrm>
              <a:off x="2585" y="2260"/>
              <a:ext cx="588" cy="23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335" name="Text Box 15"/>
          <p:cNvSpPr txBox="1">
            <a:spLocks noChangeArrowheads="1"/>
          </p:cNvSpPr>
          <p:nvPr/>
        </p:nvSpPr>
        <p:spPr bwMode="auto">
          <a:xfrm>
            <a:off x="657225" y="3127375"/>
            <a:ext cx="7993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the elements of two sets are not the same, we say that the sets are </a:t>
            </a:r>
            <a:r>
              <a:rPr lang="en-US" b="1" i="1">
                <a:solidFill>
                  <a:srgbClr val="009900"/>
                </a:solidFill>
              </a:rPr>
              <a:t>not equal</a:t>
            </a:r>
            <a:r>
              <a:rPr lang="en-US"/>
              <a:t>, and denote this by</a:t>
            </a:r>
          </a:p>
        </p:txBody>
      </p:sp>
      <p:grpSp>
        <p:nvGrpSpPr>
          <p:cNvPr id="56337" name="Group 17"/>
          <p:cNvGrpSpPr>
            <a:grpSpLocks/>
          </p:cNvGrpSpPr>
          <p:nvPr/>
        </p:nvGrpSpPr>
        <p:grpSpPr bwMode="auto">
          <a:xfrm>
            <a:off x="4073525" y="5175250"/>
            <a:ext cx="968375" cy="350838"/>
            <a:chOff x="2620" y="3128"/>
            <a:chExt cx="610" cy="221"/>
          </a:xfrm>
        </p:grpSpPr>
        <p:graphicFrame>
          <p:nvGraphicFramePr>
            <p:cNvPr id="56334" name="Object 14"/>
            <p:cNvGraphicFramePr>
              <a:graphicFrameLocks noChangeAspect="1"/>
            </p:cNvGraphicFramePr>
            <p:nvPr/>
          </p:nvGraphicFramePr>
          <p:xfrm>
            <a:off x="2626" y="3136"/>
            <a:ext cx="576" cy="206"/>
          </p:xfrm>
          <a:graphic>
            <a:graphicData uri="http://schemas.openxmlformats.org/presentationml/2006/ole">
              <mc:AlternateContent xmlns:mc="http://schemas.openxmlformats.org/markup-compatibility/2006">
                <mc:Choice xmlns:v="urn:schemas-microsoft-com:vml" Requires="v">
                  <p:oleObj spid="_x0000_s56340" name="CorelPhotoPaint.Image.8" r:id="rId7" imgW="914479" imgH="327619" progId="CorelPhotoPaint.Image.8">
                    <p:embed/>
                  </p:oleObj>
                </mc:Choice>
                <mc:Fallback>
                  <p:oleObj name="CorelPhotoPaint.Image.8" r:id="rId7" imgW="914479" imgH="327619" progId="CorelPhotoPaint.Image.8">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6" y="3136"/>
                          <a:ext cx="576"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6" name="Rectangle 16"/>
            <p:cNvSpPr>
              <a:spLocks noChangeArrowheads="1"/>
            </p:cNvSpPr>
            <p:nvPr/>
          </p:nvSpPr>
          <p:spPr bwMode="auto">
            <a:xfrm>
              <a:off x="2620" y="3128"/>
              <a:ext cx="610" cy="22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5635A693-8CAA-4413-A6F1-FEB5A4480766}" type="slidenum">
              <a:rPr lang="en-US"/>
              <a:pPr/>
              <a:t>50</a:t>
            </a:fld>
            <a:endParaRPr lang="en-US" sz="1400">
              <a:latin typeface="Times New Roman" panose="02020603050405020304" pitchFamily="18" charset="0"/>
            </a:endParaRPr>
          </a:p>
        </p:txBody>
      </p:sp>
      <p:sp>
        <p:nvSpPr>
          <p:cNvPr id="10445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04451" name="Text Box 3"/>
          <p:cNvSpPr txBox="1">
            <a:spLocks noChangeArrowheads="1"/>
          </p:cNvSpPr>
          <p:nvPr/>
        </p:nvSpPr>
        <p:spPr bwMode="auto">
          <a:xfrm>
            <a:off x="1819275" y="847725"/>
            <a:ext cx="55483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Expected Value &amp; Moments (Con’t)</a:t>
            </a:r>
          </a:p>
        </p:txBody>
      </p:sp>
      <p:sp>
        <p:nvSpPr>
          <p:cNvPr id="104452" name="Text Box 4"/>
          <p:cNvSpPr txBox="1">
            <a:spLocks noChangeArrowheads="1"/>
          </p:cNvSpPr>
          <p:nvPr/>
        </p:nvSpPr>
        <p:spPr bwMode="auto">
          <a:xfrm>
            <a:off x="585788" y="1898650"/>
            <a:ext cx="83693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In image processing, moments are used for a variety of purposes, including histogram processing, segmentation, and description.  In general, moments are used to characterize the probability density function of a random variable.  For example, the second, third, and fourth central moments are intimately related to the </a:t>
            </a:r>
            <a:r>
              <a:rPr lang="en-US" b="1" i="1">
                <a:solidFill>
                  <a:srgbClr val="009900"/>
                </a:solidFill>
              </a:rPr>
              <a:t>shape</a:t>
            </a:r>
            <a:r>
              <a:rPr lang="en-US"/>
              <a:t> of the probability density function of a random variable. The second central moment (the centralized variance) is a measure of </a:t>
            </a:r>
            <a:r>
              <a:rPr lang="en-US" b="1" i="1">
                <a:solidFill>
                  <a:srgbClr val="009900"/>
                </a:solidFill>
              </a:rPr>
              <a:t>spread</a:t>
            </a:r>
            <a:r>
              <a:rPr lang="en-US"/>
              <a:t> of values of a random variable about its mean value, the third central moment is a measure of </a:t>
            </a:r>
            <a:r>
              <a:rPr lang="en-US" b="1" i="1">
                <a:solidFill>
                  <a:srgbClr val="009900"/>
                </a:solidFill>
              </a:rPr>
              <a:t>skewness</a:t>
            </a:r>
            <a:r>
              <a:rPr lang="en-US"/>
              <a:t> (bias to the left or right) of the values of </a:t>
            </a:r>
            <a:r>
              <a:rPr lang="en-US" i="1"/>
              <a:t>x</a:t>
            </a:r>
            <a:r>
              <a:rPr lang="en-US"/>
              <a:t> about the mean value, and the fourth moment is a relative measure of </a:t>
            </a:r>
            <a:r>
              <a:rPr lang="en-US" b="1" i="1"/>
              <a:t>flatness</a:t>
            </a:r>
            <a:r>
              <a:rPr lang="en-US"/>
              <a:t>.  In general, knowing all the moments of a density specifies that density.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F8EA8F2-CE1E-4E12-B5B2-488479D7DE85}" type="slidenum">
              <a:rPr lang="en-US"/>
              <a:pPr/>
              <a:t>51</a:t>
            </a:fld>
            <a:endParaRPr lang="en-US" sz="1400">
              <a:latin typeface="Times New Roman" panose="02020603050405020304" pitchFamily="18" charset="0"/>
            </a:endParaRPr>
          </a:p>
        </p:txBody>
      </p:sp>
      <p:sp>
        <p:nvSpPr>
          <p:cNvPr id="10547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05475" name="Text Box 3"/>
          <p:cNvSpPr txBox="1">
            <a:spLocks noChangeArrowheads="1"/>
          </p:cNvSpPr>
          <p:nvPr/>
        </p:nvSpPr>
        <p:spPr bwMode="auto">
          <a:xfrm>
            <a:off x="1819275" y="847725"/>
            <a:ext cx="55483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Expected Value &amp; Moments (Con’t)</a:t>
            </a:r>
          </a:p>
        </p:txBody>
      </p:sp>
      <p:sp>
        <p:nvSpPr>
          <p:cNvPr id="105476" name="Text Box 4"/>
          <p:cNvSpPr txBox="1">
            <a:spLocks noChangeArrowheads="1"/>
          </p:cNvSpPr>
          <p:nvPr/>
        </p:nvSpPr>
        <p:spPr bwMode="auto">
          <a:xfrm>
            <a:off x="585788" y="1914525"/>
            <a:ext cx="8262937"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a:t>
            </a:r>
            <a:r>
              <a:rPr lang="en-US"/>
              <a:t>  Consider an experiment consisting of repeatedly firing a rifle at a target, and suppose that we wish to characterize the behavior of bullet impacts on the target in terms of whether we are shooting high or low..  We divide the target into an upper and lower region by passing a horizontal line through the bull's-eye.  The events of interest are the vertical distances from the center of an impact hole to the horizontal line just described.  Distances above the line are considered positive and distances below the line are considered negative.  The distance is zero when a bullet hits the line.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50BE3768-56B3-4116-94A2-77F4DED9C2E3}" type="slidenum">
              <a:rPr lang="en-US"/>
              <a:pPr/>
              <a:t>52</a:t>
            </a:fld>
            <a:endParaRPr lang="en-US" sz="1400">
              <a:latin typeface="Times New Roman" panose="02020603050405020304" pitchFamily="18" charset="0"/>
            </a:endParaRPr>
          </a:p>
        </p:txBody>
      </p:sp>
      <p:sp>
        <p:nvSpPr>
          <p:cNvPr id="10649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06499" name="Text Box 3"/>
          <p:cNvSpPr txBox="1">
            <a:spLocks noChangeArrowheads="1"/>
          </p:cNvSpPr>
          <p:nvPr/>
        </p:nvSpPr>
        <p:spPr bwMode="auto">
          <a:xfrm>
            <a:off x="1819275" y="847725"/>
            <a:ext cx="55483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Expected Value &amp; Moments (Con’t)</a:t>
            </a:r>
          </a:p>
        </p:txBody>
      </p:sp>
      <p:sp>
        <p:nvSpPr>
          <p:cNvPr id="106500" name="Text Box 4"/>
          <p:cNvSpPr txBox="1">
            <a:spLocks noChangeArrowheads="1"/>
          </p:cNvSpPr>
          <p:nvPr/>
        </p:nvSpPr>
        <p:spPr bwMode="auto">
          <a:xfrm>
            <a:off x="585788" y="1563688"/>
            <a:ext cx="831532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In this case, we define a random variable directly as the value of the distances in our sample set.  Computing the mean of the random variable indicates whether, </a:t>
            </a:r>
            <a:r>
              <a:rPr lang="en-US" b="1" i="1">
                <a:solidFill>
                  <a:srgbClr val="009900"/>
                </a:solidFill>
              </a:rPr>
              <a:t>on average</a:t>
            </a:r>
            <a:r>
              <a:rPr lang="en-US"/>
              <a:t>, we are shooting high or low.  If the mean is zero, we know that the average of our shots are on the line.  However, the mean does not tell us how far our shots deviated from the horizontal. The variance (or standard deviation) will give us an idea of the </a:t>
            </a:r>
            <a:r>
              <a:rPr lang="en-US" b="1" i="1">
                <a:solidFill>
                  <a:srgbClr val="009900"/>
                </a:solidFill>
              </a:rPr>
              <a:t>spread of the shots</a:t>
            </a:r>
            <a:r>
              <a:rPr lang="en-US"/>
              <a:t>.  A small variance indicates a tight grouping (with respect to the mean, and in the vertical position); a large variance indicates the opposite.  Finally, a third moment of zero would tell us that the spread of the shots is symmetric about the mean value, a positive third moment would indicate a high bias, and a negative third moment would tell us that we are shooting low more than we are shooting high with respect to the mean location.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1EC753B8-7DE8-40F8-B009-F6CFA96621AA}" type="slidenum">
              <a:rPr lang="en-US"/>
              <a:pPr/>
              <a:t>53</a:t>
            </a:fld>
            <a:endParaRPr lang="en-US" sz="1400">
              <a:latin typeface="Times New Roman" panose="02020603050405020304" pitchFamily="18" charset="0"/>
            </a:endParaRPr>
          </a:p>
        </p:txBody>
      </p:sp>
      <p:sp>
        <p:nvSpPr>
          <p:cNvPr id="10752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07523" name="Text Box 3"/>
          <p:cNvSpPr txBox="1">
            <a:spLocks noChangeArrowheads="1"/>
          </p:cNvSpPr>
          <p:nvPr/>
        </p:nvSpPr>
        <p:spPr bwMode="auto">
          <a:xfrm>
            <a:off x="1457325" y="847725"/>
            <a:ext cx="66452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Gaussian Probability Density Function</a:t>
            </a:r>
          </a:p>
        </p:txBody>
      </p:sp>
      <p:sp>
        <p:nvSpPr>
          <p:cNvPr id="107524" name="Text Box 4"/>
          <p:cNvSpPr txBox="1">
            <a:spLocks noChangeArrowheads="1"/>
          </p:cNvSpPr>
          <p:nvPr/>
        </p:nvSpPr>
        <p:spPr bwMode="auto">
          <a:xfrm>
            <a:off x="585788" y="1544638"/>
            <a:ext cx="82438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Because of its importance, we will focus in this tutorial on the </a:t>
            </a:r>
            <a:r>
              <a:rPr lang="en-US" b="1" i="1">
                <a:solidFill>
                  <a:srgbClr val="009900"/>
                </a:solidFill>
              </a:rPr>
              <a:t>Gaussian probability density function</a:t>
            </a:r>
            <a:r>
              <a:rPr lang="en-US"/>
              <a:t> to illustrate many of the preceding concepts, and also as the basis for generalization to more than one random variable.  The reader is referred to Section 5.2.2 of the book for examples of other density functions.</a:t>
            </a:r>
          </a:p>
        </p:txBody>
      </p:sp>
      <p:sp>
        <p:nvSpPr>
          <p:cNvPr id="107525" name="Text Box 5"/>
          <p:cNvSpPr txBox="1">
            <a:spLocks noChangeArrowheads="1"/>
          </p:cNvSpPr>
          <p:nvPr/>
        </p:nvSpPr>
        <p:spPr bwMode="auto">
          <a:xfrm>
            <a:off x="585788" y="3514725"/>
            <a:ext cx="82343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random variable is called </a:t>
            </a:r>
            <a:r>
              <a:rPr lang="en-US" b="1" i="1">
                <a:solidFill>
                  <a:srgbClr val="009900"/>
                </a:solidFill>
              </a:rPr>
              <a:t>Gaussian</a:t>
            </a:r>
            <a:r>
              <a:rPr lang="en-US"/>
              <a:t> if it has a probability density of the form</a:t>
            </a:r>
          </a:p>
        </p:txBody>
      </p:sp>
      <p:grpSp>
        <p:nvGrpSpPr>
          <p:cNvPr id="107529" name="Group 9"/>
          <p:cNvGrpSpPr>
            <a:grpSpLocks/>
          </p:cNvGrpSpPr>
          <p:nvPr/>
        </p:nvGrpSpPr>
        <p:grpSpPr bwMode="auto">
          <a:xfrm>
            <a:off x="2868613" y="4373563"/>
            <a:ext cx="3406775" cy="771525"/>
            <a:chOff x="1807" y="2863"/>
            <a:chExt cx="2146" cy="486"/>
          </a:xfrm>
        </p:grpSpPr>
        <p:graphicFrame>
          <p:nvGraphicFramePr>
            <p:cNvPr id="107526" name="Object 6"/>
            <p:cNvGraphicFramePr>
              <a:graphicFrameLocks noChangeAspect="1"/>
            </p:cNvGraphicFramePr>
            <p:nvPr/>
          </p:nvGraphicFramePr>
          <p:xfrm>
            <a:off x="1807" y="2878"/>
            <a:ext cx="2146" cy="460"/>
          </p:xfrm>
          <a:graphic>
            <a:graphicData uri="http://schemas.openxmlformats.org/presentationml/2006/ole">
              <mc:AlternateContent xmlns:mc="http://schemas.openxmlformats.org/markup-compatibility/2006">
                <mc:Choice xmlns:v="urn:schemas-microsoft-com:vml" Requires="v">
                  <p:oleObj spid="_x0000_s107530" name="CorelPhotoPaint.Image.8" r:id="rId3" imgW="3405714" imgH="731583" progId="CorelPhotoPaint.Image.8">
                    <p:embed/>
                  </p:oleObj>
                </mc:Choice>
                <mc:Fallback>
                  <p:oleObj name="CorelPhotoPaint.Image.8" r:id="rId3" imgW="3405714" imgH="731583"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 y="2878"/>
                          <a:ext cx="214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7" name="Rectangle 7"/>
            <p:cNvSpPr>
              <a:spLocks noChangeArrowheads="1"/>
            </p:cNvSpPr>
            <p:nvPr/>
          </p:nvSpPr>
          <p:spPr bwMode="auto">
            <a:xfrm>
              <a:off x="1864" y="2863"/>
              <a:ext cx="2066" cy="48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7528" name="Text Box 8"/>
          <p:cNvSpPr txBox="1">
            <a:spLocks noChangeArrowheads="1"/>
          </p:cNvSpPr>
          <p:nvPr/>
        </p:nvSpPr>
        <p:spPr bwMode="auto">
          <a:xfrm>
            <a:off x="585788" y="5168900"/>
            <a:ext cx="80645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where </a:t>
            </a:r>
            <a:r>
              <a:rPr lang="en-US" i="1"/>
              <a:t>m</a:t>
            </a:r>
            <a:r>
              <a:rPr lang="en-US"/>
              <a:t> and </a:t>
            </a:r>
            <a:r>
              <a:rPr lang="en-US">
                <a:sym typeface="Symbol" panose="05050102010706020507" pitchFamily="18" charset="2"/>
              </a:rPr>
              <a:t></a:t>
            </a:r>
            <a:r>
              <a:rPr lang="en-US"/>
              <a:t> are as defined in the previous section.  The term </a:t>
            </a:r>
            <a:r>
              <a:rPr lang="en-US" b="1" i="1">
                <a:solidFill>
                  <a:srgbClr val="009900"/>
                </a:solidFill>
              </a:rPr>
              <a:t>normal</a:t>
            </a:r>
            <a:r>
              <a:rPr lang="en-US"/>
              <a:t> also is used to refer to the Gaussian density.  A plot and properties of this density function are given in Section 5.2.2 of the book.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DF7EF3AF-F10F-42D4-9A13-A535898F9E70}" type="slidenum">
              <a:rPr lang="en-US"/>
              <a:pPr/>
              <a:t>54</a:t>
            </a:fld>
            <a:endParaRPr lang="en-US" sz="1400">
              <a:latin typeface="Times New Roman" panose="02020603050405020304" pitchFamily="18" charset="0"/>
            </a:endParaRPr>
          </a:p>
        </p:txBody>
      </p:sp>
      <p:sp>
        <p:nvSpPr>
          <p:cNvPr id="10854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08547" name="Text Box 3"/>
          <p:cNvSpPr txBox="1">
            <a:spLocks noChangeArrowheads="1"/>
          </p:cNvSpPr>
          <p:nvPr/>
        </p:nvSpPr>
        <p:spPr bwMode="auto">
          <a:xfrm>
            <a:off x="2514600" y="847725"/>
            <a:ext cx="4125913"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Gaussian PDF (Con’t)</a:t>
            </a:r>
          </a:p>
        </p:txBody>
      </p:sp>
      <p:sp>
        <p:nvSpPr>
          <p:cNvPr id="108548" name="Text Box 4"/>
          <p:cNvSpPr txBox="1">
            <a:spLocks noChangeArrowheads="1"/>
          </p:cNvSpPr>
          <p:nvPr/>
        </p:nvSpPr>
        <p:spPr bwMode="auto">
          <a:xfrm>
            <a:off x="585788" y="1882775"/>
            <a:ext cx="7893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cumulative distribution function corresponding to the Gaussian density is</a:t>
            </a:r>
          </a:p>
        </p:txBody>
      </p:sp>
      <p:grpSp>
        <p:nvGrpSpPr>
          <p:cNvPr id="108552" name="Group 8"/>
          <p:cNvGrpSpPr>
            <a:grpSpLocks/>
          </p:cNvGrpSpPr>
          <p:nvPr/>
        </p:nvGrpSpPr>
        <p:grpSpPr bwMode="auto">
          <a:xfrm>
            <a:off x="2420938" y="2854325"/>
            <a:ext cx="4249737" cy="1531938"/>
            <a:chOff x="1525" y="1660"/>
            <a:chExt cx="2677" cy="965"/>
          </a:xfrm>
        </p:grpSpPr>
        <p:graphicFrame>
          <p:nvGraphicFramePr>
            <p:cNvPr id="108549" name="Object 5"/>
            <p:cNvGraphicFramePr>
              <a:graphicFrameLocks noChangeAspect="1"/>
            </p:cNvGraphicFramePr>
            <p:nvPr/>
          </p:nvGraphicFramePr>
          <p:xfrm>
            <a:off x="1557" y="1694"/>
            <a:ext cx="2645" cy="931"/>
          </p:xfrm>
          <a:graphic>
            <a:graphicData uri="http://schemas.openxmlformats.org/presentationml/2006/ole">
              <mc:AlternateContent xmlns:mc="http://schemas.openxmlformats.org/markup-compatibility/2006">
                <mc:Choice xmlns:v="urn:schemas-microsoft-com:vml" Requires="v">
                  <p:oleObj spid="_x0000_s108553" name="CorelPhotoPaint.Image.8" r:id="rId3" imgW="4198095" imgH="1478095" progId="CorelPhotoPaint.Image.8">
                    <p:embed/>
                  </p:oleObj>
                </mc:Choice>
                <mc:Fallback>
                  <p:oleObj name="CorelPhotoPaint.Image.8" r:id="rId3" imgW="4198095" imgH="1478095"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 y="1694"/>
                          <a:ext cx="2645"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0" name="Rectangle 6"/>
            <p:cNvSpPr>
              <a:spLocks noChangeArrowheads="1"/>
            </p:cNvSpPr>
            <p:nvPr/>
          </p:nvSpPr>
          <p:spPr bwMode="auto">
            <a:xfrm>
              <a:off x="1525" y="1660"/>
              <a:ext cx="2671" cy="96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8551" name="Text Box 7"/>
          <p:cNvSpPr txBox="1">
            <a:spLocks noChangeArrowheads="1"/>
          </p:cNvSpPr>
          <p:nvPr/>
        </p:nvSpPr>
        <p:spPr bwMode="auto">
          <a:xfrm>
            <a:off x="585788" y="4578350"/>
            <a:ext cx="81978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which, as before, we interpret as the probability that the random variable lies between minus infinite and an arbitrary value </a:t>
            </a:r>
            <a:r>
              <a:rPr lang="en-US" i="1"/>
              <a:t>x</a:t>
            </a:r>
            <a:r>
              <a:rPr lang="en-US"/>
              <a:t>.  This integral has no known closed-form solution, and it must be solved by numerical or other approximation methods.  Extensive tables exist for the Gaussian cdf.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79C8E989-C83C-43D2-8FF4-2E6280DC72BF}" type="slidenum">
              <a:rPr lang="en-US"/>
              <a:pPr/>
              <a:t>55</a:t>
            </a:fld>
            <a:endParaRPr lang="en-US" sz="1400">
              <a:latin typeface="Times New Roman" panose="02020603050405020304" pitchFamily="18" charset="0"/>
            </a:endParaRPr>
          </a:p>
        </p:txBody>
      </p:sp>
      <p:sp>
        <p:nvSpPr>
          <p:cNvPr id="11059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10595" name="Text Box 3"/>
          <p:cNvSpPr txBox="1">
            <a:spLocks noChangeArrowheads="1"/>
          </p:cNvSpPr>
          <p:nvPr/>
        </p:nvSpPr>
        <p:spPr bwMode="auto">
          <a:xfrm>
            <a:off x="2476500" y="847725"/>
            <a:ext cx="42116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a:t>
            </a:r>
          </a:p>
        </p:txBody>
      </p:sp>
      <p:sp>
        <p:nvSpPr>
          <p:cNvPr id="110596" name="Text Box 4"/>
          <p:cNvSpPr txBox="1">
            <a:spLocks noChangeArrowheads="1"/>
          </p:cNvSpPr>
          <p:nvPr/>
        </p:nvSpPr>
        <p:spPr bwMode="auto">
          <a:xfrm>
            <a:off x="585788" y="1881188"/>
            <a:ext cx="81184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In the previous example, we used a single random variable to describe the behavior of rifle shots with respect to a horizontal line passing through the bull's-eye in the target.  Although this is useful information, it certainly leaves a lot to be desired in terms of telling us how well we are shooting with respect to the center of the target.  In order to do this we need two random variables that will map our events onto the </a:t>
            </a:r>
            <a:r>
              <a:rPr lang="en-US" i="1"/>
              <a:t>xy</a:t>
            </a:r>
            <a:r>
              <a:rPr lang="en-US"/>
              <a:t>-plane.  It is not difficult to see how if we wanted to describe events in 3-D space we would need three random variables. In general, we consider in this section the case of </a:t>
            </a:r>
            <a:r>
              <a:rPr lang="en-US" i="1"/>
              <a:t>n</a:t>
            </a:r>
            <a:r>
              <a:rPr lang="en-US"/>
              <a:t> random variables, which we denote by </a:t>
            </a:r>
            <a:r>
              <a:rPr lang="en-US" i="1"/>
              <a:t>x</a:t>
            </a:r>
            <a:r>
              <a:rPr lang="en-US" baseline="-25000"/>
              <a:t>1</a:t>
            </a:r>
            <a:r>
              <a:rPr lang="en-US"/>
              <a:t>,</a:t>
            </a:r>
            <a:r>
              <a:rPr lang="en-US" i="1"/>
              <a:t> x</a:t>
            </a:r>
            <a:r>
              <a:rPr lang="en-US" baseline="-25000"/>
              <a:t>2</a:t>
            </a:r>
            <a:r>
              <a:rPr lang="en-US"/>
              <a:t>,…, </a:t>
            </a:r>
            <a:r>
              <a:rPr lang="en-US" i="1"/>
              <a:t>x</a:t>
            </a:r>
            <a:r>
              <a:rPr lang="en-US" i="1" baseline="-25000"/>
              <a:t>n</a:t>
            </a:r>
            <a:r>
              <a:rPr lang="en-US"/>
              <a:t> (the use of </a:t>
            </a:r>
            <a:r>
              <a:rPr lang="en-US" i="1"/>
              <a:t>n</a:t>
            </a:r>
            <a:r>
              <a:rPr lang="en-US"/>
              <a:t> here is not related to our use of the same symbol to denote the </a:t>
            </a:r>
            <a:r>
              <a:rPr lang="en-US" i="1"/>
              <a:t>n</a:t>
            </a:r>
            <a:r>
              <a:rPr lang="en-US"/>
              <a:t>th moment of a random variable).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914350D7-D61D-4747-B19B-C75472D4A806}" type="slidenum">
              <a:rPr lang="en-US"/>
              <a:pPr/>
              <a:t>56</a:t>
            </a:fld>
            <a:endParaRPr lang="en-US" sz="1400">
              <a:latin typeface="Times New Roman" panose="02020603050405020304" pitchFamily="18" charset="0"/>
            </a:endParaRPr>
          </a:p>
        </p:txBody>
      </p:sp>
      <p:sp>
        <p:nvSpPr>
          <p:cNvPr id="11366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13667"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13668" name="Text Box 4"/>
          <p:cNvSpPr txBox="1">
            <a:spLocks noChangeArrowheads="1"/>
          </p:cNvSpPr>
          <p:nvPr/>
        </p:nvSpPr>
        <p:spPr bwMode="auto">
          <a:xfrm>
            <a:off x="585788" y="1538288"/>
            <a:ext cx="83232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It is convenient to use vector notation when dealing with several random variables.  Thus, we represent a </a:t>
            </a:r>
            <a:r>
              <a:rPr lang="en-US" b="1" i="1">
                <a:solidFill>
                  <a:srgbClr val="009900"/>
                </a:solidFill>
              </a:rPr>
              <a:t>vector random variable</a:t>
            </a:r>
            <a:r>
              <a:rPr lang="en-US"/>
              <a:t> </a:t>
            </a:r>
            <a:r>
              <a:rPr lang="en-US" b="1"/>
              <a:t>x</a:t>
            </a:r>
            <a:r>
              <a:rPr lang="en-US"/>
              <a:t> as</a:t>
            </a:r>
          </a:p>
        </p:txBody>
      </p:sp>
      <p:graphicFrame>
        <p:nvGraphicFramePr>
          <p:cNvPr id="113669" name="Object 5"/>
          <p:cNvGraphicFramePr>
            <a:graphicFrameLocks noChangeAspect="1"/>
          </p:cNvGraphicFramePr>
          <p:nvPr/>
        </p:nvGraphicFramePr>
        <p:xfrm>
          <a:off x="3546475" y="2552700"/>
          <a:ext cx="2049463" cy="2095500"/>
        </p:xfrm>
        <a:graphic>
          <a:graphicData uri="http://schemas.openxmlformats.org/presentationml/2006/ole">
            <mc:AlternateContent xmlns:mc="http://schemas.openxmlformats.org/markup-compatibility/2006">
              <mc:Choice xmlns:v="urn:schemas-microsoft-com:vml" Requires="v">
                <p:oleObj spid="_x0000_s113674" name="CorelPhotoPaint.Image.8" r:id="rId3" imgW="2049524" imgH="2095238" progId="CorelPhotoPaint.Image.8">
                  <p:embed/>
                </p:oleObj>
              </mc:Choice>
              <mc:Fallback>
                <p:oleObj name="CorelPhotoPaint.Image.8" r:id="rId3" imgW="2049524" imgH="2095238"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475" y="2552700"/>
                        <a:ext cx="2049463"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1" name="Text Box 7"/>
          <p:cNvSpPr txBox="1">
            <a:spLocks noChangeArrowheads="1"/>
          </p:cNvSpPr>
          <p:nvPr/>
        </p:nvSpPr>
        <p:spPr bwMode="auto">
          <a:xfrm>
            <a:off x="593725" y="4684713"/>
            <a:ext cx="78311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Then, for example, the cumulative distribution function introduced earlier becomes</a:t>
            </a:r>
          </a:p>
        </p:txBody>
      </p:sp>
      <p:graphicFrame>
        <p:nvGraphicFramePr>
          <p:cNvPr id="113672" name="Object 8"/>
          <p:cNvGraphicFramePr>
            <a:graphicFrameLocks noChangeAspect="1"/>
          </p:cNvGraphicFramePr>
          <p:nvPr/>
        </p:nvGraphicFramePr>
        <p:xfrm>
          <a:off x="2000250" y="5600700"/>
          <a:ext cx="5143500" cy="990600"/>
        </p:xfrm>
        <a:graphic>
          <a:graphicData uri="http://schemas.openxmlformats.org/presentationml/2006/ole">
            <mc:AlternateContent xmlns:mc="http://schemas.openxmlformats.org/markup-compatibility/2006">
              <mc:Choice xmlns:v="urn:schemas-microsoft-com:vml" Requires="v">
                <p:oleObj spid="_x0000_s113675" name="CorelPhotoPaint.Image.8" r:id="rId5" imgW="5142857" imgH="990267" progId="CorelPhotoPaint.Image.8">
                  <p:embed/>
                </p:oleObj>
              </mc:Choice>
              <mc:Fallback>
                <p:oleObj name="CorelPhotoPaint.Image.8" r:id="rId5" imgW="5142857" imgH="990267"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0" y="5600700"/>
                        <a:ext cx="51435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3" name="Rectangle 9"/>
          <p:cNvSpPr>
            <a:spLocks noChangeArrowheads="1"/>
          </p:cNvSpPr>
          <p:nvPr/>
        </p:nvSpPr>
        <p:spPr bwMode="auto">
          <a:xfrm>
            <a:off x="1865313" y="5567363"/>
            <a:ext cx="5368925" cy="10572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14CB26BE-D41C-4C5F-BB55-416844F0EFBB}" type="slidenum">
              <a:rPr lang="en-US"/>
              <a:pPr/>
              <a:t>57</a:t>
            </a:fld>
            <a:endParaRPr lang="en-US" sz="1400">
              <a:latin typeface="Times New Roman" panose="02020603050405020304" pitchFamily="18" charset="0"/>
            </a:endParaRPr>
          </a:p>
        </p:txBody>
      </p:sp>
      <p:sp>
        <p:nvSpPr>
          <p:cNvPr id="11469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14691"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14692" name="Text Box 4"/>
          <p:cNvSpPr txBox="1">
            <a:spLocks noChangeArrowheads="1"/>
          </p:cNvSpPr>
          <p:nvPr/>
        </p:nvSpPr>
        <p:spPr bwMode="auto">
          <a:xfrm>
            <a:off x="585788" y="1854200"/>
            <a:ext cx="81629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using vectors.  As before, when confusion is not likely, the </a:t>
            </a:r>
            <a:r>
              <a:rPr lang="en-US" b="1" i="1">
                <a:solidFill>
                  <a:srgbClr val="009900"/>
                </a:solidFill>
              </a:rPr>
              <a:t>cdf of a random variable vector</a:t>
            </a:r>
            <a:r>
              <a:rPr lang="en-US"/>
              <a:t> often is written simply as </a:t>
            </a:r>
            <a:r>
              <a:rPr lang="en-US" i="1"/>
              <a:t>F</a:t>
            </a:r>
            <a:r>
              <a:rPr lang="en-US"/>
              <a:t>(</a:t>
            </a:r>
            <a:r>
              <a:rPr lang="en-US" b="1"/>
              <a:t>x</a:t>
            </a:r>
            <a:r>
              <a:rPr lang="en-US"/>
              <a:t>).  This notation will be used in the following discussion when speaking generally about the cdf of a random variable vector.</a:t>
            </a:r>
          </a:p>
        </p:txBody>
      </p:sp>
      <p:sp>
        <p:nvSpPr>
          <p:cNvPr id="114693" name="Text Box 5"/>
          <p:cNvSpPr txBox="1">
            <a:spLocks noChangeArrowheads="1"/>
          </p:cNvSpPr>
          <p:nvPr/>
        </p:nvSpPr>
        <p:spPr bwMode="auto">
          <a:xfrm>
            <a:off x="585788" y="3511550"/>
            <a:ext cx="81994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As in the single variable case, the </a:t>
            </a:r>
            <a:r>
              <a:rPr lang="en-US" b="1" i="1">
                <a:solidFill>
                  <a:srgbClr val="009900"/>
                </a:solidFill>
              </a:rPr>
              <a:t>probability density function of a random variable vector</a:t>
            </a:r>
            <a:r>
              <a:rPr lang="en-US"/>
              <a:t> is defined in terms of derivatives of the cdf; that is,</a:t>
            </a:r>
          </a:p>
        </p:txBody>
      </p:sp>
      <p:graphicFrame>
        <p:nvGraphicFramePr>
          <p:cNvPr id="114694" name="Object 6"/>
          <p:cNvGraphicFramePr>
            <a:graphicFrameLocks noChangeAspect="1"/>
          </p:cNvGraphicFramePr>
          <p:nvPr/>
        </p:nvGraphicFramePr>
        <p:xfrm>
          <a:off x="2784475" y="4767263"/>
          <a:ext cx="3573463" cy="1189037"/>
        </p:xfrm>
        <a:graphic>
          <a:graphicData uri="http://schemas.openxmlformats.org/presentationml/2006/ole">
            <mc:AlternateContent xmlns:mc="http://schemas.openxmlformats.org/markup-compatibility/2006">
              <mc:Choice xmlns:v="urn:schemas-microsoft-com:vml" Requires="v">
                <p:oleObj spid="_x0000_s114696" name="CorelPhotoPaint.Image.8" r:id="rId3" imgW="3574090" imgH="1188823" progId="CorelPhotoPaint.Image.8">
                  <p:embed/>
                </p:oleObj>
              </mc:Choice>
              <mc:Fallback>
                <p:oleObj name="CorelPhotoPaint.Image.8" r:id="rId3" imgW="3574090" imgH="1188823"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475" y="4767263"/>
                        <a:ext cx="3573463"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5" name="Rectangle 7"/>
          <p:cNvSpPr>
            <a:spLocks noChangeArrowheads="1"/>
          </p:cNvSpPr>
          <p:nvPr/>
        </p:nvSpPr>
        <p:spPr bwMode="auto">
          <a:xfrm>
            <a:off x="2725738" y="4730750"/>
            <a:ext cx="3638550" cy="12541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48347627-BF0B-42E5-A7E8-9FB72B69A56F}" type="slidenum">
              <a:rPr lang="en-US"/>
              <a:pPr/>
              <a:t>58</a:t>
            </a:fld>
            <a:endParaRPr lang="en-US" sz="1400">
              <a:latin typeface="Times New Roman" panose="02020603050405020304" pitchFamily="18" charset="0"/>
            </a:endParaRPr>
          </a:p>
        </p:txBody>
      </p:sp>
      <p:sp>
        <p:nvSpPr>
          <p:cNvPr id="11571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15715"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15716" name="Text Box 4"/>
          <p:cNvSpPr txBox="1">
            <a:spLocks noChangeArrowheads="1"/>
          </p:cNvSpPr>
          <p:nvPr/>
        </p:nvSpPr>
        <p:spPr bwMode="auto">
          <a:xfrm>
            <a:off x="585788" y="1979613"/>
            <a:ext cx="8118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b="1" i="1">
                <a:solidFill>
                  <a:srgbClr val="009900"/>
                </a:solidFill>
              </a:rPr>
              <a:t>expected value</a:t>
            </a:r>
            <a:r>
              <a:rPr lang="en-US"/>
              <a:t> of a function of </a:t>
            </a:r>
            <a:r>
              <a:rPr lang="en-US" b="1"/>
              <a:t>x</a:t>
            </a:r>
            <a:r>
              <a:rPr lang="en-US"/>
              <a:t> is defined basically as before:</a:t>
            </a:r>
          </a:p>
        </p:txBody>
      </p:sp>
      <p:grpSp>
        <p:nvGrpSpPr>
          <p:cNvPr id="115719" name="Group 7"/>
          <p:cNvGrpSpPr>
            <a:grpSpLocks/>
          </p:cNvGrpSpPr>
          <p:nvPr/>
        </p:nvGrpSpPr>
        <p:grpSpPr bwMode="auto">
          <a:xfrm>
            <a:off x="954088" y="2960688"/>
            <a:ext cx="7964487" cy="1531937"/>
            <a:chOff x="427" y="1745"/>
            <a:chExt cx="5017" cy="965"/>
          </a:xfrm>
        </p:grpSpPr>
        <p:graphicFrame>
          <p:nvGraphicFramePr>
            <p:cNvPr id="115717" name="Object 5"/>
            <p:cNvGraphicFramePr>
              <a:graphicFrameLocks noChangeAspect="1"/>
            </p:cNvGraphicFramePr>
            <p:nvPr/>
          </p:nvGraphicFramePr>
          <p:xfrm>
            <a:off x="443" y="1766"/>
            <a:ext cx="5001" cy="902"/>
          </p:xfrm>
          <a:graphic>
            <a:graphicData uri="http://schemas.openxmlformats.org/presentationml/2006/ole">
              <mc:AlternateContent xmlns:mc="http://schemas.openxmlformats.org/markup-compatibility/2006">
                <mc:Choice xmlns:v="urn:schemas-microsoft-com:vml" Requires="v">
                  <p:oleObj spid="_x0000_s115721" name="CorelPhotoPaint.Image.8" r:id="rId3" imgW="8403810" imgH="1516190" progId="CorelPhotoPaint.Image.8">
                    <p:embed/>
                  </p:oleObj>
                </mc:Choice>
                <mc:Fallback>
                  <p:oleObj name="CorelPhotoPaint.Image.8" r:id="rId3" imgW="8403810" imgH="1516190"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 y="1766"/>
                          <a:ext cx="5001"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18" name="Rectangle 6"/>
            <p:cNvSpPr>
              <a:spLocks noChangeArrowheads="1"/>
            </p:cNvSpPr>
            <p:nvPr/>
          </p:nvSpPr>
          <p:spPr bwMode="auto">
            <a:xfrm>
              <a:off x="427" y="1745"/>
              <a:ext cx="5016" cy="96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BC6ADC-A948-4FCC-B90B-4733D4A7678D}" type="slidenum">
              <a:rPr lang="en-US"/>
              <a:pPr/>
              <a:t>59</a:t>
            </a:fld>
            <a:endParaRPr lang="en-US" sz="1400">
              <a:latin typeface="Times New Roman" panose="02020603050405020304" pitchFamily="18" charset="0"/>
            </a:endParaRPr>
          </a:p>
        </p:txBody>
      </p:sp>
      <p:sp>
        <p:nvSpPr>
          <p:cNvPr id="11673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16739"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16740" name="Text Box 4"/>
          <p:cNvSpPr txBox="1">
            <a:spLocks noChangeArrowheads="1"/>
          </p:cNvSpPr>
          <p:nvPr/>
        </p:nvSpPr>
        <p:spPr bwMode="auto">
          <a:xfrm>
            <a:off x="585788" y="1909763"/>
            <a:ext cx="78406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Cases dealing with expectation operations involving pairs of elements of </a:t>
            </a:r>
            <a:r>
              <a:rPr lang="en-US" b="1"/>
              <a:t>x</a:t>
            </a:r>
            <a:r>
              <a:rPr lang="en-US"/>
              <a:t> are particularly important. For example, the joint moment (about the origin) of order </a:t>
            </a:r>
            <a:r>
              <a:rPr lang="en-US" i="1"/>
              <a:t>kq</a:t>
            </a:r>
            <a:r>
              <a:rPr lang="en-US"/>
              <a:t> between variables </a:t>
            </a:r>
            <a:r>
              <a:rPr lang="en-US" i="1"/>
              <a:t>x</a:t>
            </a:r>
            <a:r>
              <a:rPr lang="en-US" i="1" baseline="-25000"/>
              <a:t>i</a:t>
            </a:r>
            <a:r>
              <a:rPr lang="en-US"/>
              <a:t> and </a:t>
            </a:r>
            <a:r>
              <a:rPr lang="en-US" i="1"/>
              <a:t>x</a:t>
            </a:r>
            <a:r>
              <a:rPr lang="en-US" i="1" baseline="-25000"/>
              <a:t>j</a:t>
            </a:r>
            <a:endParaRPr lang="en-US"/>
          </a:p>
        </p:txBody>
      </p:sp>
      <p:graphicFrame>
        <p:nvGraphicFramePr>
          <p:cNvPr id="116741" name="Object 5"/>
          <p:cNvGraphicFramePr>
            <a:graphicFrameLocks noChangeAspect="1"/>
          </p:cNvGraphicFramePr>
          <p:nvPr/>
        </p:nvGraphicFramePr>
        <p:xfrm>
          <a:off x="1641475" y="3713163"/>
          <a:ext cx="5861050" cy="1127125"/>
        </p:xfrm>
        <a:graphic>
          <a:graphicData uri="http://schemas.openxmlformats.org/presentationml/2006/ole">
            <mc:AlternateContent xmlns:mc="http://schemas.openxmlformats.org/markup-compatibility/2006">
              <mc:Choice xmlns:v="urn:schemas-microsoft-com:vml" Requires="v">
                <p:oleObj spid="_x0000_s116742" name="CorelPhotoPaint.Image.8" r:id="rId3" imgW="5860288" imgH="1127619" progId="CorelPhotoPaint.Image.8">
                  <p:embed/>
                </p:oleObj>
              </mc:Choice>
              <mc:Fallback>
                <p:oleObj name="CorelPhotoPaint.Image.8" r:id="rId3" imgW="5860288" imgH="1127619"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475" y="3713163"/>
                        <a:ext cx="58610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3E7C325-1F11-48B7-B096-AFBF65E4B5D6}" type="slidenum">
              <a:rPr lang="en-US"/>
              <a:pPr/>
              <a:t>6</a:t>
            </a:fld>
            <a:endParaRPr lang="en-US" sz="1400">
              <a:latin typeface="Times New Roman" panose="02020603050405020304" pitchFamily="18" charset="0"/>
            </a:endParaRPr>
          </a:p>
        </p:txBody>
      </p:sp>
      <p:sp>
        <p:nvSpPr>
          <p:cNvPr id="5734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57347" name="Text Box 3"/>
          <p:cNvSpPr txBox="1">
            <a:spLocks noChangeArrowheads="1"/>
          </p:cNvSpPr>
          <p:nvPr/>
        </p:nvSpPr>
        <p:spPr bwMode="auto">
          <a:xfrm>
            <a:off x="2019300" y="838200"/>
            <a:ext cx="50990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Sets and Set Operations (Con’t)</a:t>
            </a:r>
            <a:endParaRPr lang="en-US">
              <a:latin typeface="Verdana" panose="020B0604030504040204" pitchFamily="34" charset="0"/>
            </a:endParaRPr>
          </a:p>
        </p:txBody>
      </p:sp>
      <p:sp>
        <p:nvSpPr>
          <p:cNvPr id="57348" name="Text Box 4"/>
          <p:cNvSpPr txBox="1">
            <a:spLocks noChangeArrowheads="1"/>
          </p:cNvSpPr>
          <p:nvPr/>
        </p:nvSpPr>
        <p:spPr bwMode="auto">
          <a:xfrm>
            <a:off x="715963" y="1895475"/>
            <a:ext cx="810101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Finally, we consider the concept of a </a:t>
            </a:r>
            <a:r>
              <a:rPr lang="en-US" b="1" i="1">
                <a:solidFill>
                  <a:srgbClr val="009900"/>
                </a:solidFill>
              </a:rPr>
              <a:t>universal set</a:t>
            </a:r>
            <a:r>
              <a:rPr lang="en-US"/>
              <a:t>, which we denote by </a:t>
            </a:r>
            <a:r>
              <a:rPr lang="en-US" i="1"/>
              <a:t>U</a:t>
            </a:r>
            <a:r>
              <a:rPr lang="en-US"/>
              <a:t> and define to be the set containing all elements of interest in a given situation.  For example, in an experiment of tossing a coin, there are two possible (realistic) outcomes: heads or tails. If we denote heads by </a:t>
            </a:r>
            <a:r>
              <a:rPr lang="en-US" i="1"/>
              <a:t>H</a:t>
            </a:r>
            <a:r>
              <a:rPr lang="en-US"/>
              <a:t> and tails by </a:t>
            </a:r>
            <a:r>
              <a:rPr lang="en-US" i="1"/>
              <a:t>T</a:t>
            </a:r>
            <a:r>
              <a:rPr lang="en-US"/>
              <a:t>, the universal set in this case is {</a:t>
            </a:r>
            <a:r>
              <a:rPr lang="en-US" i="1"/>
              <a:t>H</a:t>
            </a:r>
            <a:r>
              <a:rPr lang="en-US"/>
              <a:t>,</a:t>
            </a:r>
            <a:r>
              <a:rPr lang="en-US" i="1"/>
              <a:t>T</a:t>
            </a:r>
            <a:r>
              <a:rPr lang="en-US"/>
              <a:t>}. Similarly, the universal set for the experiment of throwing a single die has six possible outcomes, which normally are denoted by the face value of the die, so in this case </a:t>
            </a:r>
            <a:r>
              <a:rPr lang="en-US" i="1"/>
              <a:t>U</a:t>
            </a:r>
            <a:r>
              <a:rPr lang="en-US"/>
              <a:t> = {1,2,3,4,5,6}. For obvious reasons, the universal set is frequently called the </a:t>
            </a:r>
            <a:r>
              <a:rPr lang="en-US" b="1" i="1">
                <a:solidFill>
                  <a:srgbClr val="009900"/>
                </a:solidFill>
              </a:rPr>
              <a:t>sample space</a:t>
            </a:r>
            <a:r>
              <a:rPr lang="en-US"/>
              <a:t>, which we denote by S.  It then follows that, for any set A, we assume that </a:t>
            </a:r>
            <a:r>
              <a:rPr lang="en-US" i="1"/>
              <a:t>Ø</a:t>
            </a:r>
            <a:r>
              <a:rPr lang="en-US"/>
              <a:t> </a:t>
            </a:r>
            <a:r>
              <a:rPr lang="en-US">
                <a:sym typeface="Symbol" panose="05050102010706020507" pitchFamily="18" charset="2"/>
              </a:rPr>
              <a:t> </a:t>
            </a:r>
            <a:r>
              <a:rPr lang="en-US" i="1"/>
              <a:t>A</a:t>
            </a:r>
            <a:r>
              <a:rPr lang="en-US"/>
              <a:t> </a:t>
            </a:r>
            <a:r>
              <a:rPr lang="en-US">
                <a:sym typeface="Symbol" panose="05050102010706020507" pitchFamily="18" charset="2"/>
              </a:rPr>
              <a:t> </a:t>
            </a:r>
            <a:r>
              <a:rPr lang="en-US" i="1"/>
              <a:t>S</a:t>
            </a:r>
            <a:r>
              <a:rPr lang="en-US"/>
              <a:t>, and for any element </a:t>
            </a:r>
            <a:r>
              <a:rPr lang="en-US" i="1"/>
              <a:t>a</a:t>
            </a:r>
            <a:r>
              <a:rPr lang="en-US"/>
              <a:t>, </a:t>
            </a:r>
            <a:r>
              <a:rPr lang="en-US" i="1"/>
              <a:t>a</a:t>
            </a:r>
            <a:r>
              <a:rPr lang="en-US"/>
              <a:t> </a:t>
            </a:r>
            <a:r>
              <a:rPr lang="en-US">
                <a:sym typeface="Symbol" panose="05050102010706020507" pitchFamily="18" charset="2"/>
              </a:rPr>
              <a:t></a:t>
            </a:r>
            <a:r>
              <a:rPr lang="en-US"/>
              <a:t> S and </a:t>
            </a:r>
            <a:r>
              <a:rPr lang="en-US" i="1"/>
              <a:t>a</a:t>
            </a:r>
            <a:r>
              <a:rPr lang="en-US"/>
              <a:t> </a:t>
            </a:r>
            <a:r>
              <a:rPr lang="en-US">
                <a:sym typeface="Symbol" panose="05050102010706020507" pitchFamily="18" charset="2"/>
              </a:rPr>
              <a:t></a:t>
            </a:r>
            <a:r>
              <a:rPr lang="en-US"/>
              <a:t> Ø.</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03EB3954-C6AB-495D-AA1E-045DC521A6BB}" type="slidenum">
              <a:rPr lang="en-US"/>
              <a:pPr/>
              <a:t>60</a:t>
            </a:fld>
            <a:endParaRPr lang="en-US" sz="1400">
              <a:latin typeface="Times New Roman" panose="02020603050405020304" pitchFamily="18" charset="0"/>
            </a:endParaRPr>
          </a:p>
        </p:txBody>
      </p:sp>
      <p:sp>
        <p:nvSpPr>
          <p:cNvPr id="11776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17763"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17764" name="Text Box 4"/>
          <p:cNvSpPr txBox="1">
            <a:spLocks noChangeArrowheads="1"/>
          </p:cNvSpPr>
          <p:nvPr/>
        </p:nvSpPr>
        <p:spPr bwMode="auto">
          <a:xfrm>
            <a:off x="862013" y="1865313"/>
            <a:ext cx="81549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working with any two random variables (any two elements of </a:t>
            </a:r>
            <a:r>
              <a:rPr lang="en-US" b="1"/>
              <a:t>x</a:t>
            </a:r>
            <a:r>
              <a:rPr lang="en-US"/>
              <a:t>) it is common practice to simplify the notation by using </a:t>
            </a:r>
            <a:r>
              <a:rPr lang="en-US" i="1"/>
              <a:t>x</a:t>
            </a:r>
            <a:r>
              <a:rPr lang="en-US"/>
              <a:t> and </a:t>
            </a:r>
            <a:r>
              <a:rPr lang="en-US" i="1"/>
              <a:t>y</a:t>
            </a:r>
            <a:r>
              <a:rPr lang="en-US"/>
              <a:t> to denote the random variables.  In this case the joint moment just defined becomes</a:t>
            </a:r>
          </a:p>
        </p:txBody>
      </p:sp>
      <p:grpSp>
        <p:nvGrpSpPr>
          <p:cNvPr id="117768" name="Group 8"/>
          <p:cNvGrpSpPr>
            <a:grpSpLocks/>
          </p:cNvGrpSpPr>
          <p:nvPr/>
        </p:nvGrpSpPr>
        <p:grpSpPr bwMode="auto">
          <a:xfrm>
            <a:off x="2373313" y="3571875"/>
            <a:ext cx="4924425" cy="1120775"/>
            <a:chOff x="1321" y="2118"/>
            <a:chExt cx="3102" cy="706"/>
          </a:xfrm>
        </p:grpSpPr>
        <p:graphicFrame>
          <p:nvGraphicFramePr>
            <p:cNvPr id="117765" name="Object 5"/>
            <p:cNvGraphicFramePr>
              <a:graphicFrameLocks noChangeAspect="1"/>
            </p:cNvGraphicFramePr>
            <p:nvPr/>
          </p:nvGraphicFramePr>
          <p:xfrm>
            <a:off x="1336" y="2143"/>
            <a:ext cx="3087" cy="681"/>
          </p:xfrm>
          <a:graphic>
            <a:graphicData uri="http://schemas.openxmlformats.org/presentationml/2006/ole">
              <mc:AlternateContent xmlns:mc="http://schemas.openxmlformats.org/markup-compatibility/2006">
                <mc:Choice xmlns:v="urn:schemas-microsoft-com:vml" Requires="v">
                  <p:oleObj spid="_x0000_s117769" name="CorelPhotoPaint.Image.8" r:id="rId3" imgW="4900085" imgH="1081905" progId="CorelPhotoPaint.Image.8">
                    <p:embed/>
                  </p:oleObj>
                </mc:Choice>
                <mc:Fallback>
                  <p:oleObj name="CorelPhotoPaint.Image.8" r:id="rId3" imgW="4900085" imgH="1081905"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 y="2143"/>
                          <a:ext cx="3087" cy="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6" name="Rectangle 6"/>
            <p:cNvSpPr>
              <a:spLocks noChangeArrowheads="1"/>
            </p:cNvSpPr>
            <p:nvPr/>
          </p:nvSpPr>
          <p:spPr bwMode="auto">
            <a:xfrm>
              <a:off x="1321" y="2118"/>
              <a:ext cx="3089" cy="6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7767" name="Text Box 7"/>
          <p:cNvSpPr txBox="1">
            <a:spLocks noChangeArrowheads="1"/>
          </p:cNvSpPr>
          <p:nvPr/>
        </p:nvSpPr>
        <p:spPr bwMode="auto">
          <a:xfrm>
            <a:off x="862013" y="4941888"/>
            <a:ext cx="7966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It is easy to see that </a:t>
            </a:r>
            <a:r>
              <a:rPr lang="en-US">
                <a:sym typeface="Symbol" panose="05050102010706020507" pitchFamily="18" charset="2"/>
              </a:rPr>
              <a:t></a:t>
            </a:r>
            <a:r>
              <a:rPr lang="en-US" i="1" baseline="-25000"/>
              <a:t>k</a:t>
            </a:r>
            <a:r>
              <a:rPr lang="en-US" baseline="-25000"/>
              <a:t>0</a:t>
            </a:r>
            <a:r>
              <a:rPr lang="en-US"/>
              <a:t> is the </a:t>
            </a:r>
            <a:r>
              <a:rPr lang="en-US" i="1"/>
              <a:t>k</a:t>
            </a:r>
            <a:r>
              <a:rPr lang="en-US"/>
              <a:t>th moment of </a:t>
            </a:r>
            <a:r>
              <a:rPr lang="en-US" i="1"/>
              <a:t>x</a:t>
            </a:r>
            <a:r>
              <a:rPr lang="en-US"/>
              <a:t> and </a:t>
            </a:r>
            <a:r>
              <a:rPr lang="en-US">
                <a:sym typeface="Symbol" panose="05050102010706020507" pitchFamily="18" charset="2"/>
              </a:rPr>
              <a:t></a:t>
            </a:r>
            <a:r>
              <a:rPr lang="en-US" i="1" baseline="-25000"/>
              <a:t>0q</a:t>
            </a:r>
            <a:r>
              <a:rPr lang="en-US"/>
              <a:t> is the </a:t>
            </a:r>
            <a:r>
              <a:rPr lang="en-US" i="1"/>
              <a:t>q</a:t>
            </a:r>
            <a:r>
              <a:rPr lang="en-US"/>
              <a:t>th moment of </a:t>
            </a:r>
            <a:r>
              <a:rPr lang="en-US" i="1"/>
              <a:t>y</a:t>
            </a:r>
            <a:r>
              <a:rPr lang="en-US"/>
              <a:t>, as defined earlier.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0DC3CF17-8D6C-43AC-B9AE-56033928DE65}" type="slidenum">
              <a:rPr lang="en-US"/>
              <a:pPr/>
              <a:t>61</a:t>
            </a:fld>
            <a:endParaRPr lang="en-US" sz="1400">
              <a:latin typeface="Times New Roman" panose="02020603050405020304" pitchFamily="18" charset="0"/>
            </a:endParaRPr>
          </a:p>
        </p:txBody>
      </p:sp>
      <p:sp>
        <p:nvSpPr>
          <p:cNvPr id="11878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18787"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18788" name="Text Box 4"/>
          <p:cNvSpPr txBox="1">
            <a:spLocks noChangeArrowheads="1"/>
          </p:cNvSpPr>
          <p:nvPr/>
        </p:nvSpPr>
        <p:spPr bwMode="auto">
          <a:xfrm>
            <a:off x="585788" y="1905000"/>
            <a:ext cx="81994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moment </a:t>
            </a:r>
            <a:r>
              <a:rPr lang="en-US">
                <a:sym typeface="Symbol" panose="05050102010706020507" pitchFamily="18" charset="2"/>
              </a:rPr>
              <a:t></a:t>
            </a:r>
            <a:r>
              <a:rPr lang="en-US" baseline="-25000"/>
              <a:t>11 </a:t>
            </a:r>
            <a:r>
              <a:rPr lang="en-US"/>
              <a:t>= </a:t>
            </a:r>
            <a:r>
              <a:rPr lang="en-US" i="1"/>
              <a:t>E</a:t>
            </a:r>
            <a:r>
              <a:rPr lang="en-US"/>
              <a:t>[</a:t>
            </a:r>
            <a:r>
              <a:rPr lang="en-US" i="1"/>
              <a:t>xy</a:t>
            </a:r>
            <a:r>
              <a:rPr lang="en-US"/>
              <a:t>] is called the </a:t>
            </a:r>
            <a:r>
              <a:rPr lang="en-US" b="1" i="1">
                <a:solidFill>
                  <a:srgbClr val="009900"/>
                </a:solidFill>
              </a:rPr>
              <a:t>correlation</a:t>
            </a:r>
            <a:r>
              <a:rPr lang="en-US"/>
              <a:t> of </a:t>
            </a:r>
            <a:r>
              <a:rPr lang="en-US" i="1"/>
              <a:t>x</a:t>
            </a:r>
            <a:r>
              <a:rPr lang="en-US"/>
              <a:t> and </a:t>
            </a:r>
            <a:r>
              <a:rPr lang="en-US" i="1"/>
              <a:t>y</a:t>
            </a:r>
            <a:r>
              <a:rPr lang="en-US"/>
              <a:t>.  As discussed in Chapters 4 and 12 of the book, correlation is an important concept in image processing.  In fact, it is important in most areas of signal processing, where typically it is given a special symbol, such as </a:t>
            </a:r>
            <a:r>
              <a:rPr lang="en-US" i="1"/>
              <a:t>R</a:t>
            </a:r>
            <a:r>
              <a:rPr lang="en-US" i="1" baseline="-25000"/>
              <a:t>xy</a:t>
            </a:r>
            <a:r>
              <a:rPr lang="en-US"/>
              <a:t>:</a:t>
            </a:r>
          </a:p>
        </p:txBody>
      </p:sp>
      <p:grpSp>
        <p:nvGrpSpPr>
          <p:cNvPr id="118791" name="Group 7"/>
          <p:cNvGrpSpPr>
            <a:grpSpLocks/>
          </p:cNvGrpSpPr>
          <p:nvPr/>
        </p:nvGrpSpPr>
        <p:grpSpPr bwMode="auto">
          <a:xfrm>
            <a:off x="1916113" y="4016375"/>
            <a:ext cx="5311775" cy="1084263"/>
            <a:chOff x="1207" y="2338"/>
            <a:chExt cx="3346" cy="683"/>
          </a:xfrm>
        </p:grpSpPr>
        <p:graphicFrame>
          <p:nvGraphicFramePr>
            <p:cNvPr id="118789" name="Object 5"/>
            <p:cNvGraphicFramePr>
              <a:graphicFrameLocks noChangeAspect="1"/>
            </p:cNvGraphicFramePr>
            <p:nvPr/>
          </p:nvGraphicFramePr>
          <p:xfrm>
            <a:off x="1207" y="2344"/>
            <a:ext cx="3346" cy="676"/>
          </p:xfrm>
          <a:graphic>
            <a:graphicData uri="http://schemas.openxmlformats.org/presentationml/2006/ole">
              <mc:AlternateContent xmlns:mc="http://schemas.openxmlformats.org/markup-compatibility/2006">
                <mc:Choice xmlns:v="urn:schemas-microsoft-com:vml" Requires="v">
                  <p:oleObj spid="_x0000_s118792" name="CorelPhotoPaint.Image.8" r:id="rId3" imgW="5311600" imgH="1074286" progId="CorelPhotoPaint.Image.8">
                    <p:embed/>
                  </p:oleObj>
                </mc:Choice>
                <mc:Fallback>
                  <p:oleObj name="CorelPhotoPaint.Image.8" r:id="rId3" imgW="5311600" imgH="1074286"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 y="2344"/>
                          <a:ext cx="3346"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90" name="Rectangle 6"/>
            <p:cNvSpPr>
              <a:spLocks noChangeArrowheads="1"/>
            </p:cNvSpPr>
            <p:nvPr/>
          </p:nvSpPr>
          <p:spPr bwMode="auto">
            <a:xfrm>
              <a:off x="1231" y="2338"/>
              <a:ext cx="3309" cy="68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2C3F9C78-10B6-4B41-AC98-6400FA30994C}" type="slidenum">
              <a:rPr lang="en-US"/>
              <a:pPr/>
              <a:t>62</a:t>
            </a:fld>
            <a:endParaRPr lang="en-US" sz="1400">
              <a:latin typeface="Times New Roman" panose="02020603050405020304" pitchFamily="18" charset="0"/>
            </a:endParaRPr>
          </a:p>
        </p:txBody>
      </p:sp>
      <p:sp>
        <p:nvSpPr>
          <p:cNvPr id="11981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19811"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19812" name="Text Box 4"/>
          <p:cNvSpPr txBox="1">
            <a:spLocks noChangeArrowheads="1"/>
          </p:cNvSpPr>
          <p:nvPr/>
        </p:nvSpPr>
        <p:spPr bwMode="auto">
          <a:xfrm>
            <a:off x="585788" y="1635125"/>
            <a:ext cx="821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the condition</a:t>
            </a:r>
          </a:p>
        </p:txBody>
      </p:sp>
      <p:graphicFrame>
        <p:nvGraphicFramePr>
          <p:cNvPr id="119813" name="Object 5"/>
          <p:cNvGraphicFramePr>
            <a:graphicFrameLocks noChangeAspect="1"/>
          </p:cNvGraphicFramePr>
          <p:nvPr/>
        </p:nvGraphicFramePr>
        <p:xfrm>
          <a:off x="3592513" y="1998663"/>
          <a:ext cx="1957387" cy="555625"/>
        </p:xfrm>
        <a:graphic>
          <a:graphicData uri="http://schemas.openxmlformats.org/presentationml/2006/ole">
            <mc:AlternateContent xmlns:mc="http://schemas.openxmlformats.org/markup-compatibility/2006">
              <mc:Choice xmlns:v="urn:schemas-microsoft-com:vml" Requires="v">
                <p:oleObj spid="_x0000_s119820" name="CorelPhotoPaint.Image.8" r:id="rId3" imgW="1958095" imgH="556190" progId="CorelPhotoPaint.Image.8">
                  <p:embed/>
                </p:oleObj>
              </mc:Choice>
              <mc:Fallback>
                <p:oleObj name="CorelPhotoPaint.Image.8" r:id="rId3" imgW="1958095" imgH="556190"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2513" y="1998663"/>
                        <a:ext cx="195738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4" name="Rectangle 6"/>
          <p:cNvSpPr>
            <a:spLocks noChangeArrowheads="1"/>
          </p:cNvSpPr>
          <p:nvPr/>
        </p:nvSpPr>
        <p:spPr bwMode="auto">
          <a:xfrm>
            <a:off x="3576638" y="2009775"/>
            <a:ext cx="1990725" cy="5556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5" name="Text Box 7"/>
          <p:cNvSpPr txBox="1">
            <a:spLocks noChangeArrowheads="1"/>
          </p:cNvSpPr>
          <p:nvPr/>
        </p:nvSpPr>
        <p:spPr bwMode="auto">
          <a:xfrm>
            <a:off x="585788" y="2644775"/>
            <a:ext cx="8423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holds, then the two random variables are said to be </a:t>
            </a:r>
            <a:r>
              <a:rPr lang="en-US" b="1" i="1">
                <a:solidFill>
                  <a:srgbClr val="009900"/>
                </a:solidFill>
              </a:rPr>
              <a:t>uncorrelated</a:t>
            </a:r>
            <a:r>
              <a:rPr lang="en-US"/>
              <a:t>. From our earlier discussion, we know that if </a:t>
            </a:r>
            <a:r>
              <a:rPr lang="en-US" i="1"/>
              <a:t>x</a:t>
            </a:r>
            <a:r>
              <a:rPr lang="en-US"/>
              <a:t> and </a:t>
            </a:r>
            <a:r>
              <a:rPr lang="en-US" i="1"/>
              <a:t>y</a:t>
            </a:r>
            <a:r>
              <a:rPr lang="en-US"/>
              <a:t> are </a:t>
            </a:r>
            <a:r>
              <a:rPr lang="en-US" b="1" i="1">
                <a:solidFill>
                  <a:srgbClr val="009900"/>
                </a:solidFill>
              </a:rPr>
              <a:t>statistically independent</a:t>
            </a:r>
            <a:r>
              <a:rPr lang="en-US"/>
              <a:t>, then </a:t>
            </a:r>
            <a:r>
              <a:rPr lang="en-US" i="1"/>
              <a:t>p</a:t>
            </a:r>
            <a:r>
              <a:rPr lang="en-US"/>
              <a:t>(</a:t>
            </a:r>
            <a:r>
              <a:rPr lang="en-US" i="1"/>
              <a:t>x</a:t>
            </a:r>
            <a:r>
              <a:rPr lang="en-US"/>
              <a:t>, </a:t>
            </a:r>
            <a:r>
              <a:rPr lang="en-US" i="1"/>
              <a:t>y</a:t>
            </a:r>
            <a:r>
              <a:rPr lang="en-US"/>
              <a:t>) = </a:t>
            </a:r>
            <a:r>
              <a:rPr lang="en-US" i="1"/>
              <a:t>p</a:t>
            </a:r>
            <a:r>
              <a:rPr lang="en-US"/>
              <a:t>(</a:t>
            </a:r>
            <a:r>
              <a:rPr lang="en-US" i="1"/>
              <a:t>x</a:t>
            </a:r>
            <a:r>
              <a:rPr lang="en-US"/>
              <a:t>)</a:t>
            </a:r>
            <a:r>
              <a:rPr lang="en-US" i="1"/>
              <a:t>p</a:t>
            </a:r>
            <a:r>
              <a:rPr lang="en-US"/>
              <a:t>(</a:t>
            </a:r>
            <a:r>
              <a:rPr lang="en-US" i="1"/>
              <a:t>y</a:t>
            </a:r>
            <a:r>
              <a:rPr lang="en-US"/>
              <a:t>), in which case we write</a:t>
            </a:r>
          </a:p>
        </p:txBody>
      </p:sp>
      <p:sp>
        <p:nvSpPr>
          <p:cNvPr id="119817" name="Text Box 9"/>
          <p:cNvSpPr txBox="1">
            <a:spLocks noChangeArrowheads="1"/>
          </p:cNvSpPr>
          <p:nvPr/>
        </p:nvSpPr>
        <p:spPr bwMode="auto">
          <a:xfrm>
            <a:off x="585788" y="5283200"/>
            <a:ext cx="79930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Thus, we see that </a:t>
            </a:r>
            <a:r>
              <a:rPr lang="en-US" b="1" i="1">
                <a:solidFill>
                  <a:srgbClr val="009900"/>
                </a:solidFill>
              </a:rPr>
              <a:t>if two random variables are statistically independent then they are also uncorrelated</a:t>
            </a:r>
            <a:r>
              <a:rPr lang="en-US"/>
              <a:t>.  The converse of this statement is </a:t>
            </a:r>
            <a:r>
              <a:rPr lang="en-US" b="1" i="1">
                <a:solidFill>
                  <a:srgbClr val="009900"/>
                </a:solidFill>
              </a:rPr>
              <a:t>not</a:t>
            </a:r>
            <a:r>
              <a:rPr lang="en-US"/>
              <a:t> true in general.</a:t>
            </a:r>
          </a:p>
        </p:txBody>
      </p:sp>
      <p:grpSp>
        <p:nvGrpSpPr>
          <p:cNvPr id="119819" name="Group 11"/>
          <p:cNvGrpSpPr>
            <a:grpSpLocks/>
          </p:cNvGrpSpPr>
          <p:nvPr/>
        </p:nvGrpSpPr>
        <p:grpSpPr bwMode="auto">
          <a:xfrm>
            <a:off x="2016125" y="4071938"/>
            <a:ext cx="5105400" cy="1138237"/>
            <a:chOff x="1270" y="2643"/>
            <a:chExt cx="3216" cy="717"/>
          </a:xfrm>
        </p:grpSpPr>
        <p:graphicFrame>
          <p:nvGraphicFramePr>
            <p:cNvPr id="119816" name="Object 8"/>
            <p:cNvGraphicFramePr>
              <a:graphicFrameLocks noChangeAspect="1"/>
            </p:cNvGraphicFramePr>
            <p:nvPr/>
          </p:nvGraphicFramePr>
          <p:xfrm>
            <a:off x="1274" y="2701"/>
            <a:ext cx="3212" cy="657"/>
          </p:xfrm>
          <a:graphic>
            <a:graphicData uri="http://schemas.openxmlformats.org/presentationml/2006/ole">
              <mc:AlternateContent xmlns:mc="http://schemas.openxmlformats.org/markup-compatibility/2006">
                <mc:Choice xmlns:v="urn:schemas-microsoft-com:vml" Requires="v">
                  <p:oleObj spid="_x0000_s119821" name="CorelPhotoPaint.Image.8" r:id="rId5" imgW="5097143" imgH="1043589" progId="CorelPhotoPaint.Image.8">
                    <p:embed/>
                  </p:oleObj>
                </mc:Choice>
                <mc:Fallback>
                  <p:oleObj name="CorelPhotoPaint.Image.8" r:id="rId5" imgW="5097143" imgH="1043589"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4" y="2701"/>
                          <a:ext cx="3212"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8" name="Rectangle 10"/>
            <p:cNvSpPr>
              <a:spLocks noChangeArrowheads="1"/>
            </p:cNvSpPr>
            <p:nvPr/>
          </p:nvSpPr>
          <p:spPr bwMode="auto">
            <a:xfrm>
              <a:off x="1270" y="2643"/>
              <a:ext cx="3196" cy="71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71032D27-A6AC-4988-9B0D-D3878988F5A1}" type="slidenum">
              <a:rPr lang="en-US"/>
              <a:pPr/>
              <a:t>63</a:t>
            </a:fld>
            <a:endParaRPr lang="en-US" sz="1400">
              <a:latin typeface="Times New Roman" panose="02020603050405020304" pitchFamily="18" charset="0"/>
            </a:endParaRPr>
          </a:p>
        </p:txBody>
      </p:sp>
      <p:sp>
        <p:nvSpPr>
          <p:cNvPr id="12083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20835"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20836" name="Text Box 4"/>
          <p:cNvSpPr txBox="1">
            <a:spLocks noChangeArrowheads="1"/>
          </p:cNvSpPr>
          <p:nvPr/>
        </p:nvSpPr>
        <p:spPr bwMode="auto">
          <a:xfrm>
            <a:off x="585788" y="1571625"/>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joint central moment of order </a:t>
            </a:r>
            <a:r>
              <a:rPr lang="en-US" i="1"/>
              <a:t>kq</a:t>
            </a:r>
            <a:r>
              <a:rPr lang="en-US"/>
              <a:t> involving random variables </a:t>
            </a:r>
            <a:r>
              <a:rPr lang="en-US" i="1"/>
              <a:t>x</a:t>
            </a:r>
            <a:r>
              <a:rPr lang="en-US"/>
              <a:t> and </a:t>
            </a:r>
            <a:r>
              <a:rPr lang="en-US" i="1"/>
              <a:t>y</a:t>
            </a:r>
            <a:r>
              <a:rPr lang="en-US"/>
              <a:t> is defined as</a:t>
            </a:r>
          </a:p>
        </p:txBody>
      </p:sp>
      <p:grpSp>
        <p:nvGrpSpPr>
          <p:cNvPr id="120847" name="Group 15"/>
          <p:cNvGrpSpPr>
            <a:grpSpLocks/>
          </p:cNvGrpSpPr>
          <p:nvPr/>
        </p:nvGrpSpPr>
        <p:grpSpPr bwMode="auto">
          <a:xfrm>
            <a:off x="1909763" y="2484438"/>
            <a:ext cx="5316537" cy="1622425"/>
            <a:chOff x="1203" y="1649"/>
            <a:chExt cx="3349" cy="1022"/>
          </a:xfrm>
        </p:grpSpPr>
        <p:graphicFrame>
          <p:nvGraphicFramePr>
            <p:cNvPr id="120837" name="Object 5"/>
            <p:cNvGraphicFramePr>
              <a:graphicFrameLocks noChangeAspect="1"/>
            </p:cNvGraphicFramePr>
            <p:nvPr/>
          </p:nvGraphicFramePr>
          <p:xfrm>
            <a:off x="1212" y="1661"/>
            <a:ext cx="3336" cy="998"/>
          </p:xfrm>
          <a:graphic>
            <a:graphicData uri="http://schemas.openxmlformats.org/presentationml/2006/ole">
              <mc:AlternateContent xmlns:mc="http://schemas.openxmlformats.org/markup-compatibility/2006">
                <mc:Choice xmlns:v="urn:schemas-microsoft-com:vml" Requires="v">
                  <p:oleObj spid="_x0000_s120848" name="CorelPhotoPaint.Image.8" r:id="rId3" imgW="5295238" imgH="1584762" progId="CorelPhotoPaint.Image.8">
                    <p:embed/>
                  </p:oleObj>
                </mc:Choice>
                <mc:Fallback>
                  <p:oleObj name="CorelPhotoPaint.Image.8" r:id="rId3" imgW="5295238" imgH="1584762"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 y="1661"/>
                          <a:ext cx="3336"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8" name="Rectangle 6"/>
            <p:cNvSpPr>
              <a:spLocks noChangeArrowheads="1"/>
            </p:cNvSpPr>
            <p:nvPr/>
          </p:nvSpPr>
          <p:spPr bwMode="auto">
            <a:xfrm>
              <a:off x="1203" y="1649"/>
              <a:ext cx="3349" cy="102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0839" name="Text Box 7"/>
          <p:cNvSpPr txBox="1">
            <a:spLocks noChangeArrowheads="1"/>
          </p:cNvSpPr>
          <p:nvPr/>
        </p:nvSpPr>
        <p:spPr bwMode="auto">
          <a:xfrm>
            <a:off x="585788" y="4243388"/>
            <a:ext cx="8199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where </a:t>
            </a:r>
            <a:r>
              <a:rPr lang="en-US" i="1"/>
              <a:t>m</a:t>
            </a:r>
            <a:r>
              <a:rPr lang="en-US" i="1" baseline="-25000"/>
              <a:t>x</a:t>
            </a:r>
            <a:r>
              <a:rPr lang="en-US" i="1"/>
              <a:t> </a:t>
            </a:r>
            <a:r>
              <a:rPr lang="en-US"/>
              <a:t>= </a:t>
            </a:r>
            <a:r>
              <a:rPr lang="en-US" i="1"/>
              <a:t>E</a:t>
            </a:r>
            <a:r>
              <a:rPr lang="en-US"/>
              <a:t>[</a:t>
            </a:r>
            <a:r>
              <a:rPr lang="en-US" i="1"/>
              <a:t>x</a:t>
            </a:r>
            <a:r>
              <a:rPr lang="en-US"/>
              <a:t>] and </a:t>
            </a:r>
            <a:r>
              <a:rPr lang="en-US" i="1"/>
              <a:t>m</a:t>
            </a:r>
            <a:r>
              <a:rPr lang="en-US" i="1" baseline="-25000"/>
              <a:t>y</a:t>
            </a:r>
            <a:r>
              <a:rPr lang="en-US"/>
              <a:t> = </a:t>
            </a:r>
            <a:r>
              <a:rPr lang="en-US" i="1"/>
              <a:t>E</a:t>
            </a:r>
            <a:r>
              <a:rPr lang="en-US"/>
              <a:t>[</a:t>
            </a:r>
            <a:r>
              <a:rPr lang="en-US" i="1"/>
              <a:t>y</a:t>
            </a:r>
            <a:r>
              <a:rPr lang="en-US"/>
              <a:t>] are the means of </a:t>
            </a:r>
            <a:r>
              <a:rPr lang="en-US" i="1"/>
              <a:t>x</a:t>
            </a:r>
            <a:r>
              <a:rPr lang="en-US"/>
              <a:t> and </a:t>
            </a:r>
            <a:r>
              <a:rPr lang="en-US" i="1"/>
              <a:t>y</a:t>
            </a:r>
            <a:r>
              <a:rPr lang="en-US"/>
              <a:t>, as defined earlier. We note that</a:t>
            </a:r>
          </a:p>
        </p:txBody>
      </p:sp>
      <p:sp>
        <p:nvSpPr>
          <p:cNvPr id="120843" name="Text Box 11"/>
          <p:cNvSpPr txBox="1">
            <a:spLocks noChangeArrowheads="1"/>
          </p:cNvSpPr>
          <p:nvPr/>
        </p:nvSpPr>
        <p:spPr bwMode="auto">
          <a:xfrm>
            <a:off x="585788" y="5873750"/>
            <a:ext cx="7742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are the variances of </a:t>
            </a:r>
            <a:r>
              <a:rPr lang="en-US" i="1"/>
              <a:t>x</a:t>
            </a:r>
            <a:r>
              <a:rPr lang="en-US"/>
              <a:t> and </a:t>
            </a:r>
            <a:r>
              <a:rPr lang="en-US" i="1"/>
              <a:t>y</a:t>
            </a:r>
            <a:r>
              <a:rPr lang="en-US"/>
              <a:t>, respectively.</a:t>
            </a:r>
          </a:p>
        </p:txBody>
      </p:sp>
      <p:grpSp>
        <p:nvGrpSpPr>
          <p:cNvPr id="120846" name="Group 14"/>
          <p:cNvGrpSpPr>
            <a:grpSpLocks/>
          </p:cNvGrpSpPr>
          <p:nvPr/>
        </p:nvGrpSpPr>
        <p:grpSpPr bwMode="auto">
          <a:xfrm>
            <a:off x="1327150" y="5211763"/>
            <a:ext cx="5978525" cy="474662"/>
            <a:chOff x="836" y="3241"/>
            <a:chExt cx="3766" cy="299"/>
          </a:xfrm>
        </p:grpSpPr>
        <p:graphicFrame>
          <p:nvGraphicFramePr>
            <p:cNvPr id="120840" name="Object 8"/>
            <p:cNvGraphicFramePr>
              <a:graphicFrameLocks noChangeAspect="1"/>
            </p:cNvGraphicFramePr>
            <p:nvPr/>
          </p:nvGraphicFramePr>
          <p:xfrm>
            <a:off x="850" y="3282"/>
            <a:ext cx="1541" cy="244"/>
          </p:xfrm>
          <a:graphic>
            <a:graphicData uri="http://schemas.openxmlformats.org/presentationml/2006/ole">
              <mc:AlternateContent xmlns:mc="http://schemas.openxmlformats.org/markup-compatibility/2006">
                <mc:Choice xmlns:v="urn:schemas-microsoft-com:vml" Requires="v">
                  <p:oleObj spid="_x0000_s120849" name="CorelPhotoPaint.Image.8" r:id="rId5" imgW="2445714" imgH="388407" progId="CorelPhotoPaint.Image.8">
                    <p:embed/>
                  </p:oleObj>
                </mc:Choice>
                <mc:Fallback>
                  <p:oleObj name="CorelPhotoPaint.Image.8" r:id="rId5" imgW="2445714" imgH="388407"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 y="3282"/>
                          <a:ext cx="154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41" name="Text Box 9"/>
            <p:cNvSpPr txBox="1">
              <a:spLocks noChangeArrowheads="1"/>
            </p:cNvSpPr>
            <p:nvPr/>
          </p:nvSpPr>
          <p:spPr bwMode="auto">
            <a:xfrm>
              <a:off x="2517" y="3248"/>
              <a:ext cx="3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120842" name="Object 10"/>
            <p:cNvGraphicFramePr>
              <a:graphicFrameLocks noChangeAspect="1"/>
            </p:cNvGraphicFramePr>
            <p:nvPr/>
          </p:nvGraphicFramePr>
          <p:xfrm>
            <a:off x="3039" y="3271"/>
            <a:ext cx="1555" cy="249"/>
          </p:xfrm>
          <a:graphic>
            <a:graphicData uri="http://schemas.openxmlformats.org/presentationml/2006/ole">
              <mc:AlternateContent xmlns:mc="http://schemas.openxmlformats.org/markup-compatibility/2006">
                <mc:Choice xmlns:v="urn:schemas-microsoft-com:vml" Requires="v">
                  <p:oleObj spid="_x0000_s120850" name="CorelPhotoPaint.Image.8" r:id="rId7" imgW="2469094" imgH="396023" progId="CorelPhotoPaint.Image.8">
                    <p:embed/>
                  </p:oleObj>
                </mc:Choice>
                <mc:Fallback>
                  <p:oleObj name="CorelPhotoPaint.Image.8" r:id="rId7" imgW="2469094" imgH="396023" progId="CorelPhotoPaint.Image.8">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9" y="3271"/>
                          <a:ext cx="155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44" name="Rectangle 12"/>
            <p:cNvSpPr>
              <a:spLocks noChangeArrowheads="1"/>
            </p:cNvSpPr>
            <p:nvPr/>
          </p:nvSpPr>
          <p:spPr bwMode="auto">
            <a:xfrm>
              <a:off x="3027" y="3241"/>
              <a:ext cx="1575" cy="29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5" name="Rectangle 13"/>
            <p:cNvSpPr>
              <a:spLocks noChangeArrowheads="1"/>
            </p:cNvSpPr>
            <p:nvPr/>
          </p:nvSpPr>
          <p:spPr bwMode="auto">
            <a:xfrm>
              <a:off x="836" y="3241"/>
              <a:ext cx="1575" cy="29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456D0FC9-FD72-480E-8DF8-6CFF7201AC57}" type="slidenum">
              <a:rPr lang="en-US"/>
              <a:pPr/>
              <a:t>64</a:t>
            </a:fld>
            <a:endParaRPr lang="en-US" sz="1400">
              <a:latin typeface="Times New Roman" panose="02020603050405020304" pitchFamily="18" charset="0"/>
            </a:endParaRPr>
          </a:p>
        </p:txBody>
      </p:sp>
      <p:sp>
        <p:nvSpPr>
          <p:cNvPr id="12185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21859"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21860" name="Text Box 4"/>
          <p:cNvSpPr txBox="1">
            <a:spLocks noChangeArrowheads="1"/>
          </p:cNvSpPr>
          <p:nvPr/>
        </p:nvSpPr>
        <p:spPr bwMode="auto">
          <a:xfrm>
            <a:off x="919163" y="1890713"/>
            <a:ext cx="8101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moment µ</a:t>
            </a:r>
            <a:r>
              <a:rPr lang="en-US" baseline="-25000"/>
              <a:t>11</a:t>
            </a:r>
            <a:endParaRPr lang="en-US"/>
          </a:p>
        </p:txBody>
      </p:sp>
      <p:graphicFrame>
        <p:nvGraphicFramePr>
          <p:cNvPr id="121861" name="Object 5"/>
          <p:cNvGraphicFramePr>
            <a:graphicFrameLocks noChangeAspect="1"/>
          </p:cNvGraphicFramePr>
          <p:nvPr/>
        </p:nvGraphicFramePr>
        <p:xfrm>
          <a:off x="2397125" y="2505075"/>
          <a:ext cx="5014913" cy="1562100"/>
        </p:xfrm>
        <a:graphic>
          <a:graphicData uri="http://schemas.openxmlformats.org/presentationml/2006/ole">
            <mc:AlternateContent xmlns:mc="http://schemas.openxmlformats.org/markup-compatibility/2006">
              <mc:Choice xmlns:v="urn:schemas-microsoft-com:vml" Requires="v">
                <p:oleObj spid="_x0000_s121866" name="CorelPhotoPaint.Image.8" r:id="rId3" imgW="5013333" imgH="1561905" progId="CorelPhotoPaint.Image.8">
                  <p:embed/>
                </p:oleObj>
              </mc:Choice>
              <mc:Fallback>
                <p:oleObj name="CorelPhotoPaint.Image.8" r:id="rId3" imgW="5013333" imgH="1561905"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2505075"/>
                        <a:ext cx="501491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2" name="Rectangle 6"/>
          <p:cNvSpPr>
            <a:spLocks noChangeArrowheads="1"/>
          </p:cNvSpPr>
          <p:nvPr/>
        </p:nvSpPr>
        <p:spPr bwMode="auto">
          <a:xfrm>
            <a:off x="2324100" y="2482850"/>
            <a:ext cx="5108575" cy="15763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5" name="Text Box 9"/>
          <p:cNvSpPr txBox="1">
            <a:spLocks noChangeArrowheads="1"/>
          </p:cNvSpPr>
          <p:nvPr/>
        </p:nvSpPr>
        <p:spPr bwMode="auto">
          <a:xfrm>
            <a:off x="919163" y="4233863"/>
            <a:ext cx="8047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is called the </a:t>
            </a:r>
            <a:r>
              <a:rPr lang="en-US" b="1" i="1">
                <a:solidFill>
                  <a:srgbClr val="009900"/>
                </a:solidFill>
              </a:rPr>
              <a:t>covariance</a:t>
            </a:r>
            <a:r>
              <a:rPr lang="en-US"/>
              <a:t> of </a:t>
            </a:r>
            <a:r>
              <a:rPr lang="en-US" i="1"/>
              <a:t>x</a:t>
            </a:r>
            <a:r>
              <a:rPr lang="en-US"/>
              <a:t> and </a:t>
            </a:r>
            <a:r>
              <a:rPr lang="en-US" i="1"/>
              <a:t>y</a:t>
            </a:r>
            <a:r>
              <a:rPr lang="en-US"/>
              <a:t>.  As in the case of correlation, the covariance is an important concept, usually given a special symbol such as </a:t>
            </a:r>
            <a:r>
              <a:rPr lang="en-US" i="1"/>
              <a:t>C</a:t>
            </a:r>
            <a:r>
              <a:rPr lang="en-US" i="1" baseline="-25000"/>
              <a:t>xy</a:t>
            </a:r>
            <a:r>
              <a:rPr lang="en-US"/>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9B3A41BD-3788-4EF7-A27B-BA642C86CBE3}" type="slidenum">
              <a:rPr lang="en-US"/>
              <a:pPr/>
              <a:t>65</a:t>
            </a:fld>
            <a:endParaRPr lang="en-US" sz="1400">
              <a:latin typeface="Times New Roman" panose="02020603050405020304" pitchFamily="18" charset="0"/>
            </a:endParaRPr>
          </a:p>
        </p:txBody>
      </p:sp>
      <p:sp>
        <p:nvSpPr>
          <p:cNvPr id="12288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22883"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22884" name="Text Box 4"/>
          <p:cNvSpPr txBox="1">
            <a:spLocks noChangeArrowheads="1"/>
          </p:cNvSpPr>
          <p:nvPr/>
        </p:nvSpPr>
        <p:spPr bwMode="auto">
          <a:xfrm>
            <a:off x="585788" y="1866900"/>
            <a:ext cx="8270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By direct expansion of the terms inside the expected value brackets, and recalling the </a:t>
            </a:r>
            <a:r>
              <a:rPr lang="en-US" i="1"/>
              <a:t>m</a:t>
            </a:r>
            <a:r>
              <a:rPr lang="en-US" i="1" baseline="-25000"/>
              <a:t>x</a:t>
            </a:r>
            <a:r>
              <a:rPr lang="en-US"/>
              <a:t> = </a:t>
            </a:r>
            <a:r>
              <a:rPr lang="en-US" i="1"/>
              <a:t>E</a:t>
            </a:r>
            <a:r>
              <a:rPr lang="en-US"/>
              <a:t>[</a:t>
            </a:r>
            <a:r>
              <a:rPr lang="en-US" i="1"/>
              <a:t>x</a:t>
            </a:r>
            <a:r>
              <a:rPr lang="en-US"/>
              <a:t>] and </a:t>
            </a:r>
            <a:r>
              <a:rPr lang="en-US" i="1"/>
              <a:t>m</a:t>
            </a:r>
            <a:r>
              <a:rPr lang="en-US" i="1" baseline="-25000"/>
              <a:t>y</a:t>
            </a:r>
            <a:r>
              <a:rPr lang="en-US"/>
              <a:t> = </a:t>
            </a:r>
            <a:r>
              <a:rPr lang="en-US" i="1"/>
              <a:t>E</a:t>
            </a:r>
            <a:r>
              <a:rPr lang="en-US"/>
              <a:t>[</a:t>
            </a:r>
            <a:r>
              <a:rPr lang="en-US" i="1"/>
              <a:t>y</a:t>
            </a:r>
            <a:r>
              <a:rPr lang="en-US"/>
              <a:t>], it is straightforward to show that </a:t>
            </a:r>
          </a:p>
        </p:txBody>
      </p:sp>
      <p:grpSp>
        <p:nvGrpSpPr>
          <p:cNvPr id="122888" name="Group 8"/>
          <p:cNvGrpSpPr>
            <a:grpSpLocks/>
          </p:cNvGrpSpPr>
          <p:nvPr/>
        </p:nvGrpSpPr>
        <p:grpSpPr bwMode="auto">
          <a:xfrm>
            <a:off x="1917700" y="3167063"/>
            <a:ext cx="5316538" cy="1676400"/>
            <a:chOff x="1208" y="1875"/>
            <a:chExt cx="3349" cy="1056"/>
          </a:xfrm>
        </p:grpSpPr>
        <p:graphicFrame>
          <p:nvGraphicFramePr>
            <p:cNvPr id="122885" name="Object 5"/>
            <p:cNvGraphicFramePr>
              <a:graphicFrameLocks noChangeAspect="1"/>
            </p:cNvGraphicFramePr>
            <p:nvPr/>
          </p:nvGraphicFramePr>
          <p:xfrm>
            <a:off x="1231" y="1886"/>
            <a:ext cx="3298" cy="1027"/>
          </p:xfrm>
          <a:graphic>
            <a:graphicData uri="http://schemas.openxmlformats.org/presentationml/2006/ole">
              <mc:AlternateContent xmlns:mc="http://schemas.openxmlformats.org/markup-compatibility/2006">
                <mc:Choice xmlns:v="urn:schemas-microsoft-com:vml" Requires="v">
                  <p:oleObj spid="_x0000_s122889" name="CorelPhotoPaint.Image.8" r:id="rId3" imgW="5234286" imgH="1630476" progId="CorelPhotoPaint.Image.8">
                    <p:embed/>
                  </p:oleObj>
                </mc:Choice>
                <mc:Fallback>
                  <p:oleObj name="CorelPhotoPaint.Image.8" r:id="rId3" imgW="5234286" imgH="1630476"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 y="1886"/>
                          <a:ext cx="3298"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6" name="Rectangle 6"/>
            <p:cNvSpPr>
              <a:spLocks noChangeArrowheads="1"/>
            </p:cNvSpPr>
            <p:nvPr/>
          </p:nvSpPr>
          <p:spPr bwMode="auto">
            <a:xfrm>
              <a:off x="1208" y="1875"/>
              <a:ext cx="3349" cy="10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887" name="Text Box 7"/>
          <p:cNvSpPr txBox="1">
            <a:spLocks noChangeArrowheads="1"/>
          </p:cNvSpPr>
          <p:nvPr/>
        </p:nvSpPr>
        <p:spPr bwMode="auto">
          <a:xfrm>
            <a:off x="585788" y="5030788"/>
            <a:ext cx="82438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From our discussion on correlation, we see that the covariance is zero if the random variables are either uncorrelated </a:t>
            </a:r>
            <a:r>
              <a:rPr lang="en-US" b="1" i="1">
                <a:solidFill>
                  <a:srgbClr val="009900"/>
                </a:solidFill>
              </a:rPr>
              <a:t>or</a:t>
            </a:r>
            <a:r>
              <a:rPr lang="en-US"/>
              <a:t> statistically independent.  This is an important result worth remembering.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D613372F-2EDB-4DA2-9454-27C0FA13DAF1}" type="slidenum">
              <a:rPr lang="en-US"/>
              <a:pPr/>
              <a:t>66</a:t>
            </a:fld>
            <a:endParaRPr lang="en-US" sz="1400">
              <a:latin typeface="Times New Roman" panose="02020603050405020304" pitchFamily="18" charset="0"/>
            </a:endParaRPr>
          </a:p>
        </p:txBody>
      </p:sp>
      <p:sp>
        <p:nvSpPr>
          <p:cNvPr id="12390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23907" name="Text Box 3"/>
          <p:cNvSpPr txBox="1">
            <a:spLocks noChangeArrowheads="1"/>
          </p:cNvSpPr>
          <p:nvPr/>
        </p:nvSpPr>
        <p:spPr bwMode="auto">
          <a:xfrm>
            <a:off x="1897063" y="836613"/>
            <a:ext cx="53911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Several Random Variables (Con’t)</a:t>
            </a:r>
          </a:p>
        </p:txBody>
      </p:sp>
      <p:sp>
        <p:nvSpPr>
          <p:cNvPr id="123908" name="Text Box 4"/>
          <p:cNvSpPr txBox="1">
            <a:spLocks noChangeArrowheads="1"/>
          </p:cNvSpPr>
          <p:nvPr/>
        </p:nvSpPr>
        <p:spPr bwMode="auto">
          <a:xfrm>
            <a:off x="585788" y="1495425"/>
            <a:ext cx="8047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we divide the covariance by the square root of the product of the variances we obtain </a:t>
            </a:r>
          </a:p>
        </p:txBody>
      </p:sp>
      <p:sp>
        <p:nvSpPr>
          <p:cNvPr id="123910" name="Text Box 6"/>
          <p:cNvSpPr txBox="1">
            <a:spLocks noChangeArrowheads="1"/>
          </p:cNvSpPr>
          <p:nvPr/>
        </p:nvSpPr>
        <p:spPr bwMode="auto">
          <a:xfrm>
            <a:off x="585788" y="5126038"/>
            <a:ext cx="82883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quantity </a:t>
            </a:r>
            <a:r>
              <a:rPr lang="en-US">
                <a:sym typeface="Symbol" panose="05050102010706020507" pitchFamily="18" charset="2"/>
              </a:rPr>
              <a:t></a:t>
            </a:r>
            <a:r>
              <a:rPr lang="en-US"/>
              <a:t> is called the </a:t>
            </a:r>
            <a:r>
              <a:rPr lang="en-US" b="1" i="1">
                <a:solidFill>
                  <a:srgbClr val="009900"/>
                </a:solidFill>
              </a:rPr>
              <a:t>correlation coefficient</a:t>
            </a:r>
            <a:r>
              <a:rPr lang="en-US"/>
              <a:t> of random variables </a:t>
            </a:r>
            <a:r>
              <a:rPr lang="en-US" i="1"/>
              <a:t>x</a:t>
            </a:r>
            <a:r>
              <a:rPr lang="en-US"/>
              <a:t> and </a:t>
            </a:r>
            <a:r>
              <a:rPr lang="en-US" i="1"/>
              <a:t>y</a:t>
            </a:r>
            <a:r>
              <a:rPr lang="en-US"/>
              <a:t>.  It can be shown that </a:t>
            </a:r>
            <a:r>
              <a:rPr lang="en-US">
                <a:sym typeface="Symbol" panose="05050102010706020507" pitchFamily="18" charset="2"/>
              </a:rPr>
              <a:t></a:t>
            </a:r>
            <a:r>
              <a:rPr lang="en-US"/>
              <a:t> is in the range </a:t>
            </a:r>
            <a:r>
              <a:rPr lang="en-US">
                <a:sym typeface="Symbol" panose="05050102010706020507" pitchFamily="18" charset="2"/>
              </a:rPr>
              <a:t></a:t>
            </a:r>
            <a:r>
              <a:rPr lang="en-US"/>
              <a:t>1 </a:t>
            </a:r>
            <a:r>
              <a:rPr lang="en-US">
                <a:sym typeface="Symbol" panose="05050102010706020507" pitchFamily="18" charset="2"/>
              </a:rPr>
              <a:t> </a:t>
            </a:r>
            <a:r>
              <a:rPr lang="en-US"/>
              <a:t> </a:t>
            </a:r>
            <a:r>
              <a:rPr lang="en-US">
                <a:sym typeface="Symbol" panose="05050102010706020507" pitchFamily="18" charset="2"/>
              </a:rPr>
              <a:t></a:t>
            </a:r>
            <a:r>
              <a:rPr lang="en-US"/>
              <a:t> 1 (see Problem 12.5).  As discussed in Section 12.2.1, the correlation coefficient is used in image processing for matching.</a:t>
            </a:r>
          </a:p>
        </p:txBody>
      </p:sp>
      <p:grpSp>
        <p:nvGrpSpPr>
          <p:cNvPr id="123914" name="Group 10"/>
          <p:cNvGrpSpPr>
            <a:grpSpLocks/>
          </p:cNvGrpSpPr>
          <p:nvPr/>
        </p:nvGrpSpPr>
        <p:grpSpPr bwMode="auto">
          <a:xfrm>
            <a:off x="2671763" y="2422525"/>
            <a:ext cx="3827462" cy="2600325"/>
            <a:chOff x="1683" y="1472"/>
            <a:chExt cx="2411" cy="1638"/>
          </a:xfrm>
        </p:grpSpPr>
        <p:graphicFrame>
          <p:nvGraphicFramePr>
            <p:cNvPr id="123909" name="Object 5"/>
            <p:cNvGraphicFramePr>
              <a:graphicFrameLocks noChangeAspect="1"/>
            </p:cNvGraphicFramePr>
            <p:nvPr/>
          </p:nvGraphicFramePr>
          <p:xfrm>
            <a:off x="1708" y="1494"/>
            <a:ext cx="2343" cy="1608"/>
          </p:xfrm>
          <a:graphic>
            <a:graphicData uri="http://schemas.openxmlformats.org/presentationml/2006/ole">
              <mc:AlternateContent xmlns:mc="http://schemas.openxmlformats.org/markup-compatibility/2006">
                <mc:Choice xmlns:v="urn:schemas-microsoft-com:vml" Requires="v">
                  <p:oleObj spid="_x0000_s123915" name="CorelPhotoPaint.Image.8" r:id="rId3" imgW="3718095" imgH="2552381" progId="CorelPhotoPaint.Image.8">
                    <p:embed/>
                  </p:oleObj>
                </mc:Choice>
                <mc:Fallback>
                  <p:oleObj name="CorelPhotoPaint.Image.8" r:id="rId3" imgW="3718095" imgH="2552381"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 y="1494"/>
                          <a:ext cx="2343" cy="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2" name="Rectangle 8"/>
            <p:cNvSpPr>
              <a:spLocks noChangeArrowheads="1"/>
            </p:cNvSpPr>
            <p:nvPr/>
          </p:nvSpPr>
          <p:spPr bwMode="auto">
            <a:xfrm>
              <a:off x="1683" y="1472"/>
              <a:ext cx="2411" cy="16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78362B29-FB31-41CA-B726-D89C25E930E8}" type="slidenum">
              <a:rPr lang="en-US"/>
              <a:pPr/>
              <a:t>67</a:t>
            </a:fld>
            <a:endParaRPr lang="en-US" sz="1400">
              <a:latin typeface="Times New Roman" panose="02020603050405020304" pitchFamily="18" charset="0"/>
            </a:endParaRPr>
          </a:p>
        </p:txBody>
      </p:sp>
      <p:sp>
        <p:nvSpPr>
          <p:cNvPr id="12595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25955" name="Text Box 3"/>
          <p:cNvSpPr txBox="1">
            <a:spLocks noChangeArrowheads="1"/>
          </p:cNvSpPr>
          <p:nvPr/>
        </p:nvSpPr>
        <p:spPr bwMode="auto">
          <a:xfrm>
            <a:off x="1868488" y="836613"/>
            <a:ext cx="54165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Multivariate Gaussian Density</a:t>
            </a:r>
          </a:p>
        </p:txBody>
      </p:sp>
      <p:sp>
        <p:nvSpPr>
          <p:cNvPr id="125957" name="Text Box 5"/>
          <p:cNvSpPr txBox="1">
            <a:spLocks noChangeArrowheads="1"/>
          </p:cNvSpPr>
          <p:nvPr/>
        </p:nvSpPr>
        <p:spPr bwMode="auto">
          <a:xfrm>
            <a:off x="603250" y="1862138"/>
            <a:ext cx="8064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As an illustration of a probability density function of more than one random variable, we consider the </a:t>
            </a:r>
            <a:r>
              <a:rPr lang="en-US" b="1" i="1">
                <a:solidFill>
                  <a:srgbClr val="009900"/>
                </a:solidFill>
              </a:rPr>
              <a:t>multivariate Gaussian probability density function</a:t>
            </a:r>
            <a:r>
              <a:rPr lang="en-US"/>
              <a:t>, defined as</a:t>
            </a:r>
          </a:p>
        </p:txBody>
      </p:sp>
      <p:graphicFrame>
        <p:nvGraphicFramePr>
          <p:cNvPr id="125958" name="Object 6"/>
          <p:cNvGraphicFramePr>
            <a:graphicFrameLocks noChangeAspect="1"/>
          </p:cNvGraphicFramePr>
          <p:nvPr/>
        </p:nvGraphicFramePr>
        <p:xfrm>
          <a:off x="1992313" y="3227388"/>
          <a:ext cx="5159375" cy="746125"/>
        </p:xfrm>
        <a:graphic>
          <a:graphicData uri="http://schemas.openxmlformats.org/presentationml/2006/ole">
            <mc:AlternateContent xmlns:mc="http://schemas.openxmlformats.org/markup-compatibility/2006">
              <mc:Choice xmlns:v="urn:schemas-microsoft-com:vml" Requires="v">
                <p:oleObj spid="_x0000_s125961" name="CorelPhotoPaint.Image.8" r:id="rId3" imgW="5158095" imgH="746667" progId="CorelPhotoPaint.Image.8">
                  <p:embed/>
                </p:oleObj>
              </mc:Choice>
              <mc:Fallback>
                <p:oleObj name="CorelPhotoPaint.Image.8" r:id="rId3" imgW="5158095" imgH="746667"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3227388"/>
                        <a:ext cx="5159375"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959" name="Rectangle 7"/>
          <p:cNvSpPr>
            <a:spLocks noChangeArrowheads="1"/>
          </p:cNvSpPr>
          <p:nvPr/>
        </p:nvSpPr>
        <p:spPr bwMode="auto">
          <a:xfrm>
            <a:off x="2017713" y="3179763"/>
            <a:ext cx="5118100" cy="796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0" name="Text Box 8"/>
          <p:cNvSpPr txBox="1">
            <a:spLocks noChangeArrowheads="1"/>
          </p:cNvSpPr>
          <p:nvPr/>
        </p:nvSpPr>
        <p:spPr bwMode="auto">
          <a:xfrm>
            <a:off x="603250" y="4167188"/>
            <a:ext cx="79295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where </a:t>
            </a:r>
            <a:r>
              <a:rPr lang="en-US" i="1"/>
              <a:t>n</a:t>
            </a:r>
            <a:r>
              <a:rPr lang="en-US"/>
              <a:t> is the </a:t>
            </a:r>
            <a:r>
              <a:rPr lang="en-US" b="1" i="1">
                <a:solidFill>
                  <a:srgbClr val="009900"/>
                </a:solidFill>
              </a:rPr>
              <a:t>dimensionality</a:t>
            </a:r>
            <a:r>
              <a:rPr lang="en-US"/>
              <a:t> (number of components) of the random vector </a:t>
            </a:r>
            <a:r>
              <a:rPr lang="en-US" b="1"/>
              <a:t>x</a:t>
            </a:r>
            <a:r>
              <a:rPr lang="en-US"/>
              <a:t>, </a:t>
            </a:r>
            <a:r>
              <a:rPr lang="en-US" b="1"/>
              <a:t>C</a:t>
            </a:r>
            <a:r>
              <a:rPr lang="en-US"/>
              <a:t> is the </a:t>
            </a:r>
            <a:r>
              <a:rPr lang="en-US" b="1" i="1">
                <a:solidFill>
                  <a:srgbClr val="009900"/>
                </a:solidFill>
              </a:rPr>
              <a:t>covariance matrix</a:t>
            </a:r>
            <a:r>
              <a:rPr lang="en-US"/>
              <a:t> (to be defined below), |</a:t>
            </a:r>
            <a:r>
              <a:rPr lang="en-US" b="1"/>
              <a:t>C</a:t>
            </a:r>
            <a:r>
              <a:rPr lang="en-US"/>
              <a:t>| is the determinant of matrix </a:t>
            </a:r>
            <a:r>
              <a:rPr lang="en-US" b="1"/>
              <a:t>C</a:t>
            </a:r>
            <a:r>
              <a:rPr lang="en-US"/>
              <a:t>, </a:t>
            </a:r>
            <a:r>
              <a:rPr lang="en-US" b="1"/>
              <a:t>m</a:t>
            </a:r>
            <a:r>
              <a:rPr lang="en-US"/>
              <a:t> is the </a:t>
            </a:r>
            <a:r>
              <a:rPr lang="en-US" b="1" i="1">
                <a:solidFill>
                  <a:srgbClr val="009900"/>
                </a:solidFill>
              </a:rPr>
              <a:t>mean vector</a:t>
            </a:r>
            <a:r>
              <a:rPr lang="en-US"/>
              <a:t> (also to be defined below) and </a:t>
            </a:r>
            <a:r>
              <a:rPr lang="en-US" i="1"/>
              <a:t>T</a:t>
            </a:r>
            <a:r>
              <a:rPr lang="en-US"/>
              <a:t> indicates transposition (see the review of matrices and vectors).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F483E98B-EB15-4FB6-9C81-62C343635357}" type="slidenum">
              <a:rPr lang="en-US"/>
              <a:pPr/>
              <a:t>68</a:t>
            </a:fld>
            <a:endParaRPr lang="en-US" sz="1400">
              <a:latin typeface="Times New Roman" panose="02020603050405020304" pitchFamily="18" charset="0"/>
            </a:endParaRPr>
          </a:p>
        </p:txBody>
      </p:sp>
      <p:sp>
        <p:nvSpPr>
          <p:cNvPr id="12697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26979" name="Text Box 3"/>
          <p:cNvSpPr txBox="1">
            <a:spLocks noChangeArrowheads="1"/>
          </p:cNvSpPr>
          <p:nvPr/>
        </p:nvSpPr>
        <p:spPr bwMode="auto">
          <a:xfrm>
            <a:off x="1573213" y="836613"/>
            <a:ext cx="6596062"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Multivariate Gaussian Density (Con’t)</a:t>
            </a:r>
          </a:p>
        </p:txBody>
      </p:sp>
      <p:sp>
        <p:nvSpPr>
          <p:cNvPr id="126980" name="Text Box 4"/>
          <p:cNvSpPr txBox="1">
            <a:spLocks noChangeArrowheads="1"/>
          </p:cNvSpPr>
          <p:nvPr/>
        </p:nvSpPr>
        <p:spPr bwMode="auto">
          <a:xfrm>
            <a:off x="1060450" y="1806575"/>
            <a:ext cx="825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b="1" i="1">
                <a:solidFill>
                  <a:srgbClr val="009900"/>
                </a:solidFill>
              </a:rPr>
              <a:t>mean vector</a:t>
            </a:r>
            <a:r>
              <a:rPr lang="en-US"/>
              <a:t> is defined as</a:t>
            </a:r>
          </a:p>
        </p:txBody>
      </p:sp>
      <p:graphicFrame>
        <p:nvGraphicFramePr>
          <p:cNvPr id="126981" name="Object 5"/>
          <p:cNvGraphicFramePr>
            <a:graphicFrameLocks noChangeAspect="1"/>
          </p:cNvGraphicFramePr>
          <p:nvPr/>
        </p:nvGraphicFramePr>
        <p:xfrm>
          <a:off x="3421063" y="2390775"/>
          <a:ext cx="3216275" cy="2057400"/>
        </p:xfrm>
        <a:graphic>
          <a:graphicData uri="http://schemas.openxmlformats.org/presentationml/2006/ole">
            <mc:AlternateContent xmlns:mc="http://schemas.openxmlformats.org/markup-compatibility/2006">
              <mc:Choice xmlns:v="urn:schemas-microsoft-com:vml" Requires="v">
                <p:oleObj spid="_x0000_s126986" name="CorelPhotoPaint.Image.8" r:id="rId3" imgW="3215238" imgH="2057578" progId="CorelPhotoPaint.Image.8">
                  <p:embed/>
                </p:oleObj>
              </mc:Choice>
              <mc:Fallback>
                <p:oleObj name="CorelPhotoPaint.Image.8" r:id="rId3" imgW="3215238" imgH="2057578"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063" y="2390775"/>
                        <a:ext cx="3216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2" name="Rectangle 6"/>
          <p:cNvSpPr>
            <a:spLocks noChangeArrowheads="1"/>
          </p:cNvSpPr>
          <p:nvPr/>
        </p:nvSpPr>
        <p:spPr bwMode="auto">
          <a:xfrm>
            <a:off x="3389313" y="2344738"/>
            <a:ext cx="3271837" cy="2133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3" name="Text Box 7"/>
          <p:cNvSpPr txBox="1">
            <a:spLocks noChangeArrowheads="1"/>
          </p:cNvSpPr>
          <p:nvPr/>
        </p:nvSpPr>
        <p:spPr bwMode="auto">
          <a:xfrm>
            <a:off x="1060450" y="4564063"/>
            <a:ext cx="794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the </a:t>
            </a:r>
            <a:r>
              <a:rPr lang="en-US" b="1" i="1">
                <a:solidFill>
                  <a:srgbClr val="009900"/>
                </a:solidFill>
              </a:rPr>
              <a:t>covariance matrix</a:t>
            </a:r>
            <a:r>
              <a:rPr lang="en-US"/>
              <a:t> is defined as</a:t>
            </a:r>
          </a:p>
        </p:txBody>
      </p:sp>
      <p:graphicFrame>
        <p:nvGraphicFramePr>
          <p:cNvPr id="126984" name="Object 8"/>
          <p:cNvGraphicFramePr>
            <a:graphicFrameLocks noChangeAspect="1"/>
          </p:cNvGraphicFramePr>
          <p:nvPr/>
        </p:nvGraphicFramePr>
        <p:xfrm>
          <a:off x="3405188" y="5170488"/>
          <a:ext cx="3246437" cy="479425"/>
        </p:xfrm>
        <a:graphic>
          <a:graphicData uri="http://schemas.openxmlformats.org/presentationml/2006/ole">
            <mc:AlternateContent xmlns:mc="http://schemas.openxmlformats.org/markup-compatibility/2006">
              <mc:Choice xmlns:v="urn:schemas-microsoft-com:vml" Requires="v">
                <p:oleObj spid="_x0000_s126987" name="CorelPhotoPaint.Image.8" r:id="rId5" imgW="3246401" imgH="479898" progId="CorelPhotoPaint.Image.8">
                  <p:embed/>
                </p:oleObj>
              </mc:Choice>
              <mc:Fallback>
                <p:oleObj name="CorelPhotoPaint.Image.8" r:id="rId5" imgW="3246401" imgH="479898"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5188" y="5170488"/>
                        <a:ext cx="32464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5" name="Rectangle 9"/>
          <p:cNvSpPr>
            <a:spLocks noChangeArrowheads="1"/>
          </p:cNvSpPr>
          <p:nvPr/>
        </p:nvSpPr>
        <p:spPr bwMode="auto">
          <a:xfrm>
            <a:off x="3389313" y="5141913"/>
            <a:ext cx="3289300" cy="5365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91A26896-5065-4495-A60A-C32ACAE42F31}" type="slidenum">
              <a:rPr lang="en-US"/>
              <a:pPr/>
              <a:t>69</a:t>
            </a:fld>
            <a:endParaRPr lang="en-US" sz="1400">
              <a:latin typeface="Times New Roman" panose="02020603050405020304" pitchFamily="18" charset="0"/>
            </a:endParaRPr>
          </a:p>
        </p:txBody>
      </p:sp>
      <p:sp>
        <p:nvSpPr>
          <p:cNvPr id="12800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28003" name="Text Box 3"/>
          <p:cNvSpPr txBox="1">
            <a:spLocks noChangeArrowheads="1"/>
          </p:cNvSpPr>
          <p:nvPr/>
        </p:nvSpPr>
        <p:spPr bwMode="auto">
          <a:xfrm>
            <a:off x="1573213" y="836613"/>
            <a:ext cx="6596062"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Multivariate Gaussian Density (Con’t)</a:t>
            </a:r>
          </a:p>
        </p:txBody>
      </p:sp>
      <p:sp>
        <p:nvSpPr>
          <p:cNvPr id="128004" name="Text Box 4"/>
          <p:cNvSpPr txBox="1">
            <a:spLocks noChangeArrowheads="1"/>
          </p:cNvSpPr>
          <p:nvPr/>
        </p:nvSpPr>
        <p:spPr bwMode="auto">
          <a:xfrm>
            <a:off x="603250" y="1889125"/>
            <a:ext cx="8234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element of </a:t>
            </a:r>
            <a:r>
              <a:rPr lang="en-US" b="1"/>
              <a:t>C</a:t>
            </a:r>
            <a:r>
              <a:rPr lang="en-US"/>
              <a:t> are the covariances of the elements of </a:t>
            </a:r>
            <a:r>
              <a:rPr lang="en-US" b="1"/>
              <a:t>x</a:t>
            </a:r>
            <a:r>
              <a:rPr lang="en-US"/>
              <a:t>, such that</a:t>
            </a:r>
          </a:p>
        </p:txBody>
      </p:sp>
      <p:graphicFrame>
        <p:nvGraphicFramePr>
          <p:cNvPr id="128005" name="Object 5"/>
          <p:cNvGraphicFramePr>
            <a:graphicFrameLocks noChangeAspect="1"/>
          </p:cNvGraphicFramePr>
          <p:nvPr/>
        </p:nvGraphicFramePr>
        <p:xfrm>
          <a:off x="2387600" y="2701925"/>
          <a:ext cx="4367213" cy="463550"/>
        </p:xfrm>
        <a:graphic>
          <a:graphicData uri="http://schemas.openxmlformats.org/presentationml/2006/ole">
            <mc:AlternateContent xmlns:mc="http://schemas.openxmlformats.org/markup-compatibility/2006">
              <mc:Choice xmlns:v="urn:schemas-microsoft-com:vml" Requires="v">
                <p:oleObj spid="_x0000_s128009" name="CorelPhotoPaint.Image.8" r:id="rId3" imgW="4365714" imgH="464762" progId="CorelPhotoPaint.Image.8">
                  <p:embed/>
                </p:oleObj>
              </mc:Choice>
              <mc:Fallback>
                <p:oleObj name="CorelPhotoPaint.Image.8" r:id="rId3" imgW="4365714" imgH="464762"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2701925"/>
                        <a:ext cx="43672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6" name="Rectangle 6"/>
          <p:cNvSpPr>
            <a:spLocks noChangeArrowheads="1"/>
          </p:cNvSpPr>
          <p:nvPr/>
        </p:nvSpPr>
        <p:spPr bwMode="auto">
          <a:xfrm>
            <a:off x="2374900" y="2706688"/>
            <a:ext cx="4394200" cy="4651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07" name="Text Box 7"/>
          <p:cNvSpPr txBox="1">
            <a:spLocks noChangeArrowheads="1"/>
          </p:cNvSpPr>
          <p:nvPr/>
        </p:nvSpPr>
        <p:spPr bwMode="auto">
          <a:xfrm>
            <a:off x="603250" y="3330575"/>
            <a:ext cx="79835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where, for example, </a:t>
            </a:r>
            <a:r>
              <a:rPr lang="en-US" i="1"/>
              <a:t>x</a:t>
            </a:r>
            <a:r>
              <a:rPr lang="en-US" i="1" baseline="-25000"/>
              <a:t>i</a:t>
            </a:r>
            <a:r>
              <a:rPr lang="en-US"/>
              <a:t> is the </a:t>
            </a:r>
            <a:r>
              <a:rPr lang="en-US" i="1"/>
              <a:t>i</a:t>
            </a:r>
            <a:r>
              <a:rPr lang="en-US"/>
              <a:t>th component of </a:t>
            </a:r>
            <a:r>
              <a:rPr lang="en-US" b="1"/>
              <a:t>x</a:t>
            </a:r>
            <a:r>
              <a:rPr lang="en-US"/>
              <a:t> and </a:t>
            </a:r>
            <a:r>
              <a:rPr lang="en-US" i="1"/>
              <a:t>m</a:t>
            </a:r>
            <a:r>
              <a:rPr lang="en-US" i="1" baseline="-25000"/>
              <a:t>i</a:t>
            </a:r>
            <a:r>
              <a:rPr lang="en-US"/>
              <a:t> is the </a:t>
            </a:r>
            <a:r>
              <a:rPr lang="en-US" i="1"/>
              <a:t>i</a:t>
            </a:r>
            <a:r>
              <a:rPr lang="en-US"/>
              <a:t>th component of</a:t>
            </a:r>
            <a:r>
              <a:rPr lang="en-US" b="1"/>
              <a:t> m</a:t>
            </a:r>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9B8536F5-3045-4CC4-84F9-0A74127D959E}" type="slidenum">
              <a:rPr lang="en-US"/>
              <a:pPr/>
              <a:t>7</a:t>
            </a:fld>
            <a:endParaRPr lang="en-US" sz="1400">
              <a:latin typeface="Times New Roman" panose="02020603050405020304" pitchFamily="18" charset="0"/>
            </a:endParaRPr>
          </a:p>
        </p:txBody>
      </p:sp>
      <p:sp>
        <p:nvSpPr>
          <p:cNvPr id="5939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59395" name="Text Box 3"/>
          <p:cNvSpPr txBox="1">
            <a:spLocks noChangeArrowheads="1"/>
          </p:cNvSpPr>
          <p:nvPr/>
        </p:nvSpPr>
        <p:spPr bwMode="auto">
          <a:xfrm>
            <a:off x="2390775" y="838200"/>
            <a:ext cx="4349750"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Some Basic Set Operations</a:t>
            </a:r>
            <a:endParaRPr lang="en-US">
              <a:latin typeface="Verdana" panose="020B0604030504040204" pitchFamily="34" charset="0"/>
            </a:endParaRPr>
          </a:p>
        </p:txBody>
      </p:sp>
      <p:sp>
        <p:nvSpPr>
          <p:cNvPr id="59396" name="Text Box 4"/>
          <p:cNvSpPr txBox="1">
            <a:spLocks noChangeArrowheads="1"/>
          </p:cNvSpPr>
          <p:nvPr/>
        </p:nvSpPr>
        <p:spPr bwMode="auto">
          <a:xfrm>
            <a:off x="644525" y="1687513"/>
            <a:ext cx="7967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operations on sets associated with basic probability theory are straightforward.  The </a:t>
            </a:r>
            <a:r>
              <a:rPr lang="en-US" b="1" i="1">
                <a:solidFill>
                  <a:srgbClr val="009900"/>
                </a:solidFill>
              </a:rPr>
              <a:t>union</a:t>
            </a:r>
            <a:r>
              <a:rPr lang="en-US"/>
              <a:t> of two sets </a:t>
            </a:r>
            <a:r>
              <a:rPr lang="en-US" i="1"/>
              <a:t>A</a:t>
            </a:r>
            <a:r>
              <a:rPr lang="en-US"/>
              <a:t> and </a:t>
            </a:r>
            <a:r>
              <a:rPr lang="en-US" i="1"/>
              <a:t>B</a:t>
            </a:r>
            <a:r>
              <a:rPr lang="en-US"/>
              <a:t>, denoted by</a:t>
            </a:r>
          </a:p>
        </p:txBody>
      </p:sp>
      <p:graphicFrame>
        <p:nvGraphicFramePr>
          <p:cNvPr id="59397" name="Object 5"/>
          <p:cNvGraphicFramePr>
            <a:graphicFrameLocks noChangeAspect="1"/>
          </p:cNvGraphicFramePr>
          <p:nvPr/>
        </p:nvGraphicFramePr>
        <p:xfrm>
          <a:off x="4171950" y="2592388"/>
          <a:ext cx="800100" cy="319087"/>
        </p:xfrm>
        <a:graphic>
          <a:graphicData uri="http://schemas.openxmlformats.org/presentationml/2006/ole">
            <mc:AlternateContent xmlns:mc="http://schemas.openxmlformats.org/markup-compatibility/2006">
              <mc:Choice xmlns:v="urn:schemas-microsoft-com:vml" Requires="v">
                <p:oleObj spid="_x0000_s59409" name="CorelPhotoPaint.Image.8" r:id="rId3" imgW="800000" imgH="320068" progId="CorelPhotoPaint.Image.8">
                  <p:embed/>
                </p:oleObj>
              </mc:Choice>
              <mc:Fallback>
                <p:oleObj name="CorelPhotoPaint.Image.8" r:id="rId3" imgW="800000" imgH="320068"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950" y="2592388"/>
                        <a:ext cx="80010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8" name="Rectangle 6"/>
          <p:cNvSpPr>
            <a:spLocks noChangeArrowheads="1"/>
          </p:cNvSpPr>
          <p:nvPr/>
        </p:nvSpPr>
        <p:spPr bwMode="auto">
          <a:xfrm>
            <a:off x="4114800" y="2584450"/>
            <a:ext cx="887413" cy="3587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9" name="Text Box 7"/>
          <p:cNvSpPr txBox="1">
            <a:spLocks noChangeArrowheads="1"/>
          </p:cNvSpPr>
          <p:nvPr/>
        </p:nvSpPr>
        <p:spPr bwMode="auto">
          <a:xfrm>
            <a:off x="636588" y="2951163"/>
            <a:ext cx="7823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is the set of elements that are either in </a:t>
            </a:r>
            <a:r>
              <a:rPr lang="en-US" i="1"/>
              <a:t>A</a:t>
            </a:r>
            <a:r>
              <a:rPr lang="en-US"/>
              <a:t> or in </a:t>
            </a:r>
            <a:r>
              <a:rPr lang="en-US" i="1"/>
              <a:t>B</a:t>
            </a:r>
            <a:r>
              <a:rPr lang="en-US"/>
              <a:t>, or in both.  In other words,</a:t>
            </a:r>
          </a:p>
        </p:txBody>
      </p:sp>
      <p:graphicFrame>
        <p:nvGraphicFramePr>
          <p:cNvPr id="59400" name="Object 8"/>
          <p:cNvGraphicFramePr>
            <a:graphicFrameLocks noChangeAspect="1"/>
          </p:cNvGraphicFramePr>
          <p:nvPr/>
        </p:nvGraphicFramePr>
        <p:xfrm>
          <a:off x="2776538" y="3749675"/>
          <a:ext cx="3589337" cy="311150"/>
        </p:xfrm>
        <a:graphic>
          <a:graphicData uri="http://schemas.openxmlformats.org/presentationml/2006/ole">
            <mc:AlternateContent xmlns:mc="http://schemas.openxmlformats.org/markup-compatibility/2006">
              <mc:Choice xmlns:v="urn:schemas-microsoft-com:vml" Requires="v">
                <p:oleObj spid="_x0000_s59410" name="CorelPhotoPaint.Image.8" r:id="rId5" imgW="3588571" imgH="312117" progId="CorelPhotoPaint.Image.8">
                  <p:embed/>
                </p:oleObj>
              </mc:Choice>
              <mc:Fallback>
                <p:oleObj name="CorelPhotoPaint.Image.8" r:id="rId5" imgW="3588571" imgH="312117"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6538" y="3749675"/>
                        <a:ext cx="3589337"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2" name="Rectangle 10"/>
          <p:cNvSpPr>
            <a:spLocks noChangeArrowheads="1"/>
          </p:cNvSpPr>
          <p:nvPr/>
        </p:nvSpPr>
        <p:spPr bwMode="auto">
          <a:xfrm>
            <a:off x="2716213" y="3689350"/>
            <a:ext cx="3711575" cy="4206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Text Box 11"/>
          <p:cNvSpPr txBox="1">
            <a:spLocks noChangeArrowheads="1"/>
          </p:cNvSpPr>
          <p:nvPr/>
        </p:nvSpPr>
        <p:spPr bwMode="auto">
          <a:xfrm>
            <a:off x="620713" y="4230688"/>
            <a:ext cx="7659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Similarly, the </a:t>
            </a:r>
            <a:r>
              <a:rPr lang="en-US" b="1" i="1">
                <a:solidFill>
                  <a:srgbClr val="009900"/>
                </a:solidFill>
              </a:rPr>
              <a:t>intersection</a:t>
            </a:r>
            <a:r>
              <a:rPr lang="en-US"/>
              <a:t> of sets </a:t>
            </a:r>
            <a:r>
              <a:rPr lang="en-US" i="1"/>
              <a:t>A</a:t>
            </a:r>
            <a:r>
              <a:rPr lang="en-US"/>
              <a:t> and </a:t>
            </a:r>
            <a:r>
              <a:rPr lang="en-US" i="1"/>
              <a:t>B</a:t>
            </a:r>
            <a:r>
              <a:rPr lang="en-US"/>
              <a:t>, denoted by</a:t>
            </a:r>
          </a:p>
        </p:txBody>
      </p:sp>
      <p:graphicFrame>
        <p:nvGraphicFramePr>
          <p:cNvPr id="59404" name="Object 12"/>
          <p:cNvGraphicFramePr>
            <a:graphicFrameLocks noChangeAspect="1"/>
          </p:cNvGraphicFramePr>
          <p:nvPr/>
        </p:nvGraphicFramePr>
        <p:xfrm>
          <a:off x="4168775" y="4752975"/>
          <a:ext cx="806450" cy="303213"/>
        </p:xfrm>
        <a:graphic>
          <a:graphicData uri="http://schemas.openxmlformats.org/presentationml/2006/ole">
            <mc:AlternateContent xmlns:mc="http://schemas.openxmlformats.org/markup-compatibility/2006">
              <mc:Choice xmlns:v="urn:schemas-microsoft-com:vml" Requires="v">
                <p:oleObj spid="_x0000_s59411" name="CorelPhotoPaint.Image.8" r:id="rId7" imgW="807448" imgH="304569" progId="CorelPhotoPaint.Image.8">
                  <p:embed/>
                </p:oleObj>
              </mc:Choice>
              <mc:Fallback>
                <p:oleObj name="CorelPhotoPaint.Image.8" r:id="rId7" imgW="807448" imgH="304569" progId="CorelPhotoPaint.Image.8">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8775" y="4752975"/>
                        <a:ext cx="80645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5" name="Rectangle 13"/>
          <p:cNvSpPr>
            <a:spLocks noChangeArrowheads="1"/>
          </p:cNvSpPr>
          <p:nvPr/>
        </p:nvSpPr>
        <p:spPr bwMode="auto">
          <a:xfrm>
            <a:off x="4087813" y="4691063"/>
            <a:ext cx="1004887" cy="4032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Text Box 14"/>
          <p:cNvSpPr txBox="1">
            <a:spLocks noChangeArrowheads="1"/>
          </p:cNvSpPr>
          <p:nvPr/>
        </p:nvSpPr>
        <p:spPr bwMode="auto">
          <a:xfrm>
            <a:off x="620713" y="5186363"/>
            <a:ext cx="810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is the set of elements common to both </a:t>
            </a:r>
            <a:r>
              <a:rPr lang="en-US" i="1"/>
              <a:t>A</a:t>
            </a:r>
            <a:r>
              <a:rPr lang="en-US"/>
              <a:t> and </a:t>
            </a:r>
            <a:r>
              <a:rPr lang="en-US" i="1"/>
              <a:t>B</a:t>
            </a:r>
            <a:r>
              <a:rPr lang="en-US"/>
              <a:t>; that is,</a:t>
            </a:r>
          </a:p>
        </p:txBody>
      </p:sp>
      <p:graphicFrame>
        <p:nvGraphicFramePr>
          <p:cNvPr id="59407" name="Object 15"/>
          <p:cNvGraphicFramePr>
            <a:graphicFrameLocks noChangeAspect="1"/>
          </p:cNvGraphicFramePr>
          <p:nvPr/>
        </p:nvGraphicFramePr>
        <p:xfrm>
          <a:off x="2670175" y="5764213"/>
          <a:ext cx="3802063" cy="395287"/>
        </p:xfrm>
        <a:graphic>
          <a:graphicData uri="http://schemas.openxmlformats.org/presentationml/2006/ole">
            <mc:AlternateContent xmlns:mc="http://schemas.openxmlformats.org/markup-compatibility/2006">
              <mc:Choice xmlns:v="urn:schemas-microsoft-com:vml" Requires="v">
                <p:oleObj spid="_x0000_s59412" name="CorelPhotoPaint.Image.8" r:id="rId9" imgW="3802710" imgH="396023" progId="CorelPhotoPaint.Image.8">
                  <p:embed/>
                </p:oleObj>
              </mc:Choice>
              <mc:Fallback>
                <p:oleObj name="CorelPhotoPaint.Image.8" r:id="rId9" imgW="3802710" imgH="396023" progId="CorelPhotoPaint.Image.8">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0175" y="5764213"/>
                        <a:ext cx="3802063"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8" name="Rectangle 16"/>
          <p:cNvSpPr>
            <a:spLocks noChangeArrowheads="1"/>
          </p:cNvSpPr>
          <p:nvPr/>
        </p:nvSpPr>
        <p:spPr bwMode="auto">
          <a:xfrm>
            <a:off x="2581275" y="5713413"/>
            <a:ext cx="398145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C73705E1-1227-47E3-9F2D-38E4BA8770BA}" type="slidenum">
              <a:rPr lang="en-US"/>
              <a:pPr/>
              <a:t>70</a:t>
            </a:fld>
            <a:endParaRPr lang="en-US" sz="1400">
              <a:latin typeface="Times New Roman" panose="02020603050405020304" pitchFamily="18" charset="0"/>
            </a:endParaRPr>
          </a:p>
        </p:txBody>
      </p:sp>
      <p:sp>
        <p:nvSpPr>
          <p:cNvPr id="129026"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29027" name="Text Box 3"/>
          <p:cNvSpPr txBox="1">
            <a:spLocks noChangeArrowheads="1"/>
          </p:cNvSpPr>
          <p:nvPr/>
        </p:nvSpPr>
        <p:spPr bwMode="auto">
          <a:xfrm>
            <a:off x="1573213" y="836613"/>
            <a:ext cx="6596062"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Multivariate Gaussian Density (Con’t)</a:t>
            </a:r>
          </a:p>
        </p:txBody>
      </p:sp>
      <p:sp>
        <p:nvSpPr>
          <p:cNvPr id="129028" name="Text Box 4"/>
          <p:cNvSpPr txBox="1">
            <a:spLocks noChangeArrowheads="1"/>
          </p:cNvSpPr>
          <p:nvPr/>
        </p:nvSpPr>
        <p:spPr bwMode="auto">
          <a:xfrm>
            <a:off x="603250" y="1874838"/>
            <a:ext cx="8361363"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Covariance matrices are </a:t>
            </a:r>
            <a:r>
              <a:rPr lang="en-US" b="1" i="1">
                <a:solidFill>
                  <a:srgbClr val="009900"/>
                </a:solidFill>
              </a:rPr>
              <a:t>real</a:t>
            </a:r>
            <a:r>
              <a:rPr lang="en-US"/>
              <a:t> and </a:t>
            </a:r>
            <a:r>
              <a:rPr lang="en-US" b="1" i="1">
                <a:solidFill>
                  <a:srgbClr val="009900"/>
                </a:solidFill>
              </a:rPr>
              <a:t>symmetric </a:t>
            </a:r>
            <a:r>
              <a:rPr lang="en-US"/>
              <a:t>(see the review of matrices and vectors). The elements along the main diagonal of </a:t>
            </a:r>
            <a:r>
              <a:rPr lang="en-US" b="1"/>
              <a:t>C</a:t>
            </a:r>
            <a:r>
              <a:rPr lang="en-US"/>
              <a:t> are the variances of the elements </a:t>
            </a:r>
            <a:r>
              <a:rPr lang="en-US" b="1"/>
              <a:t>x</a:t>
            </a:r>
            <a:r>
              <a:rPr lang="en-US"/>
              <a:t>, such that </a:t>
            </a:r>
            <a:r>
              <a:rPr lang="en-US" i="1"/>
              <a:t>c</a:t>
            </a:r>
            <a:r>
              <a:rPr lang="en-US" i="1" baseline="-25000"/>
              <a:t>ii</a:t>
            </a:r>
            <a:r>
              <a:rPr lang="en-US"/>
              <a:t>= </a:t>
            </a:r>
            <a:r>
              <a:rPr lang="en-US">
                <a:sym typeface="Symbol" panose="05050102010706020507" pitchFamily="18" charset="2"/>
              </a:rPr>
              <a:t></a:t>
            </a:r>
            <a:r>
              <a:rPr lang="en-US" i="1" baseline="-25000"/>
              <a:t>x</a:t>
            </a:r>
            <a:r>
              <a:rPr lang="en-US" i="1" baseline="-40000"/>
              <a:t>i</a:t>
            </a:r>
            <a:r>
              <a:rPr lang="en-US"/>
              <a:t>².  When all the elements of </a:t>
            </a:r>
            <a:r>
              <a:rPr lang="en-US" b="1"/>
              <a:t>x</a:t>
            </a:r>
            <a:r>
              <a:rPr lang="en-US"/>
              <a:t> are uncorrelated or statistically independent, </a:t>
            </a:r>
            <a:r>
              <a:rPr lang="en-US" i="1"/>
              <a:t>c</a:t>
            </a:r>
            <a:r>
              <a:rPr lang="en-US" i="1" baseline="-25000"/>
              <a:t>ij </a:t>
            </a:r>
            <a:r>
              <a:rPr lang="en-US"/>
              <a:t>= 0, and the covariance matrix becomes a </a:t>
            </a:r>
            <a:r>
              <a:rPr lang="en-US" b="1" i="1">
                <a:solidFill>
                  <a:srgbClr val="009900"/>
                </a:solidFill>
              </a:rPr>
              <a:t>diagonal matrix</a:t>
            </a:r>
            <a:r>
              <a:rPr lang="en-US"/>
              <a:t>.  If all the variances are equal, then the covariance matrix becomes proportional to the </a:t>
            </a:r>
            <a:r>
              <a:rPr lang="en-US" b="1" i="1">
                <a:solidFill>
                  <a:srgbClr val="009900"/>
                </a:solidFill>
              </a:rPr>
              <a:t>identity matrix</a:t>
            </a:r>
            <a:r>
              <a:rPr lang="en-US"/>
              <a:t>, with the constant of proportionality being the variance of the elements of </a:t>
            </a:r>
            <a:r>
              <a:rPr lang="en-US" b="1"/>
              <a:t>x</a:t>
            </a:r>
            <a:r>
              <a:rPr lang="en-US"/>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2B712744-2AA4-4494-8673-5E5069351DB1}" type="slidenum">
              <a:rPr lang="en-US"/>
              <a:pPr/>
              <a:t>71</a:t>
            </a:fld>
            <a:endParaRPr lang="en-US" sz="1400">
              <a:latin typeface="Times New Roman" panose="02020603050405020304" pitchFamily="18" charset="0"/>
            </a:endParaRPr>
          </a:p>
        </p:txBody>
      </p:sp>
      <p:sp>
        <p:nvSpPr>
          <p:cNvPr id="130050"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30051" name="Text Box 3"/>
          <p:cNvSpPr txBox="1">
            <a:spLocks noChangeArrowheads="1"/>
          </p:cNvSpPr>
          <p:nvPr/>
        </p:nvSpPr>
        <p:spPr bwMode="auto">
          <a:xfrm>
            <a:off x="1573213" y="836613"/>
            <a:ext cx="6596062"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Multivariate Gaussian Density (Con’t)</a:t>
            </a:r>
          </a:p>
        </p:txBody>
      </p:sp>
      <p:sp>
        <p:nvSpPr>
          <p:cNvPr id="130052" name="Text Box 4"/>
          <p:cNvSpPr txBox="1">
            <a:spLocks noChangeArrowheads="1"/>
          </p:cNvSpPr>
          <p:nvPr/>
        </p:nvSpPr>
        <p:spPr bwMode="auto">
          <a:xfrm>
            <a:off x="603250" y="1604963"/>
            <a:ext cx="8235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Example:</a:t>
            </a:r>
            <a:r>
              <a:rPr lang="en-US"/>
              <a:t>  Consider the following </a:t>
            </a:r>
            <a:r>
              <a:rPr lang="en-US" b="1" i="1">
                <a:solidFill>
                  <a:srgbClr val="009900"/>
                </a:solidFill>
              </a:rPr>
              <a:t>bivariate</a:t>
            </a:r>
            <a:r>
              <a:rPr lang="en-US"/>
              <a:t> (</a:t>
            </a:r>
            <a:r>
              <a:rPr lang="en-US" i="1"/>
              <a:t>n </a:t>
            </a:r>
            <a:r>
              <a:rPr lang="en-US"/>
              <a:t>= 2) Gaussian probability density function</a:t>
            </a:r>
          </a:p>
        </p:txBody>
      </p:sp>
      <p:graphicFrame>
        <p:nvGraphicFramePr>
          <p:cNvPr id="130053" name="Object 5"/>
          <p:cNvGraphicFramePr>
            <a:graphicFrameLocks noChangeAspect="1"/>
          </p:cNvGraphicFramePr>
          <p:nvPr/>
        </p:nvGraphicFramePr>
        <p:xfrm>
          <a:off x="2044700" y="2573338"/>
          <a:ext cx="5053013" cy="814387"/>
        </p:xfrm>
        <a:graphic>
          <a:graphicData uri="http://schemas.openxmlformats.org/presentationml/2006/ole">
            <mc:AlternateContent xmlns:mc="http://schemas.openxmlformats.org/markup-compatibility/2006">
              <mc:Choice xmlns:v="urn:schemas-microsoft-com:vml" Requires="v">
                <p:oleObj spid="_x0000_s130059" name="CorelPhotoPaint.Image.8" r:id="rId3" imgW="5051429" imgH="815066" progId="CorelPhotoPaint.Image.8">
                  <p:embed/>
                </p:oleObj>
              </mc:Choice>
              <mc:Fallback>
                <p:oleObj name="CorelPhotoPaint.Image.8" r:id="rId3" imgW="5051429" imgH="815066"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2573338"/>
                        <a:ext cx="5053013"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54" name="Rectangle 6"/>
          <p:cNvSpPr>
            <a:spLocks noChangeArrowheads="1"/>
          </p:cNvSpPr>
          <p:nvPr/>
        </p:nvSpPr>
        <p:spPr bwMode="auto">
          <a:xfrm>
            <a:off x="2035175" y="2546350"/>
            <a:ext cx="5154613" cy="8064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5" name="Text Box 7"/>
          <p:cNvSpPr txBox="1">
            <a:spLocks noChangeArrowheads="1"/>
          </p:cNvSpPr>
          <p:nvPr/>
        </p:nvSpPr>
        <p:spPr bwMode="auto">
          <a:xfrm>
            <a:off x="603250" y="3406775"/>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with</a:t>
            </a:r>
          </a:p>
        </p:txBody>
      </p:sp>
      <p:graphicFrame>
        <p:nvGraphicFramePr>
          <p:cNvPr id="130056" name="Object 8"/>
          <p:cNvGraphicFramePr>
            <a:graphicFrameLocks noChangeAspect="1"/>
          </p:cNvGraphicFramePr>
          <p:nvPr/>
        </p:nvGraphicFramePr>
        <p:xfrm>
          <a:off x="3519488" y="3667125"/>
          <a:ext cx="2103437" cy="1295400"/>
        </p:xfrm>
        <a:graphic>
          <a:graphicData uri="http://schemas.openxmlformats.org/presentationml/2006/ole">
            <mc:AlternateContent xmlns:mc="http://schemas.openxmlformats.org/markup-compatibility/2006">
              <mc:Choice xmlns:v="urn:schemas-microsoft-com:vml" Requires="v">
                <p:oleObj spid="_x0000_s130060" name="CorelPhotoPaint.Image.8" r:id="rId5" imgW="2103302" imgH="1295238" progId="CorelPhotoPaint.Image.8">
                  <p:embed/>
                </p:oleObj>
              </mc:Choice>
              <mc:Fallback>
                <p:oleObj name="CorelPhotoPaint.Image.8" r:id="rId5" imgW="2103302" imgH="1295238" progId="CorelPhotoPaint.Imag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9488" y="3667125"/>
                        <a:ext cx="210343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57" name="Text Box 9"/>
          <p:cNvSpPr txBox="1">
            <a:spLocks noChangeArrowheads="1"/>
          </p:cNvSpPr>
          <p:nvPr/>
        </p:nvSpPr>
        <p:spPr bwMode="auto">
          <a:xfrm>
            <a:off x="603250" y="4841875"/>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130058" name="Object 10"/>
          <p:cNvGraphicFramePr>
            <a:graphicFrameLocks noChangeAspect="1"/>
          </p:cNvGraphicFramePr>
          <p:nvPr/>
        </p:nvGraphicFramePr>
        <p:xfrm>
          <a:off x="3314700" y="5326063"/>
          <a:ext cx="2514600" cy="1119187"/>
        </p:xfrm>
        <a:graphic>
          <a:graphicData uri="http://schemas.openxmlformats.org/presentationml/2006/ole">
            <mc:AlternateContent xmlns:mc="http://schemas.openxmlformats.org/markup-compatibility/2006">
              <mc:Choice xmlns:v="urn:schemas-microsoft-com:vml" Requires="v">
                <p:oleObj spid="_x0000_s130061" name="CorelPhotoPaint.Image.8" r:id="rId7" imgW="2514818" imgH="1120000" progId="CorelPhotoPaint.Image.8">
                  <p:embed/>
                </p:oleObj>
              </mc:Choice>
              <mc:Fallback>
                <p:oleObj name="CorelPhotoPaint.Image.8" r:id="rId7" imgW="2514818" imgH="1120000" progId="CorelPhotoPaint.Image.8">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4700" y="5326063"/>
                        <a:ext cx="2514600"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4940ECF5-BCD8-4443-84BD-D3E0BD94465A}" type="slidenum">
              <a:rPr lang="en-US"/>
              <a:pPr/>
              <a:t>72</a:t>
            </a:fld>
            <a:endParaRPr lang="en-US" sz="1400">
              <a:latin typeface="Times New Roman" panose="02020603050405020304" pitchFamily="18" charset="0"/>
            </a:endParaRPr>
          </a:p>
        </p:txBody>
      </p:sp>
      <p:sp>
        <p:nvSpPr>
          <p:cNvPr id="131074"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31075" name="Text Box 3"/>
          <p:cNvSpPr txBox="1">
            <a:spLocks noChangeArrowheads="1"/>
          </p:cNvSpPr>
          <p:nvPr/>
        </p:nvSpPr>
        <p:spPr bwMode="auto">
          <a:xfrm>
            <a:off x="1573213" y="836613"/>
            <a:ext cx="6596062"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Multivariate Gaussian Density (Con’t)</a:t>
            </a:r>
          </a:p>
        </p:txBody>
      </p:sp>
      <p:sp>
        <p:nvSpPr>
          <p:cNvPr id="131076" name="Text Box 4"/>
          <p:cNvSpPr txBox="1">
            <a:spLocks noChangeArrowheads="1"/>
          </p:cNvSpPr>
          <p:nvPr/>
        </p:nvSpPr>
        <p:spPr bwMode="auto">
          <a:xfrm>
            <a:off x="614363" y="1633538"/>
            <a:ext cx="8351837"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where, because </a:t>
            </a:r>
            <a:r>
              <a:rPr lang="en-US" b="1"/>
              <a:t>C</a:t>
            </a:r>
            <a:r>
              <a:rPr lang="en-US"/>
              <a:t> is known to be symmetric, </a:t>
            </a:r>
            <a:r>
              <a:rPr lang="en-US" i="1"/>
              <a:t>c</a:t>
            </a:r>
            <a:r>
              <a:rPr lang="en-US" baseline="-25000"/>
              <a:t>12</a:t>
            </a:r>
            <a:r>
              <a:rPr lang="en-US"/>
              <a:t> = </a:t>
            </a:r>
            <a:r>
              <a:rPr lang="en-US" i="1"/>
              <a:t>c</a:t>
            </a:r>
            <a:r>
              <a:rPr lang="en-US" baseline="-25000"/>
              <a:t>21</a:t>
            </a:r>
            <a:r>
              <a:rPr lang="en-US"/>
              <a:t>. A schematic diagram of this density is shown in Part (a) of the following figure. Part (b) is a horizontal slice of Part (a).  From the review of vectors and matrices, we know that the main directions of data spread are in the directions of the eigenvectors of </a:t>
            </a:r>
            <a:r>
              <a:rPr lang="en-US" b="1"/>
              <a:t>C</a:t>
            </a:r>
            <a:r>
              <a:rPr lang="en-US"/>
              <a:t>.  Furthermore, if the variables are uncorrelated or statistically independent, the covariance matrix will be diagonal and the eigenvectors will be in the same direction as the coordinate axes </a:t>
            </a:r>
            <a:r>
              <a:rPr lang="en-US" i="1"/>
              <a:t>x</a:t>
            </a:r>
            <a:r>
              <a:rPr lang="en-US" baseline="-25000"/>
              <a:t>1</a:t>
            </a:r>
            <a:r>
              <a:rPr lang="en-US"/>
              <a:t> and </a:t>
            </a:r>
            <a:r>
              <a:rPr lang="en-US" i="1"/>
              <a:t>x</a:t>
            </a:r>
            <a:r>
              <a:rPr lang="en-US" baseline="-25000"/>
              <a:t>2</a:t>
            </a:r>
            <a:r>
              <a:rPr lang="en-US"/>
              <a:t> (and the ellipse shown would be oriented along the </a:t>
            </a:r>
            <a:r>
              <a:rPr lang="en-US" i="1"/>
              <a:t>x</a:t>
            </a:r>
            <a:r>
              <a:rPr lang="en-US" baseline="-25000"/>
              <a:t>1</a:t>
            </a:r>
            <a:r>
              <a:rPr lang="en-US"/>
              <a:t> - and </a:t>
            </a:r>
            <a:r>
              <a:rPr lang="en-US" i="1"/>
              <a:t>x</a:t>
            </a:r>
            <a:r>
              <a:rPr lang="en-US" baseline="-25000"/>
              <a:t>2</a:t>
            </a:r>
            <a:r>
              <a:rPr lang="en-US"/>
              <a:t>-axis).  If, the variances along the main diagonal are equal, the density would be symmetrical in all directions (in the form of a bell) and Part (b) would be a circle.  Note in Parts (a) and (b) that the density is centered at the mean values (</a:t>
            </a:r>
            <a:r>
              <a:rPr lang="en-US" i="1"/>
              <a:t>m</a:t>
            </a:r>
            <a:r>
              <a:rPr lang="en-US" baseline="-25000"/>
              <a:t>1</a:t>
            </a:r>
            <a:r>
              <a:rPr lang="en-US"/>
              <a:t>,</a:t>
            </a:r>
            <a:r>
              <a:rPr lang="en-US" i="1"/>
              <a:t>m</a:t>
            </a:r>
            <a:r>
              <a:rPr lang="en-US" baseline="-25000"/>
              <a:t>2</a:t>
            </a:r>
            <a:r>
              <a:rPr lang="en-US"/>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E5A622A6-BC17-42BF-AAE1-8C3CC7A246FA}" type="slidenum">
              <a:rPr lang="en-US"/>
              <a:pPr/>
              <a:t>73</a:t>
            </a:fld>
            <a:endParaRPr lang="en-US" sz="1400">
              <a:latin typeface="Times New Roman" panose="02020603050405020304" pitchFamily="18" charset="0"/>
            </a:endParaRPr>
          </a:p>
        </p:txBody>
      </p:sp>
      <p:sp>
        <p:nvSpPr>
          <p:cNvPr id="13209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32099" name="Text Box 3"/>
          <p:cNvSpPr txBox="1">
            <a:spLocks noChangeArrowheads="1"/>
          </p:cNvSpPr>
          <p:nvPr/>
        </p:nvSpPr>
        <p:spPr bwMode="auto">
          <a:xfrm>
            <a:off x="1573213" y="836613"/>
            <a:ext cx="6596062"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The Multivariate Gaussian Density (Con’t)</a:t>
            </a:r>
          </a:p>
        </p:txBody>
      </p:sp>
      <p:graphicFrame>
        <p:nvGraphicFramePr>
          <p:cNvPr id="132100" name="Object 4"/>
          <p:cNvGraphicFramePr>
            <a:graphicFrameLocks noChangeAspect="1"/>
          </p:cNvGraphicFramePr>
          <p:nvPr/>
        </p:nvGraphicFramePr>
        <p:xfrm>
          <a:off x="550863" y="2060575"/>
          <a:ext cx="4260850" cy="3817938"/>
        </p:xfrm>
        <a:graphic>
          <a:graphicData uri="http://schemas.openxmlformats.org/presentationml/2006/ole">
            <mc:AlternateContent xmlns:mc="http://schemas.openxmlformats.org/markup-compatibility/2006">
              <mc:Choice xmlns:v="urn:schemas-microsoft-com:vml" Requires="v">
                <p:oleObj spid="_x0000_s132102" name="CorelPhotoPaint.Image.8" r:id="rId3" imgW="4259949" imgH="3817143" progId="CorelPhotoPaint.Image.8">
                  <p:embed/>
                </p:oleObj>
              </mc:Choice>
              <mc:Fallback>
                <p:oleObj name="CorelPhotoPaint.Image.8" r:id="rId3" imgW="4259949" imgH="3817143" progId="CorelPhotoPaint.Imag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2060575"/>
                        <a:ext cx="4260850"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1" name="Object 5"/>
          <p:cNvGraphicFramePr>
            <a:graphicFrameLocks noChangeAspect="1"/>
          </p:cNvGraphicFramePr>
          <p:nvPr/>
        </p:nvGraphicFramePr>
        <p:xfrm>
          <a:off x="4838700" y="2071688"/>
          <a:ext cx="4076700" cy="2857500"/>
        </p:xfrm>
        <a:graphic>
          <a:graphicData uri="http://schemas.openxmlformats.org/presentationml/2006/ole">
            <mc:AlternateContent xmlns:mc="http://schemas.openxmlformats.org/markup-compatibility/2006">
              <mc:Choice xmlns:v="urn:schemas-microsoft-com:vml" Requires="v">
                <p:oleObj spid="_x0000_s132103" name="CorelPhotoPaint.Image.8" r:id="rId5" imgW="4077053" imgH="2857143" progId="CorelPhotoPaint.Image.8">
                  <p:embed/>
                </p:oleObj>
              </mc:Choice>
              <mc:Fallback>
                <p:oleObj name="CorelPhotoPaint.Image.8" r:id="rId5" imgW="4077053" imgH="2857143" progId="CorelPhotoPaint.Imag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700" y="2071688"/>
                        <a:ext cx="40767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4755FCE8-5832-4517-AC59-54AF92031BC9}" type="slidenum">
              <a:rPr lang="en-US"/>
              <a:pPr/>
              <a:t>74</a:t>
            </a:fld>
            <a:endParaRPr lang="en-US" sz="1400">
              <a:latin typeface="Times New Roman" panose="02020603050405020304" pitchFamily="18" charset="0"/>
            </a:endParaRPr>
          </a:p>
        </p:txBody>
      </p:sp>
      <p:sp>
        <p:nvSpPr>
          <p:cNvPr id="13312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133123" name="Text Box 3"/>
          <p:cNvSpPr txBox="1">
            <a:spLocks noChangeArrowheads="1"/>
          </p:cNvSpPr>
          <p:nvPr/>
        </p:nvSpPr>
        <p:spPr bwMode="auto">
          <a:xfrm>
            <a:off x="1382713" y="836613"/>
            <a:ext cx="70135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Linear Transformations of Random Variables</a:t>
            </a:r>
          </a:p>
        </p:txBody>
      </p:sp>
      <p:sp>
        <p:nvSpPr>
          <p:cNvPr id="133124" name="Rectangle 4"/>
          <p:cNvSpPr>
            <a:spLocks noChangeArrowheads="1"/>
          </p:cNvSpPr>
          <p:nvPr/>
        </p:nvSpPr>
        <p:spPr bwMode="auto">
          <a:xfrm>
            <a:off x="592138" y="1863725"/>
            <a:ext cx="7996237"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As discussed in the </a:t>
            </a:r>
            <a:r>
              <a:rPr lang="en-US" i="1"/>
              <a:t>Review of Matrices and Vectors</a:t>
            </a:r>
            <a:r>
              <a:rPr lang="en-US"/>
              <a:t>, a linear transformation of a vector </a:t>
            </a:r>
            <a:r>
              <a:rPr lang="en-US" b="1"/>
              <a:t>x</a:t>
            </a:r>
            <a:r>
              <a:rPr lang="en-US"/>
              <a:t> to produce a vector </a:t>
            </a:r>
            <a:r>
              <a:rPr lang="en-US" b="1"/>
              <a:t>y</a:t>
            </a:r>
            <a:r>
              <a:rPr lang="en-US"/>
              <a:t> is of the form </a:t>
            </a:r>
            <a:r>
              <a:rPr lang="en-US" b="1"/>
              <a:t>y</a:t>
            </a:r>
            <a:r>
              <a:rPr lang="en-US"/>
              <a:t> = </a:t>
            </a:r>
            <a:r>
              <a:rPr lang="en-US" b="1"/>
              <a:t>Ax</a:t>
            </a:r>
            <a:r>
              <a:rPr lang="en-US"/>
              <a:t>.   Of particular importance in our work is the case when the rows of </a:t>
            </a:r>
            <a:r>
              <a:rPr lang="en-US" b="1"/>
              <a:t>A</a:t>
            </a:r>
            <a:r>
              <a:rPr lang="en-US"/>
              <a:t> are the eigenvectors of the covariance matrix. Because </a:t>
            </a:r>
            <a:r>
              <a:rPr lang="en-US" b="1"/>
              <a:t>C</a:t>
            </a:r>
            <a:r>
              <a:rPr lang="en-US"/>
              <a:t> is real and symmetric, we know from the discussion in the </a:t>
            </a:r>
            <a:r>
              <a:rPr lang="en-US" i="1"/>
              <a:t>Review of Matrices and Vectors</a:t>
            </a:r>
            <a:r>
              <a:rPr lang="en-US"/>
              <a:t> that it is always possible to find </a:t>
            </a:r>
            <a:r>
              <a:rPr lang="en-US" i="1"/>
              <a:t>n</a:t>
            </a:r>
            <a:r>
              <a:rPr lang="en-US"/>
              <a:t> orthonormal eigenvectors from which to form </a:t>
            </a:r>
            <a:r>
              <a:rPr lang="en-US" b="1"/>
              <a:t>A</a:t>
            </a:r>
            <a:r>
              <a:rPr lang="en-US"/>
              <a:t>.  The implications of this are discussed in considerable detail at the end of the </a:t>
            </a:r>
            <a:r>
              <a:rPr lang="en-US" i="1"/>
              <a:t>Review of Matrices and Vectors</a:t>
            </a:r>
            <a:r>
              <a:rPr lang="en-US"/>
              <a:t>, which we recommend should be read again as a conclusion to the present discussion.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1646DFF4-932B-47BE-9000-558C45FEC1AC}" type="slidenum">
              <a:rPr lang="en-US"/>
              <a:pPr/>
              <a:t>8</a:t>
            </a:fld>
            <a:endParaRPr lang="en-US" sz="1400">
              <a:latin typeface="Times New Roman" panose="02020603050405020304" pitchFamily="18" charset="0"/>
            </a:endParaRPr>
          </a:p>
        </p:txBody>
      </p:sp>
      <p:sp>
        <p:nvSpPr>
          <p:cNvPr id="60418"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0419" name="Text Box 3"/>
          <p:cNvSpPr txBox="1">
            <a:spLocks noChangeArrowheads="1"/>
          </p:cNvSpPr>
          <p:nvPr/>
        </p:nvSpPr>
        <p:spPr bwMode="auto">
          <a:xfrm>
            <a:off x="2743200" y="838200"/>
            <a:ext cx="36480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 Operations (Con’t)</a:t>
            </a:r>
            <a:endParaRPr lang="en-US">
              <a:latin typeface="Verdana" panose="020B0604030504040204" pitchFamily="34" charset="0"/>
            </a:endParaRPr>
          </a:p>
        </p:txBody>
      </p:sp>
      <p:sp>
        <p:nvSpPr>
          <p:cNvPr id="60420" name="Rectangle 4"/>
          <p:cNvSpPr>
            <a:spLocks noChangeArrowheads="1"/>
          </p:cNvSpPr>
          <p:nvPr/>
        </p:nvSpPr>
        <p:spPr bwMode="auto">
          <a:xfrm>
            <a:off x="712788" y="1701800"/>
            <a:ext cx="79295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Two sets having no elements in common are said to be </a:t>
            </a:r>
            <a:r>
              <a:rPr lang="en-US" b="1" i="1">
                <a:solidFill>
                  <a:srgbClr val="009900"/>
                </a:solidFill>
              </a:rPr>
              <a:t>disjoint</a:t>
            </a:r>
            <a:r>
              <a:rPr lang="en-US"/>
              <a:t> or </a:t>
            </a:r>
            <a:r>
              <a:rPr lang="en-US" b="1" i="1">
                <a:solidFill>
                  <a:srgbClr val="009900"/>
                </a:solidFill>
              </a:rPr>
              <a:t>mutually exclusive</a:t>
            </a:r>
            <a:r>
              <a:rPr lang="en-US"/>
              <a:t>, in which case</a:t>
            </a:r>
          </a:p>
        </p:txBody>
      </p:sp>
      <p:grpSp>
        <p:nvGrpSpPr>
          <p:cNvPr id="60423" name="Group 7"/>
          <p:cNvGrpSpPr>
            <a:grpSpLocks/>
          </p:cNvGrpSpPr>
          <p:nvPr/>
        </p:nvGrpSpPr>
        <p:grpSpPr bwMode="auto">
          <a:xfrm>
            <a:off x="3897313" y="2552700"/>
            <a:ext cx="1373187" cy="415925"/>
            <a:chOff x="2455" y="1566"/>
            <a:chExt cx="865" cy="262"/>
          </a:xfrm>
        </p:grpSpPr>
        <p:graphicFrame>
          <p:nvGraphicFramePr>
            <p:cNvPr id="60421" name="Object 5"/>
            <p:cNvGraphicFramePr>
              <a:graphicFrameLocks noChangeAspect="1"/>
            </p:cNvGraphicFramePr>
            <p:nvPr/>
          </p:nvGraphicFramePr>
          <p:xfrm>
            <a:off x="2455" y="1566"/>
            <a:ext cx="849" cy="240"/>
          </p:xfrm>
          <a:graphic>
            <a:graphicData uri="http://schemas.openxmlformats.org/presentationml/2006/ole">
              <mc:AlternateContent xmlns:mc="http://schemas.openxmlformats.org/markup-compatibility/2006">
                <mc:Choice xmlns:v="urn:schemas-microsoft-com:vml" Requires="v">
                  <p:oleObj spid="_x0000_s60434" name="CorelPhotoPaint.Image.8" r:id="rId3" imgW="1348571" imgH="380872" progId="CorelPhotoPaint.Image.8">
                    <p:embed/>
                  </p:oleObj>
                </mc:Choice>
                <mc:Fallback>
                  <p:oleObj name="CorelPhotoPaint.Image.8" r:id="rId3" imgW="1348571" imgH="380872" progId="CorelPhotoPaint.Imag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 y="1566"/>
                          <a:ext cx="84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2" name="Rectangle 6"/>
            <p:cNvSpPr>
              <a:spLocks noChangeArrowheads="1"/>
            </p:cNvSpPr>
            <p:nvPr/>
          </p:nvSpPr>
          <p:spPr bwMode="auto">
            <a:xfrm>
              <a:off x="2456" y="1569"/>
              <a:ext cx="864" cy="25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0424" name="Text Box 8"/>
          <p:cNvSpPr txBox="1">
            <a:spLocks noChangeArrowheads="1"/>
          </p:cNvSpPr>
          <p:nvPr/>
        </p:nvSpPr>
        <p:spPr bwMode="auto">
          <a:xfrm>
            <a:off x="620713" y="3054350"/>
            <a:ext cx="794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b="1" i="1">
                <a:solidFill>
                  <a:srgbClr val="009900"/>
                </a:solidFill>
              </a:rPr>
              <a:t>complement</a:t>
            </a:r>
            <a:r>
              <a:rPr lang="en-US"/>
              <a:t> of set </a:t>
            </a:r>
            <a:r>
              <a:rPr lang="en-US" i="1"/>
              <a:t>A</a:t>
            </a:r>
            <a:r>
              <a:rPr lang="en-US"/>
              <a:t> is defined as</a:t>
            </a:r>
          </a:p>
        </p:txBody>
      </p:sp>
      <p:graphicFrame>
        <p:nvGraphicFramePr>
          <p:cNvPr id="60425" name="Object 9"/>
          <p:cNvGraphicFramePr>
            <a:graphicFrameLocks noChangeAspect="1"/>
          </p:cNvGraphicFramePr>
          <p:nvPr/>
        </p:nvGraphicFramePr>
        <p:xfrm>
          <a:off x="3527425" y="3573463"/>
          <a:ext cx="2087563" cy="433387"/>
        </p:xfrm>
        <a:graphic>
          <a:graphicData uri="http://schemas.openxmlformats.org/presentationml/2006/ole">
            <mc:AlternateContent xmlns:mc="http://schemas.openxmlformats.org/markup-compatibility/2006">
              <mc:Choice xmlns:v="urn:schemas-microsoft-com:vml" Requires="v">
                <p:oleObj spid="_x0000_s60435" name="CorelPhotoPaint.Image.8" r:id="rId5" imgW="2087619" imgH="434194" progId="CorelPhotoPaint.Image.8">
                  <p:embed/>
                </p:oleObj>
              </mc:Choice>
              <mc:Fallback>
                <p:oleObj name="CorelPhotoPaint.Image.8" r:id="rId5" imgW="2087619" imgH="434194" progId="CorelPhotoPaint.Imag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7425" y="3573463"/>
                        <a:ext cx="2087563"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6" name="Rectangle 10"/>
          <p:cNvSpPr>
            <a:spLocks noChangeArrowheads="1"/>
          </p:cNvSpPr>
          <p:nvPr/>
        </p:nvSpPr>
        <p:spPr bwMode="auto">
          <a:xfrm>
            <a:off x="3468688" y="3597275"/>
            <a:ext cx="2160587" cy="4206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7" name="Text Box 11"/>
          <p:cNvSpPr txBox="1">
            <a:spLocks noChangeArrowheads="1"/>
          </p:cNvSpPr>
          <p:nvPr/>
        </p:nvSpPr>
        <p:spPr bwMode="auto">
          <a:xfrm>
            <a:off x="620713" y="4097338"/>
            <a:ext cx="7920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Clearly, (</a:t>
            </a:r>
            <a:r>
              <a:rPr lang="en-US" i="1"/>
              <a:t>A</a:t>
            </a:r>
            <a:r>
              <a:rPr lang="en-US" i="1" baseline="30000"/>
              <a:t>c</a:t>
            </a:r>
            <a:r>
              <a:rPr lang="en-US"/>
              <a:t>)</a:t>
            </a:r>
            <a:r>
              <a:rPr lang="en-US" i="1" baseline="30000"/>
              <a:t>c</a:t>
            </a:r>
            <a:r>
              <a:rPr lang="en-US"/>
              <a:t>=</a:t>
            </a:r>
            <a:r>
              <a:rPr lang="en-US" i="1"/>
              <a:t>A</a:t>
            </a:r>
            <a:r>
              <a:rPr lang="en-US"/>
              <a:t>.  Sometimes the complement of </a:t>
            </a:r>
            <a:r>
              <a:rPr lang="en-US" i="1"/>
              <a:t>A</a:t>
            </a:r>
            <a:r>
              <a:rPr lang="en-US"/>
              <a:t> is denoted as    .</a:t>
            </a:r>
          </a:p>
        </p:txBody>
      </p:sp>
      <p:graphicFrame>
        <p:nvGraphicFramePr>
          <p:cNvPr id="60428" name="Object 12"/>
          <p:cNvGraphicFramePr>
            <a:graphicFrameLocks noChangeAspect="1"/>
          </p:cNvGraphicFramePr>
          <p:nvPr/>
        </p:nvGraphicFramePr>
        <p:xfrm>
          <a:off x="1057275" y="4522788"/>
          <a:ext cx="242888" cy="296862"/>
        </p:xfrm>
        <a:graphic>
          <a:graphicData uri="http://schemas.openxmlformats.org/presentationml/2006/ole">
            <mc:AlternateContent xmlns:mc="http://schemas.openxmlformats.org/markup-compatibility/2006">
              <mc:Choice xmlns:v="urn:schemas-microsoft-com:vml" Requires="v">
                <p:oleObj spid="_x0000_s60436" name="CorelPhotoPaint.Image.8" r:id="rId7" imgW="243706" imgH="297017" progId="CorelPhotoPaint.Image.8">
                  <p:embed/>
                </p:oleObj>
              </mc:Choice>
              <mc:Fallback>
                <p:oleObj name="CorelPhotoPaint.Image.8" r:id="rId7" imgW="243706" imgH="297017" progId="CorelPhotoPaint.Image.8">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7275" y="4522788"/>
                        <a:ext cx="242888"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9" name="Rectangle 13"/>
          <p:cNvSpPr>
            <a:spLocks noChangeArrowheads="1"/>
          </p:cNvSpPr>
          <p:nvPr/>
        </p:nvSpPr>
        <p:spPr bwMode="auto">
          <a:xfrm>
            <a:off x="1262063" y="5011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60431" name="Text Box 15"/>
          <p:cNvSpPr txBox="1">
            <a:spLocks noChangeArrowheads="1"/>
          </p:cNvSpPr>
          <p:nvPr/>
        </p:nvSpPr>
        <p:spPr bwMode="auto">
          <a:xfrm>
            <a:off x="620713" y="4918075"/>
            <a:ext cx="76977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b="1" i="1">
                <a:solidFill>
                  <a:srgbClr val="009900"/>
                </a:solidFill>
              </a:rPr>
              <a:t>difference</a:t>
            </a:r>
            <a:r>
              <a:rPr lang="en-US"/>
              <a:t> of two sets </a:t>
            </a:r>
            <a:r>
              <a:rPr lang="en-US" i="1"/>
              <a:t>A</a:t>
            </a:r>
            <a:r>
              <a:rPr lang="en-US"/>
              <a:t> and </a:t>
            </a:r>
            <a:r>
              <a:rPr lang="en-US" i="1"/>
              <a:t>B</a:t>
            </a:r>
            <a:r>
              <a:rPr lang="en-US"/>
              <a:t>, denoted </a:t>
            </a:r>
            <a:r>
              <a:rPr lang="en-US" i="1"/>
              <a:t>A</a:t>
            </a:r>
            <a:r>
              <a:rPr lang="en-US"/>
              <a:t> </a:t>
            </a:r>
            <a:r>
              <a:rPr lang="en-US">
                <a:sym typeface="Symbol" panose="05050102010706020507" pitchFamily="18" charset="2"/>
              </a:rPr>
              <a:t> </a:t>
            </a:r>
            <a:r>
              <a:rPr lang="en-US" i="1"/>
              <a:t>B</a:t>
            </a:r>
            <a:r>
              <a:rPr lang="en-US"/>
              <a:t>, is the set of elements that belong to </a:t>
            </a:r>
            <a:r>
              <a:rPr lang="en-US" i="1"/>
              <a:t>A</a:t>
            </a:r>
            <a:r>
              <a:rPr lang="en-US"/>
              <a:t>, but not to </a:t>
            </a:r>
            <a:r>
              <a:rPr lang="en-US" i="1"/>
              <a:t>B</a:t>
            </a:r>
            <a:r>
              <a:rPr lang="en-US"/>
              <a:t>.  In other words,</a:t>
            </a:r>
          </a:p>
        </p:txBody>
      </p:sp>
      <p:graphicFrame>
        <p:nvGraphicFramePr>
          <p:cNvPr id="60432" name="Object 16"/>
          <p:cNvGraphicFramePr>
            <a:graphicFrameLocks noChangeAspect="1"/>
          </p:cNvGraphicFramePr>
          <p:nvPr/>
        </p:nvGraphicFramePr>
        <p:xfrm>
          <a:off x="2838450" y="5854700"/>
          <a:ext cx="3467100" cy="387350"/>
        </p:xfrm>
        <a:graphic>
          <a:graphicData uri="http://schemas.openxmlformats.org/presentationml/2006/ole">
            <mc:AlternateContent xmlns:mc="http://schemas.openxmlformats.org/markup-compatibility/2006">
              <mc:Choice xmlns:v="urn:schemas-microsoft-com:vml" Requires="v">
                <p:oleObj spid="_x0000_s60437" name="CorelPhotoPaint.Image.8" r:id="rId9" imgW="3466667" imgH="388407" progId="CorelPhotoPaint.Image.8">
                  <p:embed/>
                </p:oleObj>
              </mc:Choice>
              <mc:Fallback>
                <p:oleObj name="CorelPhotoPaint.Image.8" r:id="rId9" imgW="3466667" imgH="388407" progId="CorelPhotoPaint.Image.8">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8450" y="5854700"/>
                        <a:ext cx="3467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33" name="Rectangle 17"/>
          <p:cNvSpPr>
            <a:spLocks noChangeArrowheads="1"/>
          </p:cNvSpPr>
          <p:nvPr/>
        </p:nvSpPr>
        <p:spPr bwMode="auto">
          <a:xfrm>
            <a:off x="2770188" y="5835650"/>
            <a:ext cx="3586162" cy="3952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9792E91C-FE78-43FD-A063-0D2563F8F7AA}" type="slidenum">
              <a:rPr lang="en-US"/>
              <a:pPr/>
              <a:t>9</a:t>
            </a:fld>
            <a:endParaRPr lang="en-US" sz="1400">
              <a:latin typeface="Times New Roman" panose="02020603050405020304" pitchFamily="18" charset="0"/>
            </a:endParaRPr>
          </a:p>
        </p:txBody>
      </p:sp>
      <p:sp>
        <p:nvSpPr>
          <p:cNvPr id="61442" name="Text Box 2"/>
          <p:cNvSpPr txBox="1">
            <a:spLocks noChangeArrowheads="1"/>
          </p:cNvSpPr>
          <p:nvPr/>
        </p:nvSpPr>
        <p:spPr bwMode="auto">
          <a:xfrm>
            <a:off x="2581275" y="381000"/>
            <a:ext cx="3976688" cy="304800"/>
          </a:xfrm>
          <a:prstGeom prst="rect">
            <a:avLst/>
          </a:prstGeom>
          <a:noFill/>
          <a:ln>
            <a:noFill/>
          </a:ln>
          <a:effectLst>
            <a:outerShdw dist="28398" dir="3806097"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400">
                <a:solidFill>
                  <a:srgbClr val="FF0000"/>
                </a:solidFill>
                <a:latin typeface="Verdana" panose="020B0604030504040204" pitchFamily="34" charset="0"/>
              </a:rPr>
              <a:t>Review: Probability and Random Variables</a:t>
            </a:r>
            <a:endParaRPr lang="en-US">
              <a:latin typeface="Verdana" panose="020B0604030504040204" pitchFamily="34" charset="0"/>
            </a:endParaRPr>
          </a:p>
        </p:txBody>
      </p:sp>
      <p:sp>
        <p:nvSpPr>
          <p:cNvPr id="61443" name="Text Box 3"/>
          <p:cNvSpPr txBox="1">
            <a:spLocks noChangeArrowheads="1"/>
          </p:cNvSpPr>
          <p:nvPr/>
        </p:nvSpPr>
        <p:spPr bwMode="auto">
          <a:xfrm>
            <a:off x="2743200" y="838200"/>
            <a:ext cx="36480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solidFill>
                  <a:schemeClr val="accent2"/>
                </a:solidFill>
                <a:latin typeface="Verdana" panose="020B0604030504040204" pitchFamily="34" charset="0"/>
              </a:rPr>
              <a:t>Set Operations (Con’t)</a:t>
            </a:r>
            <a:endParaRPr lang="en-US">
              <a:latin typeface="Verdana" panose="020B0604030504040204" pitchFamily="34" charset="0"/>
            </a:endParaRPr>
          </a:p>
        </p:txBody>
      </p:sp>
      <p:sp>
        <p:nvSpPr>
          <p:cNvPr id="61444" name="Text Box 4"/>
          <p:cNvSpPr txBox="1">
            <a:spLocks noChangeArrowheads="1"/>
          </p:cNvSpPr>
          <p:nvPr/>
        </p:nvSpPr>
        <p:spPr bwMode="auto">
          <a:xfrm>
            <a:off x="620713" y="1916113"/>
            <a:ext cx="764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It is easily verified that </a:t>
            </a:r>
          </a:p>
        </p:txBody>
      </p:sp>
      <p:graphicFrame>
        <p:nvGraphicFramePr>
          <p:cNvPr id="61446" name="Object 6"/>
          <p:cNvGraphicFramePr>
            <a:graphicFrameLocks noChangeAspect="1"/>
          </p:cNvGraphicFramePr>
          <p:nvPr/>
        </p:nvGraphicFramePr>
        <p:xfrm>
          <a:off x="3551238" y="2016125"/>
          <a:ext cx="2230437" cy="311150"/>
        </p:xfrm>
        <a:graphic>
          <a:graphicData uri="http://schemas.openxmlformats.org/presentationml/2006/ole">
            <mc:AlternateContent xmlns:mc="http://schemas.openxmlformats.org/markup-compatibility/2006">
              <mc:Choice xmlns:v="urn:schemas-microsoft-com:vml" Requires="v">
                <p:oleObj spid="_x0000_s61451" name="CorelPhotoPaint.Image.8" r:id="rId3" imgW="2232381" imgH="312117" progId="CorelPhotoPaint.Image.8">
                  <p:embed/>
                </p:oleObj>
              </mc:Choice>
              <mc:Fallback>
                <p:oleObj name="CorelPhotoPaint.Image.8" r:id="rId3" imgW="2232381" imgH="312117" progId="CorelPhotoPaint.Imag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1238" y="2016125"/>
                        <a:ext cx="2230437"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9" name="Text Box 9"/>
          <p:cNvSpPr txBox="1">
            <a:spLocks noChangeArrowheads="1"/>
          </p:cNvSpPr>
          <p:nvPr/>
        </p:nvSpPr>
        <p:spPr bwMode="auto">
          <a:xfrm>
            <a:off x="620713" y="2419350"/>
            <a:ext cx="77962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union operation is applicable to multiple sets.  For example the union of sets </a:t>
            </a:r>
            <a:r>
              <a:rPr lang="en-US" i="1"/>
              <a:t>A</a:t>
            </a:r>
            <a:r>
              <a:rPr lang="en-US" baseline="-25000"/>
              <a:t>1</a:t>
            </a:r>
            <a:r>
              <a:rPr lang="en-US"/>
              <a:t>,</a:t>
            </a:r>
            <a:r>
              <a:rPr lang="en-US" i="1"/>
              <a:t>A</a:t>
            </a:r>
            <a:r>
              <a:rPr lang="en-US" baseline="-25000"/>
              <a:t>2</a:t>
            </a:r>
            <a:r>
              <a:rPr lang="en-US"/>
              <a:t>,…,</a:t>
            </a:r>
            <a:r>
              <a:rPr lang="en-US" i="1"/>
              <a:t>A</a:t>
            </a:r>
            <a:r>
              <a:rPr lang="en-US" baseline="-25000"/>
              <a:t>n</a:t>
            </a:r>
            <a:r>
              <a:rPr lang="en-US"/>
              <a:t> is the set of points that belong to at least one of these sets.  Similar comments apply to the intersection of multiple sets.    </a:t>
            </a:r>
          </a:p>
        </p:txBody>
      </p:sp>
      <p:sp>
        <p:nvSpPr>
          <p:cNvPr id="61450" name="Text Box 10"/>
          <p:cNvSpPr txBox="1">
            <a:spLocks noChangeArrowheads="1"/>
          </p:cNvSpPr>
          <p:nvPr/>
        </p:nvSpPr>
        <p:spPr bwMode="auto">
          <a:xfrm>
            <a:off x="620713" y="4056063"/>
            <a:ext cx="79565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following table summarizes several important relationships between sets.  Proofs for these relationships are found in most books dealing with elementary set theory.</a:t>
            </a:r>
          </a:p>
        </p:txBody>
      </p:sp>
    </p:spTree>
  </p:cSld>
  <p:clrMapOvr>
    <a:masterClrMapping/>
  </p:clrMapOvr>
</p:sld>
</file>

<file path=ppt/theme/theme1.xml><?xml version="1.0" encoding="utf-8"?>
<a:theme xmlns:a="http://schemas.openxmlformats.org/drawingml/2006/main" name="DIP-2E-book-presentations-template.pot">
  <a:themeElements>
    <a:clrScheme name="DIP-2E-book-presentations-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P-2E-book-presentations-template.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IP-2E-book-presentations-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P-2E-book-presentations-templat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P-2E-book-presentations-templat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P-2E-book-presentations-templat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P-2E-book-presentations-templat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P-2E-book-presentations-templat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P-2E-book-presentations-templat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Office\Templates\DIP-2E-book-presentations-template.pot</Template>
  <TotalTime>2548</TotalTime>
  <Words>6661</Words>
  <Application>Microsoft Office PowerPoint</Application>
  <PresentationFormat>On-screen Show (4:3)</PresentationFormat>
  <Paragraphs>370</Paragraphs>
  <Slides>74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0" baseType="lpstr">
      <vt:lpstr>Times New Roman</vt:lpstr>
      <vt:lpstr>Verdana</vt:lpstr>
      <vt:lpstr>Book Antiqua</vt:lpstr>
      <vt:lpstr>Symbol</vt:lpstr>
      <vt:lpstr>DIP-2E-book-presentations-template.pot</vt:lpstr>
      <vt:lpstr>Corel PHOTO-PAINT 8.0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Gonzalez</dc:creator>
  <cp:lastModifiedBy>Veton Kepuska</cp:lastModifiedBy>
  <cp:revision>125</cp:revision>
  <cp:lastPrinted>2001-12-19T18:37:23Z</cp:lastPrinted>
  <dcterms:created xsi:type="dcterms:W3CDTF">2001-12-19T17:55:04Z</dcterms:created>
  <dcterms:modified xsi:type="dcterms:W3CDTF">2016-03-02T19:37:11Z</dcterms:modified>
</cp:coreProperties>
</file>