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handoutMasterIdLst>
    <p:handoutMasterId r:id="rId16"/>
  </p:handoutMasterIdLst>
  <p:sldIdLst>
    <p:sldId id="256" r:id="rId2"/>
    <p:sldId id="321" r:id="rId3"/>
    <p:sldId id="327" r:id="rId4"/>
    <p:sldId id="328" r:id="rId5"/>
    <p:sldId id="337" r:id="rId6"/>
    <p:sldId id="330" r:id="rId7"/>
    <p:sldId id="333" r:id="rId8"/>
    <p:sldId id="334" r:id="rId9"/>
    <p:sldId id="331" r:id="rId10"/>
    <p:sldId id="335" r:id="rId11"/>
    <p:sldId id="336" r:id="rId12"/>
    <p:sldId id="332" r:id="rId13"/>
    <p:sldId id="339" r:id="rId1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754F"/>
    <a:srgbClr val="923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4740"/>
  </p:normalViewPr>
  <p:slideViewPr>
    <p:cSldViewPr snapToGrid="0" snapToObjects="1">
      <p:cViewPr varScale="1">
        <p:scale>
          <a:sx n="128" d="100"/>
          <a:sy n="128" d="100"/>
        </p:scale>
        <p:origin x="584" y="176"/>
      </p:cViewPr>
      <p:guideLst/>
    </p:cSldViewPr>
  </p:slideViewPr>
  <p:notesTextViewPr>
    <p:cViewPr>
      <p:scale>
        <a:sx n="1" d="1"/>
        <a:sy n="1" d="1"/>
      </p:scale>
      <p:origin x="0" y="0"/>
    </p:cViewPr>
  </p:notesTextViewPr>
  <p:notesViewPr>
    <p:cSldViewPr snapToGrid="0" snapToObjects="1">
      <p:cViewPr varScale="1">
        <p:scale>
          <a:sx n="132" d="100"/>
          <a:sy n="132" d="100"/>
        </p:scale>
        <p:origin x="139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A1B613A-EFF1-404F-BEE8-EFAE84A4E5E2}" type="datetimeFigureOut">
              <a:rPr lang="en-US" smtClean="0"/>
              <a:t>2/4/21</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B0263B3-2E28-5740-9C58-1576E2307D1A}" type="slidenum">
              <a:rPr lang="en-US" smtClean="0"/>
              <a:t>‹#›</a:t>
            </a:fld>
            <a:endParaRPr lang="en-US"/>
          </a:p>
        </p:txBody>
      </p:sp>
    </p:spTree>
    <p:extLst>
      <p:ext uri="{BB962C8B-B14F-4D97-AF65-F5344CB8AC3E}">
        <p14:creationId xmlns:p14="http://schemas.microsoft.com/office/powerpoint/2010/main" val="236670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690847EA-AC25-3D4E-89E1-FD3F6A9702B6}" type="datetimeFigureOut">
              <a:rPr lang="en-US" smtClean="0"/>
              <a:t>2/4/21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DEC4948-0B79-D842-B740-510D19298355}" type="slidenum">
              <a:rPr lang="en-US" smtClean="0"/>
              <a:t>‹#›</a:t>
            </a:fld>
            <a:endParaRPr lang="en-US"/>
          </a:p>
        </p:txBody>
      </p:sp>
    </p:spTree>
    <p:extLst>
      <p:ext uri="{BB962C8B-B14F-4D97-AF65-F5344CB8AC3E}">
        <p14:creationId xmlns:p14="http://schemas.microsoft.com/office/powerpoint/2010/main" val="410423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E00E-B2E2-4D43-8A21-E17BBDC01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4C7E7C-3478-264C-BF00-D75996D63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E1EB94-602A-4843-8753-4DB51430704B}"/>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5" name="Footer Placeholder 4">
            <a:extLst>
              <a:ext uri="{FF2B5EF4-FFF2-40B4-BE49-F238E27FC236}">
                <a16:creationId xmlns:a16="http://schemas.microsoft.com/office/drawing/2014/main" id="{FF136E26-0E46-B848-BBFC-A0D2BFA17F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AD4217-442E-6C4A-8D0F-CADFE9EACB6D}"/>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392231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C72F-B1B5-6442-B3EF-170DEDF830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182C6A-7EA1-C840-86BB-65DF578F4F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D3C4B-E6D4-B140-8126-90FD013DE38A}"/>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5" name="Footer Placeholder 4">
            <a:extLst>
              <a:ext uri="{FF2B5EF4-FFF2-40B4-BE49-F238E27FC236}">
                <a16:creationId xmlns:a16="http://schemas.microsoft.com/office/drawing/2014/main" id="{E26FD8A5-25AB-2742-9333-F1864AA98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FBFCA-F2F7-544E-BB46-A887273990B8}"/>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121701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E5286-71CD-184D-922F-2C587370C8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6C93D7-83D1-8740-A256-2B405524A0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CB8DC-90E9-1D49-B70B-5103FBBD3972}"/>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5" name="Footer Placeholder 4">
            <a:extLst>
              <a:ext uri="{FF2B5EF4-FFF2-40B4-BE49-F238E27FC236}">
                <a16:creationId xmlns:a16="http://schemas.microsoft.com/office/drawing/2014/main" id="{0997D847-8768-9843-9B66-E6B3989BA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2CB94-E0A6-3E47-9F30-8DEB64C2027C}"/>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28168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2375-E5EF-4D4E-AFD0-A94090E7DB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66F610-FF9B-2A4B-8E35-314B0D78D9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1E808-F7D2-E84B-8CD4-83F18272EA72}"/>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5" name="Footer Placeholder 4">
            <a:extLst>
              <a:ext uri="{FF2B5EF4-FFF2-40B4-BE49-F238E27FC236}">
                <a16:creationId xmlns:a16="http://schemas.microsoft.com/office/drawing/2014/main" id="{7B3AD9A1-B1EC-984E-A23E-0ECF6F652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BFD94D-9604-2A43-AADF-14B0876B6EBB}"/>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26224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89AC-2242-B445-BBEA-95D500596E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5D194C-D171-4B45-BA38-8D16CD1C3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A38244-2F9E-AB4A-B300-488462389FF9}"/>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5" name="Footer Placeholder 4">
            <a:extLst>
              <a:ext uri="{FF2B5EF4-FFF2-40B4-BE49-F238E27FC236}">
                <a16:creationId xmlns:a16="http://schemas.microsoft.com/office/drawing/2014/main" id="{B33A7B5A-1475-C94F-AD18-1726D2BA8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9DDF6-CCE5-3946-8A72-14D318AB4D22}"/>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3211843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2791-2196-8F4F-AD62-59B19A8810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2F23A-0A28-6141-B0BF-D7B92C2138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6DF3E7-529D-1C40-B815-3C505F4D10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FEE966-F172-8C42-A9F6-013C2A368C90}"/>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6" name="Footer Placeholder 5">
            <a:extLst>
              <a:ext uri="{FF2B5EF4-FFF2-40B4-BE49-F238E27FC236}">
                <a16:creationId xmlns:a16="http://schemas.microsoft.com/office/drawing/2014/main" id="{54FDED73-DCFA-6648-B65F-CBEDB1D355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072AD-ADC5-2943-B36C-F14AE6555C55}"/>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302135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3FB4-66D6-9040-98CF-3DE68ABAAB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B9CBA2-D589-E342-B02C-AFD0528E3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70E95A-9A57-7F42-A0D4-A9C36B16D13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A72F40-C7A9-CC45-82FB-CCCE1FE08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DA6D2A-2E9D-714C-B9CB-D0F9D788FC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7F3C0C-4D75-9C49-9075-FA8B3D33CF9B}"/>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8" name="Footer Placeholder 7">
            <a:extLst>
              <a:ext uri="{FF2B5EF4-FFF2-40B4-BE49-F238E27FC236}">
                <a16:creationId xmlns:a16="http://schemas.microsoft.com/office/drawing/2014/main" id="{9788C8FA-359A-5447-AA0E-98D16ECCC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69C8CD-0DF6-4E4C-A412-31B03845FA24}"/>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189317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8C8E-A743-0B4F-AB6E-AB828F1218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FAB17F-6D86-B147-9346-A9B5242FC803}"/>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4" name="Footer Placeholder 3">
            <a:extLst>
              <a:ext uri="{FF2B5EF4-FFF2-40B4-BE49-F238E27FC236}">
                <a16:creationId xmlns:a16="http://schemas.microsoft.com/office/drawing/2014/main" id="{4B8A6F49-DCD7-7B4B-8496-2547B2A81C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D1F89D-8541-BB4B-A145-D0DC66605C91}"/>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374968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8AA44-A589-744E-AB85-5B6ED8E7D8C0}"/>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3" name="Footer Placeholder 2">
            <a:extLst>
              <a:ext uri="{FF2B5EF4-FFF2-40B4-BE49-F238E27FC236}">
                <a16:creationId xmlns:a16="http://schemas.microsoft.com/office/drawing/2014/main" id="{1CA0E6D3-947A-FA4D-8626-2883D14EF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F0953F-E6D0-2240-B174-03015D0856A8}"/>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57576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D677-FF02-3E4E-8E32-44D146E24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42170F-E10D-1348-86CE-8E869B806F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772D86-2794-394C-A208-2D3E234A3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314D31-901A-D944-B06D-3D8106F2A2BC}"/>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6" name="Footer Placeholder 5">
            <a:extLst>
              <a:ext uri="{FF2B5EF4-FFF2-40B4-BE49-F238E27FC236}">
                <a16:creationId xmlns:a16="http://schemas.microsoft.com/office/drawing/2014/main" id="{BFFC6519-9D04-AC45-BB37-9DD413CC7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ACFF3-3C93-FA41-80F3-4708944F9A8C}"/>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718813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D6A8-4C7A-ED44-A821-97E76FB58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A0AABB-AB65-FB40-8DCA-227F017E1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7AC3EE9-FB8F-F642-BB10-A468CFF85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A0EC8A2-C616-8B40-8C9C-A15442358393}"/>
              </a:ext>
            </a:extLst>
          </p:cNvPr>
          <p:cNvSpPr>
            <a:spLocks noGrp="1"/>
          </p:cNvSpPr>
          <p:nvPr>
            <p:ph type="dt" sz="half" idx="10"/>
          </p:nvPr>
        </p:nvSpPr>
        <p:spPr/>
        <p:txBody>
          <a:bodyPr/>
          <a:lstStyle/>
          <a:p>
            <a:fld id="{BE5295ED-3BAF-1140-8495-3D368771D6B1}" type="datetimeFigureOut">
              <a:rPr lang="en-US" smtClean="0"/>
              <a:t>2/4/21</a:t>
            </a:fld>
            <a:endParaRPr lang="en-US"/>
          </a:p>
        </p:txBody>
      </p:sp>
      <p:sp>
        <p:nvSpPr>
          <p:cNvPr id="6" name="Footer Placeholder 5">
            <a:extLst>
              <a:ext uri="{FF2B5EF4-FFF2-40B4-BE49-F238E27FC236}">
                <a16:creationId xmlns:a16="http://schemas.microsoft.com/office/drawing/2014/main" id="{AA229EC7-73FC-4D43-8916-C76404AC3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430E4-67BB-3342-B2B8-DFBE758CFA59}"/>
              </a:ext>
            </a:extLst>
          </p:cNvPr>
          <p:cNvSpPr>
            <a:spLocks noGrp="1"/>
          </p:cNvSpPr>
          <p:nvPr>
            <p:ph type="sldNum" sz="quarter" idx="12"/>
          </p:nvPr>
        </p:nvSpPr>
        <p:spPr/>
        <p:txBody>
          <a:bodyPr/>
          <a:lstStyle/>
          <a:p>
            <a:fld id="{3F1545B8-38BF-F141-8E23-EAB74A45CCE0}" type="slidenum">
              <a:rPr lang="en-US" smtClean="0"/>
              <a:t>‹#›</a:t>
            </a:fld>
            <a:endParaRPr lang="en-US"/>
          </a:p>
        </p:txBody>
      </p:sp>
    </p:spTree>
    <p:extLst>
      <p:ext uri="{BB962C8B-B14F-4D97-AF65-F5344CB8AC3E}">
        <p14:creationId xmlns:p14="http://schemas.microsoft.com/office/powerpoint/2010/main" val="58444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530927-E202-4648-95ED-A701F648A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0E1E3E-B2FE-5A47-8C43-849DE8427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822C1-C9FC-554F-B744-0FF8DD0A61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295ED-3BAF-1140-8495-3D368771D6B1}" type="datetimeFigureOut">
              <a:rPr lang="en-US" smtClean="0"/>
              <a:t>2/4/21</a:t>
            </a:fld>
            <a:endParaRPr lang="en-US"/>
          </a:p>
        </p:txBody>
      </p:sp>
      <p:sp>
        <p:nvSpPr>
          <p:cNvPr id="5" name="Footer Placeholder 4">
            <a:extLst>
              <a:ext uri="{FF2B5EF4-FFF2-40B4-BE49-F238E27FC236}">
                <a16:creationId xmlns:a16="http://schemas.microsoft.com/office/drawing/2014/main" id="{AA4916E3-9D5B-B647-A5DA-A5B78525E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72E83-B77B-9647-AE80-95985B60F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545B8-38BF-F141-8E23-EAB74A45CCE0}" type="slidenum">
              <a:rPr lang="en-US" smtClean="0"/>
              <a:t>‹#›</a:t>
            </a:fld>
            <a:endParaRPr lang="en-US"/>
          </a:p>
        </p:txBody>
      </p:sp>
      <p:pic>
        <p:nvPicPr>
          <p:cNvPr id="7" name="Picture 6">
            <a:extLst>
              <a:ext uri="{FF2B5EF4-FFF2-40B4-BE49-F238E27FC236}">
                <a16:creationId xmlns:a16="http://schemas.microsoft.com/office/drawing/2014/main" id="{F0F46825-E66D-B247-B71A-C48424207597}"/>
              </a:ext>
            </a:extLst>
          </p:cNvPr>
          <p:cNvPicPr>
            <a:picLocks noChangeAspect="1"/>
          </p:cNvPicPr>
          <p:nvPr userDrawn="1"/>
        </p:nvPicPr>
        <p:blipFill>
          <a:blip r:embed="rId13"/>
          <a:stretch>
            <a:fillRect/>
          </a:stretch>
        </p:blipFill>
        <p:spPr>
          <a:xfrm>
            <a:off x="7843577" y="6327977"/>
            <a:ext cx="4075793" cy="421869"/>
          </a:xfrm>
          <a:prstGeom prst="rect">
            <a:avLst/>
          </a:prstGeom>
        </p:spPr>
      </p:pic>
    </p:spTree>
    <p:extLst>
      <p:ext uri="{BB962C8B-B14F-4D97-AF65-F5344CB8AC3E}">
        <p14:creationId xmlns:p14="http://schemas.microsoft.com/office/powerpoint/2010/main" val="39507420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Bias%E2%80%93variance_tradeoff" TargetMode="External"/><Relationship Id="rId2" Type="http://schemas.openxmlformats.org/officeDocument/2006/relationships/hyperlink" Target="https://elitedatascience.com/bias-variance-tradeof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hyperlink" Target="https://github.com/parrt/msds621/blob/master/notebooks/assessment/bias-variance.ipynb"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sv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hyperlink" Target="https://github.com/parrt/msds621/blob/master/notebooks/assessment/bias-variance.ipynb" TargetMode="Externa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A5C5-CE37-5241-A9FF-85F98EF1E91E}"/>
              </a:ext>
            </a:extLst>
          </p:cNvPr>
          <p:cNvSpPr>
            <a:spLocks noGrp="1"/>
          </p:cNvSpPr>
          <p:nvPr>
            <p:ph type="ctrTitle"/>
          </p:nvPr>
        </p:nvSpPr>
        <p:spPr/>
        <p:txBody>
          <a:bodyPr>
            <a:normAutofit/>
          </a:bodyPr>
          <a:lstStyle/>
          <a:p>
            <a:pPr algn="l"/>
            <a:r>
              <a:rPr lang="en-US" b="1" dirty="0"/>
              <a:t>Bias-variance trade-off</a:t>
            </a:r>
            <a:endParaRPr lang="en-US" dirty="0"/>
          </a:p>
        </p:txBody>
      </p:sp>
      <p:sp>
        <p:nvSpPr>
          <p:cNvPr id="3" name="Subtitle 2">
            <a:extLst>
              <a:ext uri="{FF2B5EF4-FFF2-40B4-BE49-F238E27FC236}">
                <a16:creationId xmlns:a16="http://schemas.microsoft.com/office/drawing/2014/main" id="{5EF75859-F09F-414F-8571-4D3854CD3C44}"/>
              </a:ext>
            </a:extLst>
          </p:cNvPr>
          <p:cNvSpPr>
            <a:spLocks noGrp="1"/>
          </p:cNvSpPr>
          <p:nvPr>
            <p:ph type="subTitle" idx="1"/>
          </p:nvPr>
        </p:nvSpPr>
        <p:spPr>
          <a:xfrm>
            <a:off x="1524000" y="3602038"/>
            <a:ext cx="9144000" cy="489316"/>
          </a:xfrm>
        </p:spPr>
        <p:txBody>
          <a:bodyPr>
            <a:noAutofit/>
          </a:bodyPr>
          <a:lstStyle/>
          <a:p>
            <a:pPr algn="l"/>
            <a:r>
              <a:rPr lang="en-US" dirty="0"/>
              <a:t>We can call it the bias-generality tradeoff</a:t>
            </a:r>
          </a:p>
        </p:txBody>
      </p:sp>
      <p:sp>
        <p:nvSpPr>
          <p:cNvPr id="5" name="Rectangle 4">
            <a:extLst>
              <a:ext uri="{FF2B5EF4-FFF2-40B4-BE49-F238E27FC236}">
                <a16:creationId xmlns:a16="http://schemas.microsoft.com/office/drawing/2014/main" id="{39D37F11-0EC0-C645-ADE9-CE8BFDF0B2D4}"/>
              </a:ext>
            </a:extLst>
          </p:cNvPr>
          <p:cNvSpPr/>
          <p:nvPr/>
        </p:nvSpPr>
        <p:spPr>
          <a:xfrm>
            <a:off x="1524000" y="4183429"/>
            <a:ext cx="6096000" cy="923330"/>
          </a:xfrm>
          <a:prstGeom prst="rect">
            <a:avLst/>
          </a:prstGeom>
        </p:spPr>
        <p:txBody>
          <a:bodyPr>
            <a:spAutoFit/>
          </a:bodyPr>
          <a:lstStyle/>
          <a:p>
            <a:r>
              <a:rPr lang="en-US" dirty="0"/>
              <a:t>Terence Parr</a:t>
            </a:r>
          </a:p>
          <a:p>
            <a:r>
              <a:rPr lang="en-US" dirty="0"/>
              <a:t>MSDS program</a:t>
            </a:r>
            <a:br>
              <a:rPr lang="en-US" dirty="0"/>
            </a:br>
            <a:r>
              <a:rPr lang="en-US" b="1" dirty="0"/>
              <a:t>University of San Francisco</a:t>
            </a:r>
            <a:endParaRPr lang="en-US" dirty="0"/>
          </a:p>
        </p:txBody>
      </p:sp>
    </p:spTree>
    <p:extLst>
      <p:ext uri="{BB962C8B-B14F-4D97-AF65-F5344CB8AC3E}">
        <p14:creationId xmlns:p14="http://schemas.microsoft.com/office/powerpoint/2010/main" val="159336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2AFD-955A-AD42-8A84-4E83AACD2B2A}"/>
              </a:ext>
            </a:extLst>
          </p:cNvPr>
          <p:cNvSpPr>
            <a:spLocks noGrp="1"/>
          </p:cNvSpPr>
          <p:nvPr>
            <p:ph type="title"/>
          </p:nvPr>
        </p:nvSpPr>
        <p:spPr/>
        <p:txBody>
          <a:bodyPr/>
          <a:lstStyle/>
          <a:p>
            <a:r>
              <a:rPr lang="en-US" dirty="0"/>
              <a:t>High model variance = overfitting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4F32C9-6BD1-524F-B3F7-C85B0E73A6D1}"/>
                  </a:ext>
                </a:extLst>
              </p:cNvPr>
              <p:cNvSpPr>
                <a:spLocks noGrp="1"/>
              </p:cNvSpPr>
              <p:nvPr>
                <p:ph idx="1"/>
              </p:nvPr>
            </p:nvSpPr>
            <p:spPr>
              <a:xfrm>
                <a:off x="838200" y="1510748"/>
                <a:ext cx="10515600" cy="4666215"/>
              </a:xfrm>
            </p:spPr>
            <p:txBody>
              <a:bodyPr>
                <a:normAutofit fontScale="92500" lnSpcReduction="10000"/>
              </a:bodyPr>
              <a:lstStyle/>
              <a:p>
                <a:r>
                  <a:rPr lang="en-US" dirty="0"/>
                  <a:t>The term “variance” is confusing because it refers to the variation of models (and hence prediction errors) trained on multiple, similar data sets, but we normally only have one training set. So it’s weird to think about, unless you’re really into </a:t>
                </a:r>
                <a:r>
                  <a:rPr lang="en-US" dirty="0" err="1"/>
                  <a:t>boostrapping</a:t>
                </a:r>
                <a:r>
                  <a:rPr lang="en-US" dirty="0"/>
                  <a:t> </a:t>
                </a:r>
                <a:r>
                  <a:rPr lang="mr-IN" dirty="0"/>
                  <a:t>…</a:t>
                </a:r>
                <a:endParaRPr lang="en-US" dirty="0"/>
              </a:p>
              <a:p>
                <a:r>
                  <a:rPr lang="en-US" dirty="0"/>
                  <a:t>High variance implies poor generality because very similar training sets yield very different models; so the model isn't capturing the underlying distribution of </a:t>
                </a:r>
                <a14:m>
                  <m:oMath xmlns:m="http://schemas.openxmlformats.org/officeDocument/2006/math">
                    <m:r>
                      <a:rPr lang="en-US" i="1" dirty="0" smtClean="0">
                        <a:latin typeface="Cambria Math" panose="02040503050406030204" pitchFamily="18" charset="0"/>
                      </a:rPr>
                      <m:t>𝑋</m:t>
                    </m:r>
                  </m:oMath>
                </a14:m>
                <a:r>
                  <a:rPr lang="en-US" dirty="0"/>
                  <a:t> from which the training sets are derived</a:t>
                </a:r>
              </a:p>
              <a:p>
                <a:r>
                  <a:rPr lang="en-US" dirty="0"/>
                  <a:t>That's the same as saying that an overfit model will give very different predictions for test records compared to training records (in same region of feature space)</a:t>
                </a:r>
              </a:p>
              <a:p>
                <a:r>
                  <a:rPr lang="en-US" dirty="0"/>
                  <a:t>Since similar records should give similar predictions, such a model  would be inaccurate on unseen test records…the definition of poor generality</a:t>
                </a:r>
              </a:p>
              <a:p>
                <a:endParaRPr lang="en-US" dirty="0"/>
              </a:p>
            </p:txBody>
          </p:sp>
        </mc:Choice>
        <mc:Fallback xmlns="">
          <p:sp>
            <p:nvSpPr>
              <p:cNvPr id="3" name="Content Placeholder 2">
                <a:extLst>
                  <a:ext uri="{FF2B5EF4-FFF2-40B4-BE49-F238E27FC236}">
                    <a16:creationId xmlns:a16="http://schemas.microsoft.com/office/drawing/2014/main" id="{104F32C9-6BD1-524F-B3F7-C85B0E73A6D1}"/>
                  </a:ext>
                </a:extLst>
              </p:cNvPr>
              <p:cNvSpPr>
                <a:spLocks noGrp="1" noRot="1" noChangeAspect="1" noMove="1" noResize="1" noEditPoints="1" noAdjustHandles="1" noChangeArrowheads="1" noChangeShapeType="1" noTextEdit="1"/>
              </p:cNvSpPr>
              <p:nvPr>
                <p:ph idx="1"/>
              </p:nvPr>
            </p:nvSpPr>
            <p:spPr>
              <a:xfrm>
                <a:off x="838200" y="1510748"/>
                <a:ext cx="10515600" cy="4666215"/>
              </a:xfrm>
              <a:blipFill>
                <a:blip r:embed="rId2"/>
                <a:stretch>
                  <a:fillRect l="-965" t="-2989" r="-1689" b="-1902"/>
                </a:stretch>
              </a:blipFill>
            </p:spPr>
            <p:txBody>
              <a:bodyPr/>
              <a:lstStyle/>
              <a:p>
                <a:r>
                  <a:rPr lang="en-US">
                    <a:noFill/>
                  </a:rPr>
                  <a:t> </a:t>
                </a:r>
              </a:p>
            </p:txBody>
          </p:sp>
        </mc:Fallback>
      </mc:AlternateContent>
    </p:spTree>
    <p:extLst>
      <p:ext uri="{BB962C8B-B14F-4D97-AF65-F5344CB8AC3E}">
        <p14:creationId xmlns:p14="http://schemas.microsoft.com/office/powerpoint/2010/main" val="1219688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365125"/>
            <a:ext cx="11208027" cy="1325563"/>
          </a:xfrm>
        </p:spPr>
        <p:txBody>
          <a:bodyPr/>
          <a:lstStyle/>
          <a:p>
            <a:r>
              <a:rPr lang="en-US" dirty="0"/>
              <a:t>What to do about high variance (overfitting)?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458691" cy="4720051"/>
              </a:xfrm>
            </p:spPr>
            <p:txBody>
              <a:bodyPr>
                <a:normAutofit fontScale="85000" lnSpcReduction="20000"/>
              </a:bodyPr>
              <a:lstStyle/>
              <a:p>
                <a:pPr marL="514350" indent="-514350">
                  <a:buFont typeface="+mj-lt"/>
                  <a:buAutoNum type="arabicPeriod"/>
                </a:pPr>
                <a:r>
                  <a:rPr lang="en-US" sz="3100" dirty="0"/>
                  <a:t>Get more data (not always possible)</a:t>
                </a:r>
              </a:p>
              <a:p>
                <a:pPr marL="514350" indent="-514350">
                  <a:buFont typeface="+mj-lt"/>
                  <a:buAutoNum type="arabicPeriod"/>
                </a:pPr>
                <a:r>
                  <a:rPr lang="en-US" sz="3100" dirty="0"/>
                  <a:t>Simplify/regularize/restrict model</a:t>
                </a:r>
              </a:p>
              <a:p>
                <a:pPr marL="514350" indent="-514350">
                  <a:buFont typeface="+mj-lt"/>
                  <a:buAutoNum type="arabicPeriod"/>
                </a:pPr>
                <a:r>
                  <a:rPr lang="en-US" sz="3100" dirty="0"/>
                  <a:t>Average results from many </a:t>
                </a:r>
                <a:r>
                  <a:rPr lang="en-US" sz="3100" dirty="0" err="1"/>
                  <a:t>overfit</a:t>
                </a:r>
                <a:r>
                  <a:rPr lang="en-US" sz="3100" dirty="0"/>
                  <a:t> models (an </a:t>
                </a:r>
                <a:r>
                  <a:rPr lang="en-US" sz="3100" i="1" dirty="0"/>
                  <a:t>ensemble</a:t>
                </a:r>
                <a:r>
                  <a:rPr lang="en-US" sz="3100" dirty="0"/>
                  <a:t>)</a:t>
                </a:r>
              </a:p>
              <a:p>
                <a:pPr marL="0" indent="0">
                  <a:buNone/>
                </a:pPr>
                <a:endParaRPr lang="en-US" dirty="0"/>
              </a:p>
              <a:p>
                <a:r>
                  <a:rPr lang="en-US" dirty="0"/>
                  <a:t>Sample multiple </a:t>
                </a:r>
                <a14:m>
                  <m:oMath xmlns:m="http://schemas.openxmlformats.org/officeDocument/2006/math">
                    <m:r>
                      <a:rPr lang="en-US" i="1" dirty="0" smtClean="0">
                        <a:latin typeface="Cambria Math" panose="02040503050406030204" pitchFamily="18" charset="0"/>
                      </a:rPr>
                      <m:t>𝑋</m:t>
                    </m:r>
                  </m:oMath>
                </a14:m>
                <a:r>
                  <a:rPr lang="en-US" dirty="0"/>
                  <a:t>’s from same distribution</a:t>
                </a:r>
                <a:br>
                  <a:rPr lang="en-US" dirty="0"/>
                </a:br>
                <a:r>
                  <a:rPr lang="en-US" dirty="0"/>
                  <a:t>and independently (</a:t>
                </a:r>
                <a:r>
                  <a:rPr lang="en-US" dirty="0" err="1"/>
                  <a:t>i.i.d</a:t>
                </a:r>
                <a:r>
                  <a:rPr lang="en-US" dirty="0"/>
                  <a:t>.) then average of</a:t>
                </a:r>
                <a:br>
                  <a:rPr lang="en-US" dirty="0"/>
                </a:br>
                <a:r>
                  <a:rPr lang="en-US" dirty="0"/>
                  <a:t>many models should be accurate &amp; with</a:t>
                </a:r>
                <a:br>
                  <a:rPr lang="en-US" dirty="0"/>
                </a:br>
                <a:r>
                  <a:rPr lang="en-US" dirty="0"/>
                  <a:t>low variance</a:t>
                </a:r>
              </a:p>
              <a:p>
                <a:r>
                  <a:rPr lang="en-US" dirty="0"/>
                  <a:t>Graph shows 35 models fit to noisy data</a:t>
                </a:r>
                <a:br>
                  <a:rPr lang="en-US" dirty="0"/>
                </a:br>
                <a:r>
                  <a:rPr lang="en-US" dirty="0"/>
                  <a:t>from same distribution, averaged</a:t>
                </a:r>
              </a:p>
              <a:p>
                <a:r>
                  <a:rPr lang="en-US" dirty="0"/>
                  <a:t>A random forest ensembles many overfit</a:t>
                </a:r>
                <a:br>
                  <a:rPr lang="en-US" dirty="0"/>
                </a:br>
                <a:r>
                  <a:rPr lang="en-US" dirty="0"/>
                  <a:t>decision trees and uses a trick to</a:t>
                </a:r>
                <a:br>
                  <a:rPr lang="en-US" dirty="0"/>
                </a:br>
                <a:r>
                  <a:rPr lang="en-US" dirty="0"/>
                  <a:t>make the trees sort of independent</a:t>
                </a:r>
                <a:br>
                  <a:rPr lang="en-US" dirty="0"/>
                </a:br>
                <a:r>
                  <a:rPr lang="en-US" dirty="0"/>
                  <a:t>(more in RF lecture)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458691" cy="4720051"/>
              </a:xfrm>
              <a:blipFill>
                <a:blip r:embed="rId2"/>
                <a:stretch>
                  <a:fillRect l="-971" t="-348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C9B47E3-B3AE-DF41-8522-A84543ABF190}"/>
              </a:ext>
            </a:extLst>
          </p:cNvPr>
          <p:cNvPicPr>
            <a:picLocks noChangeAspect="1"/>
          </p:cNvPicPr>
          <p:nvPr/>
        </p:nvPicPr>
        <p:blipFill>
          <a:blip r:embed="rId3"/>
          <a:stretch>
            <a:fillRect/>
          </a:stretch>
        </p:blipFill>
        <p:spPr>
          <a:xfrm>
            <a:off x="6966225" y="3017960"/>
            <a:ext cx="5080000" cy="3073400"/>
          </a:xfrm>
          <a:prstGeom prst="rect">
            <a:avLst/>
          </a:prstGeom>
        </p:spPr>
      </p:pic>
    </p:spTree>
    <p:extLst>
      <p:ext uri="{BB962C8B-B14F-4D97-AF65-F5344CB8AC3E}">
        <p14:creationId xmlns:p14="http://schemas.microsoft.com/office/powerpoint/2010/main" val="117709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trade-off</a:t>
            </a:r>
          </a:p>
        </p:txBody>
      </p:sp>
      <p:sp>
        <p:nvSpPr>
          <p:cNvPr id="3" name="Content Placeholder 2"/>
          <p:cNvSpPr>
            <a:spLocks noGrp="1"/>
          </p:cNvSpPr>
          <p:nvPr>
            <p:ph idx="1"/>
          </p:nvPr>
        </p:nvSpPr>
        <p:spPr>
          <a:xfrm>
            <a:off x="838200" y="1585733"/>
            <a:ext cx="10515600" cy="2687304"/>
          </a:xfrm>
        </p:spPr>
        <p:txBody>
          <a:bodyPr>
            <a:normAutofit lnSpcReduction="10000"/>
          </a:bodyPr>
          <a:lstStyle/>
          <a:p>
            <a:r>
              <a:rPr lang="en-US" dirty="0"/>
              <a:t>Must increase the complexity of the model to get more accuracy</a:t>
            </a:r>
          </a:p>
          <a:p>
            <a:r>
              <a:rPr lang="en-US" dirty="0"/>
              <a:t>But, increased complexity means more ability to chase quirks of data, making the model overly-specific to the training set</a:t>
            </a:r>
          </a:p>
          <a:p>
            <a:r>
              <a:rPr lang="en-US" dirty="0"/>
              <a:t>E.g., decision trees are sensitive to small data changes; change in root split node propagates to all splits below root</a:t>
            </a:r>
          </a:p>
          <a:p>
            <a:r>
              <a:rPr lang="en-US" dirty="0"/>
              <a:t>Let the validation error be your guide to appropriate complexity!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2231" y="4273036"/>
            <a:ext cx="3472981" cy="20388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389" y="4243088"/>
            <a:ext cx="3457377" cy="20347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434" y="4209041"/>
            <a:ext cx="3424491" cy="2024330"/>
          </a:xfrm>
          <a:prstGeom prst="rect">
            <a:avLst/>
          </a:prstGeom>
        </p:spPr>
      </p:pic>
    </p:spTree>
    <p:extLst>
      <p:ext uri="{BB962C8B-B14F-4D97-AF65-F5344CB8AC3E}">
        <p14:creationId xmlns:p14="http://schemas.microsoft.com/office/powerpoint/2010/main" val="95071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6B7C-DC79-E448-B5B7-8EBC9DF4C558}"/>
              </a:ext>
            </a:extLst>
          </p:cNvPr>
          <p:cNvSpPr>
            <a:spLocks noGrp="1"/>
          </p:cNvSpPr>
          <p:nvPr>
            <p:ph type="title"/>
          </p:nvPr>
        </p:nvSpPr>
        <p:spPr>
          <a:xfrm>
            <a:off x="838200" y="365125"/>
            <a:ext cx="10515600" cy="618849"/>
          </a:xfrm>
        </p:spPr>
        <p:txBody>
          <a:bodyPr>
            <a:normAutofit fontScale="90000"/>
          </a:bodyPr>
          <a:lstStyle/>
          <a:p>
            <a:r>
              <a:rPr lang="en-US" dirty="0"/>
              <a:t>Detecting bias and variance</a:t>
            </a:r>
          </a:p>
        </p:txBody>
      </p:sp>
      <p:sp>
        <p:nvSpPr>
          <p:cNvPr id="3" name="Content Placeholder 2">
            <a:extLst>
              <a:ext uri="{FF2B5EF4-FFF2-40B4-BE49-F238E27FC236}">
                <a16:creationId xmlns:a16="http://schemas.microsoft.com/office/drawing/2014/main" id="{10772D0E-CC02-CF4F-B073-2756214CE34E}"/>
              </a:ext>
            </a:extLst>
          </p:cNvPr>
          <p:cNvSpPr>
            <a:spLocks noGrp="1"/>
          </p:cNvSpPr>
          <p:nvPr>
            <p:ph idx="1"/>
          </p:nvPr>
        </p:nvSpPr>
        <p:spPr>
          <a:xfrm>
            <a:off x="838200" y="1103243"/>
            <a:ext cx="7620000" cy="5317435"/>
          </a:xfrm>
        </p:spPr>
        <p:txBody>
          <a:bodyPr>
            <a:normAutofit fontScale="92500" lnSpcReduction="10000"/>
          </a:bodyPr>
          <a:lstStyle/>
          <a:p>
            <a:r>
              <a:rPr lang="en-US" dirty="0"/>
              <a:t>In the end, practitioners talk about underfitting and overfitting not bias and variance (colloquially biased just means less accurate)</a:t>
            </a:r>
          </a:p>
          <a:p>
            <a:r>
              <a:rPr lang="en-US" dirty="0"/>
              <a:t>How do we know that the simple mean model to the right is underfit?</a:t>
            </a:r>
          </a:p>
          <a:p>
            <a:r>
              <a:rPr lang="en-US" dirty="0"/>
              <a:t>How do we know that the other model is overfit?</a:t>
            </a:r>
          </a:p>
          <a:p>
            <a:r>
              <a:rPr lang="en-US" dirty="0"/>
              <a:t>We need to measure how accurately our model fits the data but which data? Training </a:t>
            </a:r>
            <a:r>
              <a:rPr lang="en-US" b="1" dirty="0"/>
              <a:t>and</a:t>
            </a:r>
            <a:r>
              <a:rPr lang="en-US" dirty="0"/>
              <a:t> non-training data</a:t>
            </a:r>
          </a:p>
          <a:p>
            <a:r>
              <a:rPr lang="en-US" dirty="0"/>
              <a:t>Models inaccurate on training data are biased</a:t>
            </a:r>
          </a:p>
          <a:p>
            <a:r>
              <a:rPr lang="en-US" dirty="0"/>
              <a:t>Models inaccurate on non-training data lack generality</a:t>
            </a:r>
          </a:p>
          <a:p>
            <a:r>
              <a:rPr lang="en-US" dirty="0"/>
              <a:t>We'll do a lecture on properly assessing models, followed by a lecture on how to </a:t>
            </a:r>
            <a:r>
              <a:rPr lang="en-US"/>
              <a:t>quantify (later)</a:t>
            </a:r>
            <a:endParaRPr lang="en-US" dirty="0"/>
          </a:p>
        </p:txBody>
      </p:sp>
      <p:pic>
        <p:nvPicPr>
          <p:cNvPr id="4" name="Picture 3">
            <a:extLst>
              <a:ext uri="{FF2B5EF4-FFF2-40B4-BE49-F238E27FC236}">
                <a16:creationId xmlns:a16="http://schemas.microsoft.com/office/drawing/2014/main" id="{BA85C625-CF36-7F47-B300-7BA15FC5E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0352" y="1273621"/>
            <a:ext cx="3192595" cy="1887248"/>
          </a:xfrm>
          <a:prstGeom prst="rect">
            <a:avLst/>
          </a:prstGeom>
        </p:spPr>
      </p:pic>
      <p:pic>
        <p:nvPicPr>
          <p:cNvPr id="6" name="Picture 5">
            <a:extLst>
              <a:ext uri="{FF2B5EF4-FFF2-40B4-BE49-F238E27FC236}">
                <a16:creationId xmlns:a16="http://schemas.microsoft.com/office/drawing/2014/main" id="{7894F493-6911-6949-848B-07D611CAB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0352" y="3533361"/>
            <a:ext cx="3192595" cy="1878933"/>
          </a:xfrm>
          <a:prstGeom prst="rect">
            <a:avLst/>
          </a:prstGeom>
        </p:spPr>
      </p:pic>
    </p:spTree>
    <p:extLst>
      <p:ext uri="{BB962C8B-B14F-4D97-AF65-F5344CB8AC3E}">
        <p14:creationId xmlns:p14="http://schemas.microsoft.com/office/powerpoint/2010/main" val="115277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A88D-478E-C246-9D4A-4333ADB4A372}"/>
              </a:ext>
            </a:extLst>
          </p:cNvPr>
          <p:cNvSpPr>
            <a:spLocks noGrp="1"/>
          </p:cNvSpPr>
          <p:nvPr>
            <p:ph type="title"/>
          </p:nvPr>
        </p:nvSpPr>
        <p:spPr>
          <a:xfrm>
            <a:off x="838199" y="365125"/>
            <a:ext cx="10689771" cy="1325563"/>
          </a:xfrm>
        </p:spPr>
        <p:txBody>
          <a:bodyPr>
            <a:normAutofit fontScale="90000"/>
          </a:bodyPr>
          <a:lstStyle/>
          <a:p>
            <a:r>
              <a:rPr lang="en-US" dirty="0"/>
              <a:t>Many poor descriptions of this concept on web</a:t>
            </a:r>
            <a:br>
              <a:rPr lang="en-US" dirty="0"/>
            </a:br>
            <a:r>
              <a:rPr lang="en-US" sz="2600" dirty="0"/>
              <a:t>(and with high variance of definitions 🤪)</a:t>
            </a:r>
          </a:p>
        </p:txBody>
      </p:sp>
      <p:sp>
        <p:nvSpPr>
          <p:cNvPr id="3" name="Content Placeholder 2">
            <a:extLst>
              <a:ext uri="{FF2B5EF4-FFF2-40B4-BE49-F238E27FC236}">
                <a16:creationId xmlns:a16="http://schemas.microsoft.com/office/drawing/2014/main" id="{1C683EA0-1C0F-434E-B8C2-F6B731C3EC34}"/>
              </a:ext>
            </a:extLst>
          </p:cNvPr>
          <p:cNvSpPr>
            <a:spLocks noGrp="1"/>
          </p:cNvSpPr>
          <p:nvPr>
            <p:ph idx="1"/>
          </p:nvPr>
        </p:nvSpPr>
        <p:spPr>
          <a:xfrm>
            <a:off x="838200" y="1825625"/>
            <a:ext cx="10583174" cy="4351338"/>
          </a:xfrm>
        </p:spPr>
        <p:txBody>
          <a:bodyPr>
            <a:normAutofit/>
          </a:bodyPr>
          <a:lstStyle/>
          <a:p>
            <a:r>
              <a:rPr lang="en-US" dirty="0"/>
              <a:t>For example, Wikipedia starts a paragraph with “</a:t>
            </a:r>
            <a:r>
              <a:rPr lang="en-US" i="1" dirty="0"/>
              <a:t>Models with high bias are usually more complex</a:t>
            </a:r>
            <a:r>
              <a:rPr lang="en-US" dirty="0"/>
              <a:t>” and finishes that same paragraph with “…</a:t>
            </a:r>
            <a:r>
              <a:rPr lang="en-US" i="1" dirty="0"/>
              <a:t>models with higher bias tend to be relatively simple</a:t>
            </a:r>
            <a:r>
              <a:rPr lang="en-US" dirty="0"/>
              <a:t>…” (the latter bit is correct)</a:t>
            </a:r>
          </a:p>
          <a:p>
            <a:r>
              <a:rPr lang="en-US" dirty="0"/>
              <a:t>This blog is pretty good: </a:t>
            </a:r>
            <a:r>
              <a:rPr lang="en-US" sz="2200" dirty="0">
                <a:hlinkClick r:id="rId2"/>
              </a:rPr>
              <a:t>https://elitedatascience.com/bias-variance-tradeoff</a:t>
            </a:r>
            <a:endParaRPr lang="en-US" sz="2200" dirty="0"/>
          </a:p>
          <a:p>
            <a:r>
              <a:rPr lang="en-US" dirty="0"/>
              <a:t>When you hear “</a:t>
            </a:r>
            <a:r>
              <a:rPr lang="en-US" i="1" dirty="0"/>
              <a:t>bias-variance</a:t>
            </a:r>
            <a:r>
              <a:rPr lang="en-US" dirty="0"/>
              <a:t>,” think “</a:t>
            </a:r>
            <a:r>
              <a:rPr lang="en-US" i="1" dirty="0"/>
              <a:t>bias-generality</a:t>
            </a:r>
            <a:r>
              <a:rPr lang="en-US" dirty="0"/>
              <a:t>”</a:t>
            </a:r>
          </a:p>
          <a:p>
            <a:r>
              <a:rPr lang="en-US" dirty="0"/>
              <a:t>It’s a trade-off because increasing accuracy (reducing bias) usually means reducing generality (and sometimes vice versa)</a:t>
            </a:r>
          </a:p>
        </p:txBody>
      </p:sp>
      <p:sp>
        <p:nvSpPr>
          <p:cNvPr id="4" name="Rectangle 3">
            <a:extLst>
              <a:ext uri="{FF2B5EF4-FFF2-40B4-BE49-F238E27FC236}">
                <a16:creationId xmlns:a16="http://schemas.microsoft.com/office/drawing/2014/main" id="{4A460D6B-85FF-3F48-BDB3-9715F7EB7071}"/>
              </a:ext>
            </a:extLst>
          </p:cNvPr>
          <p:cNvSpPr/>
          <p:nvPr/>
        </p:nvSpPr>
        <p:spPr>
          <a:xfrm>
            <a:off x="0" y="6488668"/>
            <a:ext cx="7119257" cy="369332"/>
          </a:xfrm>
          <a:prstGeom prst="rect">
            <a:avLst/>
          </a:prstGeom>
        </p:spPr>
        <p:txBody>
          <a:bodyPr wrap="square">
            <a:spAutoFit/>
          </a:bodyPr>
          <a:lstStyle/>
          <a:p>
            <a:r>
              <a:rPr lang="en-US" dirty="0">
                <a:hlinkClick r:id="rId3"/>
              </a:rPr>
              <a:t>https://en.wikipedia.org/wiki/Bias%E2%80%93variance_tradeoff</a:t>
            </a:r>
            <a:endParaRPr lang="en-US" dirty="0"/>
          </a:p>
        </p:txBody>
      </p:sp>
    </p:spTree>
    <p:extLst>
      <p:ext uri="{BB962C8B-B14F-4D97-AF65-F5344CB8AC3E}">
        <p14:creationId xmlns:p14="http://schemas.microsoft.com/office/powerpoint/2010/main" val="2274750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prediction error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834991" cy="4351338"/>
              </a:xfrm>
            </p:spPr>
            <p:txBody>
              <a:bodyPr>
                <a:normAutofit lnSpcReduction="10000"/>
              </a:bodyPr>
              <a:lstStyle/>
              <a:p>
                <a:r>
                  <a:rPr lang="en-US" dirty="0"/>
                  <a:t>We’re given (</a:t>
                </a:r>
                <a14:m>
                  <m:oMath xmlns:m="http://schemas.openxmlformats.org/officeDocument/2006/math">
                    <m:r>
                      <a:rPr lang="en-US" i="1" dirty="0" smtClean="0">
                        <a:latin typeface="Cambria Math" panose="02040503050406030204" pitchFamily="18" charset="0"/>
                      </a:rPr>
                      <m:t>𝑋</m:t>
                    </m:r>
                  </m:oMath>
                </a14:m>
                <a:r>
                  <a:rPr lang="en-US" dirty="0"/>
                  <a:t>, </a:t>
                </a:r>
                <a14:m>
                  <m:oMath xmlns:m="http://schemas.openxmlformats.org/officeDocument/2006/math">
                    <m:r>
                      <a:rPr lang="en-US" i="1">
                        <a:latin typeface="Cambria Math" charset="0"/>
                      </a:rPr>
                      <m:t>𝑦</m:t>
                    </m:r>
                  </m:oMath>
                </a14:m>
                <a:r>
                  <a:rPr lang="en-US" dirty="0"/>
                  <a:t>) training data and we fit a model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charset="0"/>
                          </a:rPr>
                          <m:t>𝑓</m:t>
                        </m:r>
                      </m:e>
                    </m:acc>
                    <m:r>
                      <a:rPr lang="en-US" b="0" i="1" smtClean="0">
                        <a:latin typeface="Cambria Math" charset="0"/>
                      </a:rPr>
                      <m:t>(</m:t>
                    </m:r>
                    <m:r>
                      <a:rPr lang="en-US" b="0" i="1" smtClean="0">
                        <a:latin typeface="Cambria Math" charset="0"/>
                      </a:rPr>
                      <m:t>𝑋</m:t>
                    </m:r>
                    <m:r>
                      <a:rPr lang="en-US" b="0" i="1" smtClean="0">
                        <a:latin typeface="Cambria Math" charset="0"/>
                      </a:rPr>
                      <m:t>)</m:t>
                    </m:r>
                  </m:oMath>
                </a14:m>
                <a:endParaRPr lang="en-US" dirty="0"/>
              </a:p>
              <a:p>
                <a:r>
                  <a:rPr lang="en-US" dirty="0"/>
                  <a:t>MSE error </a:t>
                </a:r>
                <a:r>
                  <a:rPr lang="en-US" i="1" dirty="0"/>
                  <a:t>Err</a:t>
                </a:r>
                <a:r>
                  <a:rPr lang="en-US" dirty="0"/>
                  <a:t> =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e>
                        </m:d>
                      </m:e>
                      <m:sup>
                        <m:r>
                          <a:rPr lang="en-US" b="0" i="1" smtClean="0">
                            <a:latin typeface="Cambria Math" charset="0"/>
                          </a:rPr>
                          <m:t>2</m:t>
                        </m:r>
                      </m:sup>
                    </m:sSup>
                  </m:oMath>
                </a14:m>
                <a:r>
                  <a:rPr lang="en-US" dirty="0"/>
                  <a:t> from single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oMath>
                </a14:m>
                <a:r>
                  <a:rPr lang="en-US" dirty="0"/>
                  <a:t>) test case</a:t>
                </a:r>
              </a:p>
              <a:p>
                <a:r>
                  <a:rPr lang="en-US" dirty="0"/>
                  <a:t>There are 3 sources of errors in that </a:t>
                </a:r>
                <a:r>
                  <a:rPr lang="en-US" i="1" dirty="0"/>
                  <a:t>Err</a:t>
                </a:r>
                <a:r>
                  <a:rPr lang="en-US" dirty="0"/>
                  <a:t> number:</a:t>
                </a:r>
              </a:p>
              <a:p>
                <a:pPr marL="914400" lvl="1" indent="-457200">
                  <a:buFont typeface="+mj-lt"/>
                  <a:buAutoNum type="arabicPeriod"/>
                </a:pPr>
                <a:r>
                  <a:rPr lang="en-US" i="1" dirty="0"/>
                  <a:t>noisy</a:t>
                </a:r>
                <a:r>
                  <a:rPr lang="en-US" dirty="0"/>
                  <a:t> </a:t>
                </a:r>
                <a14:m>
                  <m:oMath xmlns:m="http://schemas.openxmlformats.org/officeDocument/2006/math">
                    <m:r>
                      <a:rPr lang="en-US" i="1" dirty="0" smtClean="0">
                        <a:latin typeface="Cambria Math" panose="02040503050406030204" pitchFamily="18" charset="0"/>
                      </a:rPr>
                      <m:t>𝑋</m:t>
                    </m:r>
                  </m:oMath>
                </a14:m>
                <a:r>
                  <a:rPr lang="en-US" dirty="0"/>
                  <a:t> or </a:t>
                </a:r>
                <a14:m>
                  <m:oMath xmlns:m="http://schemas.openxmlformats.org/officeDocument/2006/math">
                    <m:r>
                      <a:rPr lang="en-US" i="1" dirty="0" smtClean="0">
                        <a:latin typeface="Cambria Math" panose="02040503050406030204" pitchFamily="18" charset="0"/>
                      </a:rPr>
                      <m:t>𝑦</m:t>
                    </m:r>
                  </m:oMath>
                </a14:m>
                <a:r>
                  <a:rPr lang="en-US" dirty="0"/>
                  <a:t> data, such as inconsistent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data</a:t>
                </a:r>
              </a:p>
              <a:p>
                <a:pPr marL="914400" lvl="1" indent="-457200">
                  <a:buFont typeface="+mj-lt"/>
                  <a:buAutoNum type="arabicPeriod"/>
                </a:pPr>
                <a:r>
                  <a:rPr lang="en-US" dirty="0"/>
                  <a:t>model </a:t>
                </a:r>
                <a:r>
                  <a:rPr lang="en-US" i="1" dirty="0"/>
                  <a:t>underfitting</a:t>
                </a:r>
                <a:r>
                  <a:rPr lang="en-US" dirty="0"/>
                  <a:t> or </a:t>
                </a:r>
                <a:r>
                  <a:rPr lang="en-US" i="1" dirty="0"/>
                  <a:t>bias</a:t>
                </a:r>
                <a:r>
                  <a:rPr lang="en-US" dirty="0"/>
                  <a:t>; too weak or simple; doesn’t capture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𝑦</m:t>
                    </m:r>
                  </m:oMath>
                </a14:m>
                <a:endParaRPr lang="en-US" i="1" dirty="0"/>
              </a:p>
              <a:p>
                <a:pPr marL="914400" lvl="1" indent="-457200">
                  <a:buFont typeface="+mj-lt"/>
                  <a:buAutoNum type="arabicPeriod"/>
                </a:pPr>
                <a:r>
                  <a:rPr lang="en-US" dirty="0"/>
                  <a:t>model </a:t>
                </a:r>
                <a:r>
                  <a:rPr lang="en-US" i="1" dirty="0"/>
                  <a:t>overfitting</a:t>
                </a:r>
                <a:r>
                  <a:rPr lang="en-US" dirty="0"/>
                  <a:t>; model too specific to training data; not general</a:t>
                </a:r>
              </a:p>
              <a:p>
                <a:r>
                  <a:rPr lang="en-US" dirty="0"/>
                  <a:t>Conceptually: </a:t>
                </a:r>
                <a:r>
                  <a:rPr lang="en-US" i="1" dirty="0"/>
                  <a:t>Err = “noise” + “bias” + “overfitting”</a:t>
                </a:r>
              </a:p>
              <a:p>
                <a:r>
                  <a:rPr lang="en-US" dirty="0"/>
                  <a:t>Stats nerds use </a:t>
                </a:r>
                <a:r>
                  <a:rPr lang="en-US" i="1" dirty="0"/>
                  <a:t>Err = Irreducible Error + Bias^2 + Variance</a:t>
                </a:r>
              </a:p>
              <a:p>
                <a:r>
                  <a:rPr lang="en-US" dirty="0"/>
                  <a:t>Why they use “variance” will make sense shortly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34991" cy="4351338"/>
              </a:xfrm>
              <a:blipFill>
                <a:blip r:embed="rId2"/>
                <a:stretch>
                  <a:fillRect l="-936" t="-2907"/>
                </a:stretch>
              </a:blipFill>
            </p:spPr>
            <p:txBody>
              <a:bodyPr/>
              <a:lstStyle/>
              <a:p>
                <a:r>
                  <a:rPr lang="en-US">
                    <a:noFill/>
                  </a:rPr>
                  <a:t> </a:t>
                </a:r>
              </a:p>
            </p:txBody>
          </p:sp>
        </mc:Fallback>
      </mc:AlternateContent>
    </p:spTree>
    <p:extLst>
      <p:ext uri="{BB962C8B-B14F-4D97-AF65-F5344CB8AC3E}">
        <p14:creationId xmlns:p14="http://schemas.microsoft.com/office/powerpoint/2010/main" val="76147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i="1" dirty="0"/>
              <a:t>Noise</a:t>
            </a:r>
            <a:r>
              <a:rPr lang="en-US" dirty="0"/>
              <a:t> can lead to inconsistent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46698"/>
                <a:ext cx="6549961" cy="4630265"/>
              </a:xfrm>
            </p:spPr>
            <p:txBody>
              <a:bodyPr>
                <a:normAutofit fontScale="85000" lnSpcReduction="20000"/>
              </a:bodyPr>
              <a:lstStyle/>
              <a:p>
                <a:r>
                  <a:rPr lang="en-US" dirty="0"/>
                  <a:t>Noise can cause inconsistent training observations, such as:</a:t>
                </a:r>
                <a:br>
                  <a:rPr lang="en-US" dirty="0"/>
                </a:br>
                <a:br>
                  <a:rPr lang="en-US" dirty="0"/>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m:t>
                        </m:r>
                        <m:r>
                          <a:rPr lang="en-US" i="1">
                            <a:latin typeface="Cambria Math" charset="0"/>
                          </a:rPr>
                          <m:t>,1,9</m:t>
                        </m:r>
                      </m:e>
                    </m:d>
                    <m:r>
                      <a:rPr lang="en-US" i="1">
                        <a:latin typeface="Cambria Math" charset="0"/>
                      </a:rPr>
                      <m:t>→</m:t>
                    </m:r>
                    <m:r>
                      <a:rPr lang="en-US" b="0" i="1" smtClean="0">
                        <a:latin typeface="Cambria Math" charset="0"/>
                      </a:rPr>
                      <m:t>91</m:t>
                    </m:r>
                  </m:oMath>
                </a14:m>
                <a:br>
                  <a:rPr lang="en-US" b="0" i="1" dirty="0">
                    <a:latin typeface="Cambria Math" charset="0"/>
                  </a:rPr>
                </a:br>
                <a14:m>
                  <m:oMath xmlns:m="http://schemas.openxmlformats.org/officeDocument/2006/math">
                    <m:r>
                      <a:rPr lang="en-US">
                        <a:latin typeface="Cambria Math" charset="0"/>
                      </a:rPr>
                      <m:t>[18,1,9]</m:t>
                    </m:r>
                    <m:r>
                      <a:rPr lang="en-US" i="1">
                        <a:latin typeface="Cambria Math" charset="0"/>
                      </a:rPr>
                      <m:t>→99</m:t>
                    </m:r>
                  </m:oMath>
                </a14:m>
                <a:endParaRPr lang="en-US" dirty="0"/>
              </a:p>
              <a:p>
                <a:endParaRPr lang="en-US" dirty="0"/>
              </a:p>
              <a:p>
                <a:r>
                  <a:rPr lang="en-US" dirty="0"/>
                  <a:t>No model can predict two different y values for same x vector</a:t>
                </a:r>
              </a:p>
              <a:p>
                <a:r>
                  <a:rPr lang="en-US" dirty="0"/>
                  <a:t>Pick mean or either </a:t>
                </a:r>
                <a14:m>
                  <m:oMath xmlns:m="http://schemas.openxmlformats.org/officeDocument/2006/math">
                    <m:r>
                      <a:rPr lang="en-US" i="1" dirty="0" smtClean="0">
                        <a:latin typeface="Cambria Math" panose="02040503050406030204" pitchFamily="18" charset="0"/>
                      </a:rPr>
                      <m:t>𝑦</m:t>
                    </m:r>
                  </m:oMath>
                </a14:m>
                <a:r>
                  <a:rPr lang="en-US" dirty="0"/>
                  <a:t> value; model will have </a:t>
                </a:r>
                <a:r>
                  <a:rPr lang="en-US" i="1" dirty="0"/>
                  <a:t>Err</a:t>
                </a:r>
                <a:r>
                  <a:rPr lang="en-US" dirty="0"/>
                  <a:t>&gt;0 no matter what</a:t>
                </a:r>
              </a:p>
              <a:p>
                <a:r>
                  <a:rPr lang="en-US" dirty="0"/>
                  <a:t>This is called the </a:t>
                </a:r>
                <a:r>
                  <a:rPr lang="en-US" i="1" dirty="0"/>
                  <a:t>irreducible error</a:t>
                </a:r>
              </a:p>
              <a:p>
                <a:r>
                  <a:rPr lang="en-US" dirty="0"/>
                  <a:t>Noise comes from faulty sensors, typos, self-reporting issues, </a:t>
                </a:r>
                <a:r>
                  <a:rPr lang="en-US" dirty="0" err="1"/>
                  <a:t>etc</a:t>
                </a:r>
                <a:r>
                  <a:rPr lang="en-US" dirty="0"/>
                  <a:t>…</a:t>
                </a:r>
              </a:p>
              <a:p>
                <a:r>
                  <a:rPr lang="en-US" dirty="0"/>
                  <a:t>Nothing we can do about the irreducible error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46698"/>
                <a:ext cx="6549961" cy="4630265"/>
              </a:xfrm>
              <a:blipFill>
                <a:blip r:embed="rId2"/>
                <a:stretch>
                  <a:fillRect l="-1161" t="-3279" r="-967"/>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8884" y="1310903"/>
            <a:ext cx="4073205" cy="244392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884" y="3842426"/>
            <a:ext cx="4072607" cy="2455691"/>
          </a:xfrm>
          <a:prstGeom prst="rect">
            <a:avLst/>
          </a:prstGeom>
        </p:spPr>
      </p:pic>
      <p:sp>
        <p:nvSpPr>
          <p:cNvPr id="8" name="Freeform 7"/>
          <p:cNvSpPr/>
          <p:nvPr/>
        </p:nvSpPr>
        <p:spPr>
          <a:xfrm>
            <a:off x="9101273" y="5441182"/>
            <a:ext cx="153650" cy="298138"/>
          </a:xfrm>
          <a:custGeom>
            <a:avLst/>
            <a:gdLst>
              <a:gd name="connsiteX0" fmla="*/ 214009 w 252920"/>
              <a:gd name="connsiteY0" fmla="*/ 9728 h 291830"/>
              <a:gd name="connsiteX1" fmla="*/ 175098 w 252920"/>
              <a:gd name="connsiteY1" fmla="*/ 0 h 291830"/>
              <a:gd name="connsiteX2" fmla="*/ 107005 w 252920"/>
              <a:gd name="connsiteY2" fmla="*/ 9728 h 291830"/>
              <a:gd name="connsiteX3" fmla="*/ 38911 w 252920"/>
              <a:gd name="connsiteY3" fmla="*/ 29183 h 291830"/>
              <a:gd name="connsiteX4" fmla="*/ 19456 w 252920"/>
              <a:gd name="connsiteY4" fmla="*/ 58366 h 291830"/>
              <a:gd name="connsiteX5" fmla="*/ 0 w 252920"/>
              <a:gd name="connsiteY5" fmla="*/ 116732 h 291830"/>
              <a:gd name="connsiteX6" fmla="*/ 19456 w 252920"/>
              <a:gd name="connsiteY6" fmla="*/ 204281 h 291830"/>
              <a:gd name="connsiteX7" fmla="*/ 38911 w 252920"/>
              <a:gd name="connsiteY7" fmla="*/ 233464 h 291830"/>
              <a:gd name="connsiteX8" fmla="*/ 97277 w 252920"/>
              <a:gd name="connsiteY8" fmla="*/ 282102 h 291830"/>
              <a:gd name="connsiteX9" fmla="*/ 126460 w 252920"/>
              <a:gd name="connsiteY9" fmla="*/ 291830 h 291830"/>
              <a:gd name="connsiteX10" fmla="*/ 214009 w 252920"/>
              <a:gd name="connsiteY10" fmla="*/ 272374 h 291830"/>
              <a:gd name="connsiteX11" fmla="*/ 233464 w 252920"/>
              <a:gd name="connsiteY11" fmla="*/ 243192 h 291830"/>
              <a:gd name="connsiteX12" fmla="*/ 252920 w 252920"/>
              <a:gd name="connsiteY12" fmla="*/ 184826 h 291830"/>
              <a:gd name="connsiteX13" fmla="*/ 243192 w 252920"/>
              <a:gd name="connsiteY13" fmla="*/ 58366 h 291830"/>
              <a:gd name="connsiteX14" fmla="*/ 214009 w 252920"/>
              <a:gd name="connsiteY14" fmla="*/ 9728 h 2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20" h="291830">
                <a:moveTo>
                  <a:pt x="214009" y="9728"/>
                </a:moveTo>
                <a:cubicBezTo>
                  <a:pt x="202660" y="0"/>
                  <a:pt x="188468" y="0"/>
                  <a:pt x="175098" y="0"/>
                </a:cubicBezTo>
                <a:cubicBezTo>
                  <a:pt x="152170" y="0"/>
                  <a:pt x="129563" y="5627"/>
                  <a:pt x="107005" y="9728"/>
                </a:cubicBezTo>
                <a:cubicBezTo>
                  <a:pt x="80125" y="14615"/>
                  <a:pt x="63920" y="20846"/>
                  <a:pt x="38911" y="29183"/>
                </a:cubicBezTo>
                <a:cubicBezTo>
                  <a:pt x="32426" y="38911"/>
                  <a:pt x="24204" y="47683"/>
                  <a:pt x="19456" y="58366"/>
                </a:cubicBezTo>
                <a:cubicBezTo>
                  <a:pt x="11127" y="77106"/>
                  <a:pt x="0" y="116732"/>
                  <a:pt x="0" y="116732"/>
                </a:cubicBezTo>
                <a:cubicBezTo>
                  <a:pt x="3737" y="139151"/>
                  <a:pt x="7482" y="180333"/>
                  <a:pt x="19456" y="204281"/>
                </a:cubicBezTo>
                <a:cubicBezTo>
                  <a:pt x="24684" y="214738"/>
                  <a:pt x="31427" y="224483"/>
                  <a:pt x="38911" y="233464"/>
                </a:cubicBezTo>
                <a:cubicBezTo>
                  <a:pt x="54278" y="251905"/>
                  <a:pt x="75414" y="271170"/>
                  <a:pt x="97277" y="282102"/>
                </a:cubicBezTo>
                <a:cubicBezTo>
                  <a:pt x="106448" y="286688"/>
                  <a:pt x="116732" y="288587"/>
                  <a:pt x="126460" y="291830"/>
                </a:cubicBezTo>
                <a:cubicBezTo>
                  <a:pt x="127059" y="291730"/>
                  <a:pt x="201404" y="282458"/>
                  <a:pt x="214009" y="272374"/>
                </a:cubicBezTo>
                <a:cubicBezTo>
                  <a:pt x="223138" y="265071"/>
                  <a:pt x="228716" y="253875"/>
                  <a:pt x="233464" y="243192"/>
                </a:cubicBezTo>
                <a:cubicBezTo>
                  <a:pt x="241793" y="224452"/>
                  <a:pt x="252920" y="184826"/>
                  <a:pt x="252920" y="184826"/>
                </a:cubicBezTo>
                <a:cubicBezTo>
                  <a:pt x="249677" y="142673"/>
                  <a:pt x="248436" y="100317"/>
                  <a:pt x="243192" y="58366"/>
                </a:cubicBezTo>
                <a:cubicBezTo>
                  <a:pt x="241920" y="48191"/>
                  <a:pt x="225358" y="19456"/>
                  <a:pt x="214009" y="972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8396017" y="4581649"/>
            <a:ext cx="153650" cy="406074"/>
          </a:xfrm>
          <a:custGeom>
            <a:avLst/>
            <a:gdLst>
              <a:gd name="connsiteX0" fmla="*/ 214009 w 252920"/>
              <a:gd name="connsiteY0" fmla="*/ 9728 h 291830"/>
              <a:gd name="connsiteX1" fmla="*/ 175098 w 252920"/>
              <a:gd name="connsiteY1" fmla="*/ 0 h 291830"/>
              <a:gd name="connsiteX2" fmla="*/ 107005 w 252920"/>
              <a:gd name="connsiteY2" fmla="*/ 9728 h 291830"/>
              <a:gd name="connsiteX3" fmla="*/ 38911 w 252920"/>
              <a:gd name="connsiteY3" fmla="*/ 29183 h 291830"/>
              <a:gd name="connsiteX4" fmla="*/ 19456 w 252920"/>
              <a:gd name="connsiteY4" fmla="*/ 58366 h 291830"/>
              <a:gd name="connsiteX5" fmla="*/ 0 w 252920"/>
              <a:gd name="connsiteY5" fmla="*/ 116732 h 291830"/>
              <a:gd name="connsiteX6" fmla="*/ 19456 w 252920"/>
              <a:gd name="connsiteY6" fmla="*/ 204281 h 291830"/>
              <a:gd name="connsiteX7" fmla="*/ 38911 w 252920"/>
              <a:gd name="connsiteY7" fmla="*/ 233464 h 291830"/>
              <a:gd name="connsiteX8" fmla="*/ 97277 w 252920"/>
              <a:gd name="connsiteY8" fmla="*/ 282102 h 291830"/>
              <a:gd name="connsiteX9" fmla="*/ 126460 w 252920"/>
              <a:gd name="connsiteY9" fmla="*/ 291830 h 291830"/>
              <a:gd name="connsiteX10" fmla="*/ 214009 w 252920"/>
              <a:gd name="connsiteY10" fmla="*/ 272374 h 291830"/>
              <a:gd name="connsiteX11" fmla="*/ 233464 w 252920"/>
              <a:gd name="connsiteY11" fmla="*/ 243192 h 291830"/>
              <a:gd name="connsiteX12" fmla="*/ 252920 w 252920"/>
              <a:gd name="connsiteY12" fmla="*/ 184826 h 291830"/>
              <a:gd name="connsiteX13" fmla="*/ 243192 w 252920"/>
              <a:gd name="connsiteY13" fmla="*/ 58366 h 291830"/>
              <a:gd name="connsiteX14" fmla="*/ 214009 w 252920"/>
              <a:gd name="connsiteY14" fmla="*/ 9728 h 2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20" h="291830">
                <a:moveTo>
                  <a:pt x="214009" y="9728"/>
                </a:moveTo>
                <a:cubicBezTo>
                  <a:pt x="202660" y="0"/>
                  <a:pt x="188468" y="0"/>
                  <a:pt x="175098" y="0"/>
                </a:cubicBezTo>
                <a:cubicBezTo>
                  <a:pt x="152170" y="0"/>
                  <a:pt x="129563" y="5627"/>
                  <a:pt x="107005" y="9728"/>
                </a:cubicBezTo>
                <a:cubicBezTo>
                  <a:pt x="80125" y="14615"/>
                  <a:pt x="63920" y="20846"/>
                  <a:pt x="38911" y="29183"/>
                </a:cubicBezTo>
                <a:cubicBezTo>
                  <a:pt x="32426" y="38911"/>
                  <a:pt x="24204" y="47683"/>
                  <a:pt x="19456" y="58366"/>
                </a:cubicBezTo>
                <a:cubicBezTo>
                  <a:pt x="11127" y="77106"/>
                  <a:pt x="0" y="116732"/>
                  <a:pt x="0" y="116732"/>
                </a:cubicBezTo>
                <a:cubicBezTo>
                  <a:pt x="3737" y="139151"/>
                  <a:pt x="7482" y="180333"/>
                  <a:pt x="19456" y="204281"/>
                </a:cubicBezTo>
                <a:cubicBezTo>
                  <a:pt x="24684" y="214738"/>
                  <a:pt x="31427" y="224483"/>
                  <a:pt x="38911" y="233464"/>
                </a:cubicBezTo>
                <a:cubicBezTo>
                  <a:pt x="54278" y="251905"/>
                  <a:pt x="75414" y="271170"/>
                  <a:pt x="97277" y="282102"/>
                </a:cubicBezTo>
                <a:cubicBezTo>
                  <a:pt x="106448" y="286688"/>
                  <a:pt x="116732" y="288587"/>
                  <a:pt x="126460" y="291830"/>
                </a:cubicBezTo>
                <a:cubicBezTo>
                  <a:pt x="127059" y="291730"/>
                  <a:pt x="201404" y="282458"/>
                  <a:pt x="214009" y="272374"/>
                </a:cubicBezTo>
                <a:cubicBezTo>
                  <a:pt x="223138" y="265071"/>
                  <a:pt x="228716" y="253875"/>
                  <a:pt x="233464" y="243192"/>
                </a:cubicBezTo>
                <a:cubicBezTo>
                  <a:pt x="241793" y="224452"/>
                  <a:pt x="252920" y="184826"/>
                  <a:pt x="252920" y="184826"/>
                </a:cubicBezTo>
                <a:cubicBezTo>
                  <a:pt x="249677" y="142673"/>
                  <a:pt x="248436" y="100317"/>
                  <a:pt x="243192" y="58366"/>
                </a:cubicBezTo>
                <a:cubicBezTo>
                  <a:pt x="241920" y="48191"/>
                  <a:pt x="225358" y="19456"/>
                  <a:pt x="214009" y="972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9565647" y="5553198"/>
            <a:ext cx="153650" cy="399725"/>
          </a:xfrm>
          <a:custGeom>
            <a:avLst/>
            <a:gdLst>
              <a:gd name="connsiteX0" fmla="*/ 214009 w 252920"/>
              <a:gd name="connsiteY0" fmla="*/ 9728 h 291830"/>
              <a:gd name="connsiteX1" fmla="*/ 175098 w 252920"/>
              <a:gd name="connsiteY1" fmla="*/ 0 h 291830"/>
              <a:gd name="connsiteX2" fmla="*/ 107005 w 252920"/>
              <a:gd name="connsiteY2" fmla="*/ 9728 h 291830"/>
              <a:gd name="connsiteX3" fmla="*/ 38911 w 252920"/>
              <a:gd name="connsiteY3" fmla="*/ 29183 h 291830"/>
              <a:gd name="connsiteX4" fmla="*/ 19456 w 252920"/>
              <a:gd name="connsiteY4" fmla="*/ 58366 h 291830"/>
              <a:gd name="connsiteX5" fmla="*/ 0 w 252920"/>
              <a:gd name="connsiteY5" fmla="*/ 116732 h 291830"/>
              <a:gd name="connsiteX6" fmla="*/ 19456 w 252920"/>
              <a:gd name="connsiteY6" fmla="*/ 204281 h 291830"/>
              <a:gd name="connsiteX7" fmla="*/ 38911 w 252920"/>
              <a:gd name="connsiteY7" fmla="*/ 233464 h 291830"/>
              <a:gd name="connsiteX8" fmla="*/ 97277 w 252920"/>
              <a:gd name="connsiteY8" fmla="*/ 282102 h 291830"/>
              <a:gd name="connsiteX9" fmla="*/ 126460 w 252920"/>
              <a:gd name="connsiteY9" fmla="*/ 291830 h 291830"/>
              <a:gd name="connsiteX10" fmla="*/ 214009 w 252920"/>
              <a:gd name="connsiteY10" fmla="*/ 272374 h 291830"/>
              <a:gd name="connsiteX11" fmla="*/ 233464 w 252920"/>
              <a:gd name="connsiteY11" fmla="*/ 243192 h 291830"/>
              <a:gd name="connsiteX12" fmla="*/ 252920 w 252920"/>
              <a:gd name="connsiteY12" fmla="*/ 184826 h 291830"/>
              <a:gd name="connsiteX13" fmla="*/ 243192 w 252920"/>
              <a:gd name="connsiteY13" fmla="*/ 58366 h 291830"/>
              <a:gd name="connsiteX14" fmla="*/ 214009 w 252920"/>
              <a:gd name="connsiteY14" fmla="*/ 9728 h 29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2920" h="291830">
                <a:moveTo>
                  <a:pt x="214009" y="9728"/>
                </a:moveTo>
                <a:cubicBezTo>
                  <a:pt x="202660" y="0"/>
                  <a:pt x="188468" y="0"/>
                  <a:pt x="175098" y="0"/>
                </a:cubicBezTo>
                <a:cubicBezTo>
                  <a:pt x="152170" y="0"/>
                  <a:pt x="129563" y="5627"/>
                  <a:pt x="107005" y="9728"/>
                </a:cubicBezTo>
                <a:cubicBezTo>
                  <a:pt x="80125" y="14615"/>
                  <a:pt x="63920" y="20846"/>
                  <a:pt x="38911" y="29183"/>
                </a:cubicBezTo>
                <a:cubicBezTo>
                  <a:pt x="32426" y="38911"/>
                  <a:pt x="24204" y="47683"/>
                  <a:pt x="19456" y="58366"/>
                </a:cubicBezTo>
                <a:cubicBezTo>
                  <a:pt x="11127" y="77106"/>
                  <a:pt x="0" y="116732"/>
                  <a:pt x="0" y="116732"/>
                </a:cubicBezTo>
                <a:cubicBezTo>
                  <a:pt x="3737" y="139151"/>
                  <a:pt x="7482" y="180333"/>
                  <a:pt x="19456" y="204281"/>
                </a:cubicBezTo>
                <a:cubicBezTo>
                  <a:pt x="24684" y="214738"/>
                  <a:pt x="31427" y="224483"/>
                  <a:pt x="38911" y="233464"/>
                </a:cubicBezTo>
                <a:cubicBezTo>
                  <a:pt x="54278" y="251905"/>
                  <a:pt x="75414" y="271170"/>
                  <a:pt x="97277" y="282102"/>
                </a:cubicBezTo>
                <a:cubicBezTo>
                  <a:pt x="106448" y="286688"/>
                  <a:pt x="116732" y="288587"/>
                  <a:pt x="126460" y="291830"/>
                </a:cubicBezTo>
                <a:cubicBezTo>
                  <a:pt x="127059" y="291730"/>
                  <a:pt x="201404" y="282458"/>
                  <a:pt x="214009" y="272374"/>
                </a:cubicBezTo>
                <a:cubicBezTo>
                  <a:pt x="223138" y="265071"/>
                  <a:pt x="228716" y="253875"/>
                  <a:pt x="233464" y="243192"/>
                </a:cubicBezTo>
                <a:cubicBezTo>
                  <a:pt x="241793" y="224452"/>
                  <a:pt x="252920" y="184826"/>
                  <a:pt x="252920" y="184826"/>
                </a:cubicBezTo>
                <a:cubicBezTo>
                  <a:pt x="249677" y="142673"/>
                  <a:pt x="248436" y="100317"/>
                  <a:pt x="243192" y="58366"/>
                </a:cubicBezTo>
                <a:cubicBezTo>
                  <a:pt x="241920" y="48191"/>
                  <a:pt x="225358" y="19456"/>
                  <a:pt x="214009" y="9728"/>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36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variables looks like noise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What if inconsistent training observations, such as:</a:t>
                </a:r>
                <a:br>
                  <a:rPr lang="en-US" dirty="0"/>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m:t>
                        </m:r>
                        <m:r>
                          <a:rPr lang="en-US" i="1">
                            <a:latin typeface="Cambria Math" charset="0"/>
                          </a:rPr>
                          <m:t>,1,9</m:t>
                        </m:r>
                      </m:e>
                    </m:d>
                    <m:r>
                      <a:rPr lang="en-US" i="1">
                        <a:latin typeface="Cambria Math" charset="0"/>
                      </a:rPr>
                      <m:t>→91</m:t>
                    </m:r>
                  </m:oMath>
                </a14:m>
                <a:br>
                  <a:rPr lang="en-US" i="1" dirty="0">
                    <a:latin typeface="Cambria Math" charset="0"/>
                  </a:rPr>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18,1,9</m:t>
                        </m:r>
                      </m:e>
                    </m:d>
                    <m:r>
                      <a:rPr lang="en-US" i="1">
                        <a:latin typeface="Cambria Math" charset="0"/>
                      </a:rPr>
                      <m:t>→99</m:t>
                    </m:r>
                  </m:oMath>
                </a14:m>
                <a:br>
                  <a:rPr lang="en-US" dirty="0"/>
                </a:br>
                <a:r>
                  <a:rPr lang="en-US" dirty="0"/>
                  <a:t>were really just missing a variable we don’t have?</a:t>
                </a:r>
                <a:br>
                  <a:rPr lang="en-US" dirty="0"/>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m:t>
                        </m:r>
                        <m:r>
                          <a:rPr lang="en-US" i="1">
                            <a:latin typeface="Cambria Math" charset="0"/>
                          </a:rPr>
                          <m:t>,1,9</m:t>
                        </m:r>
                        <m:r>
                          <a:rPr lang="en-US" b="0" i="1" smtClean="0">
                            <a:latin typeface="Cambria Math" charset="0"/>
                          </a:rPr>
                          <m:t>,10</m:t>
                        </m:r>
                      </m:e>
                    </m:d>
                    <m:r>
                      <a:rPr lang="en-US" i="1">
                        <a:latin typeface="Cambria Math" charset="0"/>
                      </a:rPr>
                      <m:t>→91</m:t>
                    </m:r>
                  </m:oMath>
                </a14:m>
                <a:br>
                  <a:rPr lang="en-US" i="1" dirty="0">
                    <a:latin typeface="Cambria Math" charset="0"/>
                  </a:rPr>
                </a:br>
                <a14:m>
                  <m:oMath xmlns:m="http://schemas.openxmlformats.org/officeDocument/2006/math">
                    <m:d>
                      <m:dPr>
                        <m:begChr m:val="["/>
                        <m:endChr m:val="]"/>
                        <m:ctrlPr>
                          <a:rPr lang="en-US" i="1">
                            <a:latin typeface="Cambria Math" panose="02040503050406030204" pitchFamily="18" charset="0"/>
                          </a:rPr>
                        </m:ctrlPr>
                      </m:dPr>
                      <m:e>
                        <m:r>
                          <a:rPr lang="en-US">
                            <a:latin typeface="Cambria Math" charset="0"/>
                          </a:rPr>
                          <m:t>18,1,9</m:t>
                        </m:r>
                        <m:r>
                          <a:rPr lang="en-US" b="0" i="0" smtClean="0">
                            <a:latin typeface="Cambria Math" charset="0"/>
                          </a:rPr>
                          <m:t>,7</m:t>
                        </m:r>
                      </m:e>
                    </m:d>
                    <m:r>
                      <a:rPr lang="en-US" i="1">
                        <a:latin typeface="Cambria Math" charset="0"/>
                      </a:rPr>
                      <m:t>→99</m:t>
                    </m:r>
                  </m:oMath>
                </a14:m>
                <a:endParaRPr lang="en-US" i="1" dirty="0">
                  <a:latin typeface="Cambria Math" charset="0"/>
                </a:endParaRPr>
              </a:p>
              <a:p>
                <a:r>
                  <a:rPr lang="en-US" dirty="0"/>
                  <a:t>E.g., two apartment observations look identical, say, 2 bedrooms &amp; 1 bath but have very different prices; inconsistency only because we lack “square foot” or “awesome view” </a:t>
                </a:r>
                <a:r>
                  <a:rPr lang="en-US" dirty="0" err="1"/>
                  <a:t>vars</a:t>
                </a:r>
                <a:endParaRPr lang="en-US" dirty="0"/>
              </a:p>
              <a:p>
                <a:r>
                  <a:rPr lang="en-US" dirty="0"/>
                  <a:t>Missing </a:t>
                </a:r>
                <a:r>
                  <a:rPr lang="en-US" dirty="0" err="1"/>
                  <a:t>vars</a:t>
                </a:r>
                <a:r>
                  <a:rPr lang="en-US" dirty="0"/>
                  <a:t> are called </a:t>
                </a:r>
                <a:r>
                  <a:rPr lang="en-US" i="1" dirty="0"/>
                  <a:t>exogenous</a:t>
                </a:r>
                <a:r>
                  <a:rPr lang="en-US" dirty="0"/>
                  <a:t> </a:t>
                </a:r>
                <a:r>
                  <a:rPr lang="en-US" dirty="0" err="1"/>
                  <a:t>vars</a:t>
                </a:r>
                <a:r>
                  <a:rPr lang="en-US" dirty="0"/>
                  <a:t> (econ/finance term)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86" t="-2326" r="-1206"/>
                </a:stretch>
              </a:blipFill>
            </p:spPr>
            <p:txBody>
              <a:bodyPr/>
              <a:lstStyle/>
              <a:p>
                <a:r>
                  <a:rPr lang="en-US">
                    <a:noFill/>
                  </a:rPr>
                  <a:t> </a:t>
                </a:r>
              </a:p>
            </p:txBody>
          </p:sp>
        </mc:Fallback>
      </mc:AlternateContent>
    </p:spTree>
    <p:extLst>
      <p:ext uri="{BB962C8B-B14F-4D97-AF65-F5344CB8AC3E}">
        <p14:creationId xmlns:p14="http://schemas.microsoft.com/office/powerpoint/2010/main" val="175371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34991" cy="1325563"/>
          </a:xfrm>
        </p:spPr>
        <p:txBody>
          <a:bodyPr/>
          <a:lstStyle/>
          <a:p>
            <a:r>
              <a:rPr lang="en-US" dirty="0"/>
              <a:t>2. Overly simple leads to </a:t>
            </a:r>
            <a:r>
              <a:rPr lang="en-US" i="1" dirty="0"/>
              <a:t>biased</a:t>
            </a:r>
            <a:r>
              <a:rPr lang="en-US" dirty="0"/>
              <a:t> models</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200" y="1825625"/>
                <a:ext cx="6885562" cy="4351338"/>
              </a:xfrm>
            </p:spPr>
            <p:txBody>
              <a:bodyPr>
                <a:normAutofit lnSpcReduction="10000"/>
              </a:bodyPr>
              <a:lstStyle/>
              <a:p>
                <a:r>
                  <a:rPr lang="en-US" dirty="0"/>
                  <a:t>Now take noise out of the picture</a:t>
                </a:r>
              </a:p>
              <a:p>
                <a:r>
                  <a:rPr lang="en-US" dirty="0"/>
                  <a:t>If our model is unable to capture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𝑦</m:t>
                    </m:r>
                  </m:oMath>
                </a14:m>
                <a:r>
                  <a:rPr lang="en-US" dirty="0"/>
                  <a:t> well enough, model is </a:t>
                </a:r>
                <a:r>
                  <a:rPr lang="en-US" i="1" dirty="0"/>
                  <a:t>bias</a:t>
                </a:r>
                <a:r>
                  <a:rPr lang="en-US" dirty="0"/>
                  <a:t>ed, systematically under- or over-predicting</a:t>
                </a:r>
              </a:p>
              <a:p>
                <a:r>
                  <a:rPr lang="en-US" dirty="0"/>
                  <a:t>Predicting with mean (line) for quadratic is too weak, as is a decision tree that is too shallow to partition </a:t>
                </a:r>
                <a14:m>
                  <m:oMath xmlns:m="http://schemas.openxmlformats.org/officeDocument/2006/math">
                    <m:r>
                      <a:rPr lang="en-US" i="1" dirty="0" smtClean="0">
                        <a:latin typeface="Cambria Math" panose="02040503050406030204" pitchFamily="18" charset="0"/>
                      </a:rPr>
                      <m:t>𝑥</m:t>
                    </m:r>
                  </m:oMath>
                </a14:m>
                <a:r>
                  <a:rPr lang="en-US" dirty="0"/>
                  <a:t> space well</a:t>
                </a:r>
              </a:p>
              <a:p>
                <a:r>
                  <a:rPr lang="en-US" dirty="0"/>
                  <a:t>Increasing complexity of model will typically reduce the bias, increasing accuracy and reducing </a:t>
                </a:r>
                <a:r>
                  <a:rPr lang="en-US" i="1" dirty="0"/>
                  <a:t>Err</a:t>
                </a:r>
                <a:r>
                  <a:rPr lang="en-US" dirty="0"/>
                  <a:t> term</a:t>
                </a:r>
                <a:br>
                  <a:rPr lang="en-US" dirty="0"/>
                </a:br>
                <a:r>
                  <a:rPr lang="en-US" dirty="0"/>
                  <a:t>(but maybe only training error)</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200" y="1825625"/>
                <a:ext cx="6885562" cy="4351338"/>
              </a:xfrm>
              <a:blipFill>
                <a:blip r:embed="rId2"/>
                <a:stretch>
                  <a:fillRect l="-1657" t="-3198" r="-368" b="-872"/>
                </a:stretch>
              </a:blipFill>
            </p:spPr>
            <p:txBody>
              <a:bodyPr/>
              <a:lstStyle/>
              <a:p>
                <a:r>
                  <a:rPr lang="en-US">
                    <a:noFill/>
                  </a:rPr>
                  <a:t> </a:t>
                </a:r>
              </a:p>
            </p:txBody>
          </p:sp>
        </mc:Fallback>
      </mc:AlternateContent>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762" y="1273620"/>
            <a:ext cx="4019185" cy="237587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4544" y="3825686"/>
            <a:ext cx="4198404" cy="2570654"/>
          </a:xfrm>
          <a:prstGeom prst="rect">
            <a:avLst/>
          </a:prstGeom>
        </p:spPr>
      </p:pic>
    </p:spTree>
    <p:extLst>
      <p:ext uri="{BB962C8B-B14F-4D97-AF65-F5344CB8AC3E}">
        <p14:creationId xmlns:p14="http://schemas.microsoft.com/office/powerpoint/2010/main" val="19858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6951562" cy="4351338"/>
              </a:xfrm>
            </p:spPr>
            <p:txBody>
              <a:bodyPr>
                <a:normAutofit fontScale="92500"/>
              </a:bodyPr>
              <a:lstStyle/>
              <a:p>
                <a:r>
                  <a:rPr lang="en-US" dirty="0"/>
                  <a:t>Even without noise, models with too much power/flexibility for a training data set can be inaccurate (degree 27 polynomial here)</a:t>
                </a:r>
              </a:p>
              <a:p>
                <a:r>
                  <a:rPr lang="en-US" dirty="0"/>
                  <a:t>We always have noise though, so even suitably complex models lead to overfitting</a:t>
                </a:r>
              </a:p>
              <a:p>
                <a:r>
                  <a:rPr lang="en-US" dirty="0"/>
                  <a:t>Model is </a:t>
                </a:r>
                <a:r>
                  <a:rPr lang="en-US" dirty="0" err="1"/>
                  <a:t>overfit</a:t>
                </a:r>
                <a:r>
                  <a:rPr lang="en-US" dirty="0"/>
                  <a:t> when it focuses on quirks/details/noise of a specific </a:t>
                </a:r>
                <a14:m>
                  <m:oMath xmlns:m="http://schemas.openxmlformats.org/officeDocument/2006/math">
                    <m:r>
                      <a:rPr lang="en-US" i="1" dirty="0" smtClean="0">
                        <a:latin typeface="Cambria Math" panose="02040503050406030204" pitchFamily="18" charset="0"/>
                      </a:rPr>
                      <m:t>𝑋</m:t>
                    </m:r>
                  </m:oMath>
                </a14:m>
                <a:r>
                  <a:rPr lang="en-US" dirty="0"/>
                  <a:t>, rather than getting the gist of training set </a:t>
                </a:r>
                <a14:m>
                  <m:oMath xmlns:m="http://schemas.openxmlformats.org/officeDocument/2006/math">
                    <m:r>
                      <a:rPr lang="en-US" i="1" dirty="0">
                        <a:latin typeface="Cambria Math" panose="02040503050406030204" pitchFamily="18" charset="0"/>
                      </a:rPr>
                      <m:t>𝑋</m:t>
                    </m:r>
                  </m:oMath>
                </a14:m>
                <a:endParaRPr lang="en-US" dirty="0"/>
              </a:p>
              <a:p>
                <a:r>
                  <a:rPr lang="en-US" dirty="0"/>
                  <a:t>Getting the gist means capturing the nature of the underlying </a:t>
                </a:r>
                <a:r>
                  <a:rPr lang="en-US" b="1" dirty="0"/>
                  <a:t>distribution</a:t>
                </a:r>
                <a:r>
                  <a:rPr lang="en-US" dirty="0"/>
                  <a:t> behind </a:t>
                </a:r>
                <a14:m>
                  <m:oMath xmlns:m="http://schemas.openxmlformats.org/officeDocument/2006/math">
                    <m:r>
                      <a:rPr lang="en-US" i="1" dirty="0">
                        <a:latin typeface="Cambria Math" panose="02040503050406030204" pitchFamily="18" charset="0"/>
                      </a:rPr>
                      <m:t>𝑋</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6951562" cy="4351338"/>
              </a:xfrm>
              <a:blipFill>
                <a:blip r:embed="rId2"/>
                <a:stretch>
                  <a:fillRect l="-1460" t="-2035" r="-2555"/>
                </a:stretch>
              </a:blipFill>
            </p:spPr>
            <p:txBody>
              <a:bodyPr/>
              <a:lstStyle/>
              <a:p>
                <a:r>
                  <a:rPr lang="en-US">
                    <a:noFill/>
                  </a:rPr>
                  <a:t> </a:t>
                </a:r>
              </a:p>
            </p:txBody>
          </p:sp>
        </mc:Fallback>
      </mc:AlternateContent>
      <p:sp>
        <p:nvSpPr>
          <p:cNvPr id="4" name="Title 1"/>
          <p:cNvSpPr>
            <a:spLocks noGrp="1"/>
          </p:cNvSpPr>
          <p:nvPr>
            <p:ph type="title"/>
          </p:nvPr>
        </p:nvSpPr>
        <p:spPr/>
        <p:txBody>
          <a:bodyPr/>
          <a:lstStyle/>
          <a:p>
            <a:r>
              <a:rPr lang="en-US" dirty="0"/>
              <a:t>3. Overly-complex models can </a:t>
            </a:r>
            <a:r>
              <a:rPr lang="en-US" i="1" dirty="0" err="1"/>
              <a:t>overfit</a:t>
            </a:r>
            <a:endParaRPr lang="en-US" i="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131" y="1621300"/>
            <a:ext cx="3960819" cy="235081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9130" y="4001294"/>
            <a:ext cx="3960819" cy="2400197"/>
          </a:xfrm>
          <a:prstGeom prst="rect">
            <a:avLst/>
          </a:prstGeom>
        </p:spPr>
      </p:pic>
      <p:sp>
        <p:nvSpPr>
          <p:cNvPr id="2" name="TextBox 1">
            <a:extLst>
              <a:ext uri="{FF2B5EF4-FFF2-40B4-BE49-F238E27FC236}">
                <a16:creationId xmlns:a16="http://schemas.microsoft.com/office/drawing/2014/main" id="{75610389-90CC-1E42-8FED-15B26A9B5641}"/>
              </a:ext>
            </a:extLst>
          </p:cNvPr>
          <p:cNvSpPr txBox="1"/>
          <p:nvPr/>
        </p:nvSpPr>
        <p:spPr>
          <a:xfrm>
            <a:off x="0" y="6492875"/>
            <a:ext cx="7614585" cy="307777"/>
          </a:xfrm>
          <a:prstGeom prst="rect">
            <a:avLst/>
          </a:prstGeom>
          <a:noFill/>
        </p:spPr>
        <p:txBody>
          <a:bodyPr wrap="none" rtlCol="0">
            <a:spAutoFit/>
          </a:bodyPr>
          <a:lstStyle/>
          <a:p>
            <a:r>
              <a:rPr lang="en-US" sz="1400" dirty="0"/>
              <a:t>See </a:t>
            </a:r>
            <a:r>
              <a:rPr lang="en-US" sz="1400" dirty="0">
                <a:hlinkClick r:id="rId5"/>
              </a:rPr>
              <a:t>https://github.com/parrt/msds621/blob/master/notebooks/assessment/bias-variance.ipynb</a:t>
            </a:r>
            <a:endParaRPr lang="en-US" sz="1400" dirty="0"/>
          </a:p>
        </p:txBody>
      </p:sp>
    </p:spTree>
    <p:extLst>
      <p:ext uri="{BB962C8B-B14F-4D97-AF65-F5344CB8AC3E}">
        <p14:creationId xmlns:p14="http://schemas.microsoft.com/office/powerpoint/2010/main" val="201267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8">
            <a:extLst>
              <a:ext uri="{FF2B5EF4-FFF2-40B4-BE49-F238E27FC236}">
                <a16:creationId xmlns:a16="http://schemas.microsoft.com/office/drawing/2014/main" id="{D8773FE4-B0CD-7840-95D3-D5026215C3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65588" y="3926684"/>
            <a:ext cx="3641826" cy="2427884"/>
          </a:xfrm>
          <a:prstGeom prst="rect">
            <a:avLst/>
          </a:prstGeom>
        </p:spPr>
      </p:pic>
      <p:sp>
        <p:nvSpPr>
          <p:cNvPr id="2" name="Title 1">
            <a:extLst>
              <a:ext uri="{FF2B5EF4-FFF2-40B4-BE49-F238E27FC236}">
                <a16:creationId xmlns:a16="http://schemas.microsoft.com/office/drawing/2014/main" id="{F15F3303-A65E-224C-893C-1E578F08573C}"/>
              </a:ext>
            </a:extLst>
          </p:cNvPr>
          <p:cNvSpPr>
            <a:spLocks noGrp="1"/>
          </p:cNvSpPr>
          <p:nvPr>
            <p:ph type="title"/>
          </p:nvPr>
        </p:nvSpPr>
        <p:spPr>
          <a:xfrm>
            <a:off x="838200" y="365126"/>
            <a:ext cx="10515600" cy="930098"/>
          </a:xfrm>
        </p:spPr>
        <p:txBody>
          <a:bodyPr/>
          <a:lstStyle/>
          <a:p>
            <a:r>
              <a:rPr lang="en-US" dirty="0"/>
              <a:t>Recall: even simple models can overfit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769ADC-FF67-E64C-B268-79C438A8451B}"/>
                  </a:ext>
                </a:extLst>
              </p:cNvPr>
              <p:cNvSpPr>
                <a:spLocks noGrp="1"/>
              </p:cNvSpPr>
              <p:nvPr>
                <p:ph idx="1"/>
              </p:nvPr>
            </p:nvSpPr>
            <p:spPr>
              <a:xfrm>
                <a:off x="838200" y="1295224"/>
                <a:ext cx="10515600" cy="4881739"/>
              </a:xfrm>
            </p:spPr>
            <p:txBody>
              <a:bodyPr/>
              <a:lstStyle/>
              <a:p>
                <a:r>
                  <a:rPr lang="en-US" dirty="0"/>
                  <a:t>Regularization trades a bit of bias for increased generality</a:t>
                </a:r>
              </a:p>
              <a:p>
                <a:r>
                  <a:rPr lang="en-US" dirty="0"/>
                  <a:t>Below, we see two training sets; center panel has quirk (outlier) that causes OLS to get different model parameters; not general</a:t>
                </a:r>
              </a:p>
              <a:p>
                <a:r>
                  <a:rPr lang="en-US" dirty="0"/>
                  <a:t>Small change to data set causes dramatic change in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's</a:t>
                </a:r>
              </a:p>
            </p:txBody>
          </p:sp>
        </mc:Choice>
        <mc:Fallback xmlns="">
          <p:sp>
            <p:nvSpPr>
              <p:cNvPr id="3" name="Content Placeholder 2">
                <a:extLst>
                  <a:ext uri="{FF2B5EF4-FFF2-40B4-BE49-F238E27FC236}">
                    <a16:creationId xmlns:a16="http://schemas.microsoft.com/office/drawing/2014/main" id="{8B769ADC-FF67-E64C-B268-79C438A8451B}"/>
                  </a:ext>
                </a:extLst>
              </p:cNvPr>
              <p:cNvSpPr>
                <a:spLocks noGrp="1" noRot="1" noChangeAspect="1" noMove="1" noResize="1" noEditPoints="1" noAdjustHandles="1" noChangeArrowheads="1" noChangeShapeType="1" noTextEdit="1"/>
              </p:cNvSpPr>
              <p:nvPr>
                <p:ph idx="1"/>
              </p:nvPr>
            </p:nvSpPr>
            <p:spPr>
              <a:xfrm>
                <a:off x="838200" y="1295224"/>
                <a:ext cx="10515600" cy="4881739"/>
              </a:xfrm>
              <a:blipFill>
                <a:blip r:embed="rId4"/>
                <a:stretch>
                  <a:fillRect l="-1086" t="-1813" r="-724"/>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43B81C2-1D11-6643-95A2-C3EA738C564B}"/>
              </a:ext>
            </a:extLst>
          </p:cNvPr>
          <p:cNvSpPr/>
          <p:nvPr/>
        </p:nvSpPr>
        <p:spPr>
          <a:xfrm>
            <a:off x="4911428" y="3595107"/>
            <a:ext cx="1813317" cy="369332"/>
          </a:xfrm>
          <a:prstGeom prst="rect">
            <a:avLst/>
          </a:prstGeom>
        </p:spPr>
        <p:txBody>
          <a:bodyPr wrap="none">
            <a:spAutoFit/>
          </a:bodyPr>
          <a:lstStyle/>
          <a:p>
            <a:r>
              <a:rPr lang="en-US" dirty="0"/>
              <a:t>OLS with outlier</a:t>
            </a:r>
          </a:p>
        </p:txBody>
      </p:sp>
      <p:sp>
        <p:nvSpPr>
          <p:cNvPr id="8" name="Rectangle 7">
            <a:extLst>
              <a:ext uri="{FF2B5EF4-FFF2-40B4-BE49-F238E27FC236}">
                <a16:creationId xmlns:a16="http://schemas.microsoft.com/office/drawing/2014/main" id="{D5F9DCAB-0420-4348-BAB4-C2602839DC01}"/>
              </a:ext>
            </a:extLst>
          </p:cNvPr>
          <p:cNvSpPr/>
          <p:nvPr/>
        </p:nvSpPr>
        <p:spPr>
          <a:xfrm>
            <a:off x="1413960" y="3595464"/>
            <a:ext cx="2505814" cy="369332"/>
          </a:xfrm>
          <a:prstGeom prst="rect">
            <a:avLst/>
          </a:prstGeom>
        </p:spPr>
        <p:txBody>
          <a:bodyPr wrap="none">
            <a:spAutoFit/>
          </a:bodyPr>
          <a:lstStyle/>
          <a:p>
            <a:r>
              <a:rPr lang="en-US" dirty="0"/>
              <a:t>Ordinary least squares</a:t>
            </a:r>
          </a:p>
        </p:txBody>
      </p:sp>
      <p:sp>
        <p:nvSpPr>
          <p:cNvPr id="9" name="Rectangle 8">
            <a:extLst>
              <a:ext uri="{FF2B5EF4-FFF2-40B4-BE49-F238E27FC236}">
                <a16:creationId xmlns:a16="http://schemas.microsoft.com/office/drawing/2014/main" id="{A61565E5-B90A-BF43-93E8-962E915243C1}"/>
              </a:ext>
            </a:extLst>
          </p:cNvPr>
          <p:cNvSpPr/>
          <p:nvPr/>
        </p:nvSpPr>
        <p:spPr>
          <a:xfrm>
            <a:off x="7452071" y="3610115"/>
            <a:ext cx="3057247" cy="369332"/>
          </a:xfrm>
          <a:prstGeom prst="rect">
            <a:avLst/>
          </a:prstGeom>
        </p:spPr>
        <p:txBody>
          <a:bodyPr wrap="none">
            <a:spAutoFit/>
          </a:bodyPr>
          <a:lstStyle/>
          <a:p>
            <a:r>
              <a:rPr lang="en-US" dirty="0"/>
              <a:t>L1 regularization with outlier</a:t>
            </a:r>
          </a:p>
        </p:txBody>
      </p:sp>
      <p:sp>
        <p:nvSpPr>
          <p:cNvPr id="10" name="Rectangle 9">
            <a:extLst>
              <a:ext uri="{FF2B5EF4-FFF2-40B4-BE49-F238E27FC236}">
                <a16:creationId xmlns:a16="http://schemas.microsoft.com/office/drawing/2014/main" id="{AEA2A27E-3C6B-3249-8336-2E42C696EB2C}"/>
              </a:ext>
            </a:extLst>
          </p:cNvPr>
          <p:cNvSpPr/>
          <p:nvPr/>
        </p:nvSpPr>
        <p:spPr>
          <a:xfrm>
            <a:off x="6827689" y="3240783"/>
            <a:ext cx="864339" cy="369332"/>
          </a:xfrm>
          <a:prstGeom prst="rect">
            <a:avLst/>
          </a:prstGeom>
        </p:spPr>
        <p:txBody>
          <a:bodyPr wrap="none">
            <a:spAutoFit/>
          </a:bodyPr>
          <a:lstStyle/>
          <a:p>
            <a:r>
              <a:rPr lang="en-US" dirty="0"/>
              <a:t>Outlier</a:t>
            </a:r>
          </a:p>
        </p:txBody>
      </p:sp>
      <p:cxnSp>
        <p:nvCxnSpPr>
          <p:cNvPr id="11" name="Straight Arrow Connector 10">
            <a:extLst>
              <a:ext uri="{FF2B5EF4-FFF2-40B4-BE49-F238E27FC236}">
                <a16:creationId xmlns:a16="http://schemas.microsoft.com/office/drawing/2014/main" id="{75F3C67C-B413-B340-8F2E-67086C286C89}"/>
              </a:ext>
            </a:extLst>
          </p:cNvPr>
          <p:cNvCxnSpPr>
            <a:cxnSpLocks/>
            <a:stCxn id="10" idx="2"/>
          </p:cNvCxnSpPr>
          <p:nvPr/>
        </p:nvCxnSpPr>
        <p:spPr>
          <a:xfrm flipH="1">
            <a:off x="7208196" y="3610115"/>
            <a:ext cx="51663" cy="572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6">
            <a:extLst>
              <a:ext uri="{FF2B5EF4-FFF2-40B4-BE49-F238E27FC236}">
                <a16:creationId xmlns:a16="http://schemas.microsoft.com/office/drawing/2014/main" id="{38B73095-B603-B842-94C7-609103AFAA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62918" y="3934786"/>
            <a:ext cx="3641826" cy="2427884"/>
          </a:xfrm>
          <a:prstGeom prst="rect">
            <a:avLst/>
          </a:prstGeom>
        </p:spPr>
      </p:pic>
      <p:pic>
        <p:nvPicPr>
          <p:cNvPr id="14" name="Graphic 14">
            <a:extLst>
              <a:ext uri="{FF2B5EF4-FFF2-40B4-BE49-F238E27FC236}">
                <a16:creationId xmlns:a16="http://schemas.microsoft.com/office/drawing/2014/main" id="{5335A3F3-928C-3846-AF5A-9159CD711B6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8802" y="3918582"/>
            <a:ext cx="3641826" cy="2427884"/>
          </a:xfrm>
          <a:prstGeom prst="rect">
            <a:avLst/>
          </a:prstGeom>
        </p:spPr>
      </p:pic>
      <p:sp>
        <p:nvSpPr>
          <p:cNvPr id="4" name="Oval 3">
            <a:extLst>
              <a:ext uri="{FF2B5EF4-FFF2-40B4-BE49-F238E27FC236}">
                <a16:creationId xmlns:a16="http://schemas.microsoft.com/office/drawing/2014/main" id="{8C895E59-C58C-FD4D-87E3-92FD6CD64967}"/>
              </a:ext>
            </a:extLst>
          </p:cNvPr>
          <p:cNvSpPr/>
          <p:nvPr/>
        </p:nvSpPr>
        <p:spPr>
          <a:xfrm>
            <a:off x="1779104" y="3926684"/>
            <a:ext cx="1480931" cy="386899"/>
          </a:xfrm>
          <a:prstGeom prst="ellipse">
            <a:avLst/>
          </a:prstGeom>
          <a:noFill/>
          <a:ln>
            <a:solidFill>
              <a:srgbClr val="E47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1EB2AC-568A-1748-B621-F24E2A1DA92A}"/>
              </a:ext>
            </a:extLst>
          </p:cNvPr>
          <p:cNvSpPr/>
          <p:nvPr/>
        </p:nvSpPr>
        <p:spPr>
          <a:xfrm>
            <a:off x="5176434" y="3926684"/>
            <a:ext cx="1480931" cy="386899"/>
          </a:xfrm>
          <a:prstGeom prst="ellipse">
            <a:avLst/>
          </a:prstGeom>
          <a:noFill/>
          <a:ln>
            <a:solidFill>
              <a:srgbClr val="E47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58978D4-B7D1-CD41-88A1-965C4CF0320B}"/>
              </a:ext>
            </a:extLst>
          </p:cNvPr>
          <p:cNvSpPr/>
          <p:nvPr/>
        </p:nvSpPr>
        <p:spPr>
          <a:xfrm>
            <a:off x="8593220" y="3950454"/>
            <a:ext cx="1480931" cy="386899"/>
          </a:xfrm>
          <a:prstGeom prst="ellipse">
            <a:avLst/>
          </a:prstGeom>
          <a:noFill/>
          <a:ln>
            <a:solidFill>
              <a:srgbClr val="E475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475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089" y="1167977"/>
            <a:ext cx="3510553" cy="2066061"/>
          </a:xfrm>
          <a:prstGeom prst="rect">
            <a:avLst/>
          </a:prstGeom>
        </p:spPr>
      </p:pic>
      <p:sp>
        <p:nvSpPr>
          <p:cNvPr id="2" name="Title 1"/>
          <p:cNvSpPr>
            <a:spLocks noGrp="1"/>
          </p:cNvSpPr>
          <p:nvPr>
            <p:ph type="title"/>
          </p:nvPr>
        </p:nvSpPr>
        <p:spPr>
          <a:xfrm>
            <a:off x="838200" y="219208"/>
            <a:ext cx="10515600" cy="1325563"/>
          </a:xfrm>
        </p:spPr>
        <p:txBody>
          <a:bodyPr/>
          <a:lstStyle/>
          <a:p>
            <a:r>
              <a:rPr lang="en-US" dirty="0"/>
              <a:t>Stats view of overfitting: </a:t>
            </a:r>
            <a:r>
              <a:rPr lang="en-US" i="1" dirty="0"/>
              <a:t>variance</a:t>
            </a:r>
          </a:p>
        </p:txBody>
      </p:sp>
      <p:sp>
        <p:nvSpPr>
          <p:cNvPr id="3" name="Content Placeholder 2"/>
          <p:cNvSpPr>
            <a:spLocks noGrp="1"/>
          </p:cNvSpPr>
          <p:nvPr>
            <p:ph idx="1"/>
          </p:nvPr>
        </p:nvSpPr>
        <p:spPr>
          <a:xfrm>
            <a:off x="544750" y="1352145"/>
            <a:ext cx="3701586" cy="4824818"/>
          </a:xfrm>
        </p:spPr>
        <p:txBody>
          <a:bodyPr>
            <a:normAutofit fontScale="92500" lnSpcReduction="10000"/>
          </a:bodyPr>
          <a:lstStyle/>
          <a:p>
            <a:r>
              <a:rPr lang="en-US" sz="2600" dirty="0"/>
              <a:t>Small changes in training data lead to very different models</a:t>
            </a:r>
          </a:p>
          <a:p>
            <a:r>
              <a:rPr lang="en-US" sz="2600" dirty="0"/>
              <a:t>Here are 2 training sets drawn (cols) from same distribution</a:t>
            </a:r>
          </a:p>
          <a:p>
            <a:r>
              <a:rPr lang="en-US" sz="2600" dirty="0"/>
              <a:t>Same fitting strategy leads to different models (for interpolation &amp; decision trees)</a:t>
            </a:r>
          </a:p>
          <a:p>
            <a:r>
              <a:rPr lang="en-US" sz="2600" dirty="0"/>
              <a:t>Variance refers to model parameters not predictions, though they are related</a:t>
            </a:r>
          </a:p>
          <a:p>
            <a:endParaRPr lang="en-US" sz="2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755" y="3691035"/>
            <a:ext cx="3693887" cy="232187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6685" y="1211163"/>
            <a:ext cx="3509006" cy="209505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5543" y="3734994"/>
            <a:ext cx="3710148" cy="2283841"/>
          </a:xfrm>
          <a:prstGeom prst="rect">
            <a:avLst/>
          </a:prstGeom>
        </p:spPr>
      </p:pic>
      <p:sp>
        <p:nvSpPr>
          <p:cNvPr id="10" name="Freeform 9"/>
          <p:cNvSpPr/>
          <p:nvPr/>
        </p:nvSpPr>
        <p:spPr>
          <a:xfrm>
            <a:off x="5555848" y="2530415"/>
            <a:ext cx="1236007" cy="595453"/>
          </a:xfrm>
          <a:custGeom>
            <a:avLst/>
            <a:gdLst>
              <a:gd name="connsiteX0" fmla="*/ 1391055 w 1391711"/>
              <a:gd name="connsiteY0" fmla="*/ 321383 h 789478"/>
              <a:gd name="connsiteX1" fmla="*/ 1342417 w 1391711"/>
              <a:gd name="connsiteY1" fmla="*/ 301928 h 789478"/>
              <a:gd name="connsiteX2" fmla="*/ 1284051 w 1391711"/>
              <a:gd name="connsiteY2" fmla="*/ 272745 h 789478"/>
              <a:gd name="connsiteX3" fmla="*/ 1245140 w 1391711"/>
              <a:gd name="connsiteY3" fmla="*/ 263018 h 789478"/>
              <a:gd name="connsiteX4" fmla="*/ 1215957 w 1391711"/>
              <a:gd name="connsiteY4" fmla="*/ 253290 h 789478"/>
              <a:gd name="connsiteX5" fmla="*/ 1167319 w 1391711"/>
              <a:gd name="connsiteY5" fmla="*/ 233835 h 789478"/>
              <a:gd name="connsiteX6" fmla="*/ 1079770 w 1391711"/>
              <a:gd name="connsiteY6" fmla="*/ 214379 h 789478"/>
              <a:gd name="connsiteX7" fmla="*/ 1001949 w 1391711"/>
              <a:gd name="connsiteY7" fmla="*/ 175469 h 789478"/>
              <a:gd name="connsiteX8" fmla="*/ 904672 w 1391711"/>
              <a:gd name="connsiteY8" fmla="*/ 156013 h 789478"/>
              <a:gd name="connsiteX9" fmla="*/ 758757 w 1391711"/>
              <a:gd name="connsiteY9" fmla="*/ 117103 h 789478"/>
              <a:gd name="connsiteX10" fmla="*/ 710119 w 1391711"/>
              <a:gd name="connsiteY10" fmla="*/ 107375 h 789478"/>
              <a:gd name="connsiteX11" fmla="*/ 612842 w 1391711"/>
              <a:gd name="connsiteY11" fmla="*/ 78192 h 789478"/>
              <a:gd name="connsiteX12" fmla="*/ 573932 w 1391711"/>
              <a:gd name="connsiteY12" fmla="*/ 58737 h 789478"/>
              <a:gd name="connsiteX13" fmla="*/ 476655 w 1391711"/>
              <a:gd name="connsiteY13" fmla="*/ 39281 h 789478"/>
              <a:gd name="connsiteX14" fmla="*/ 437745 w 1391711"/>
              <a:gd name="connsiteY14" fmla="*/ 29554 h 789478"/>
              <a:gd name="connsiteX15" fmla="*/ 369651 w 1391711"/>
              <a:gd name="connsiteY15" fmla="*/ 371 h 789478"/>
              <a:gd name="connsiteX16" fmla="*/ 330740 w 1391711"/>
              <a:gd name="connsiteY16" fmla="*/ 19826 h 789478"/>
              <a:gd name="connsiteX17" fmla="*/ 252919 w 1391711"/>
              <a:gd name="connsiteY17" fmla="*/ 68464 h 789478"/>
              <a:gd name="connsiteX18" fmla="*/ 165370 w 1391711"/>
              <a:gd name="connsiteY18" fmla="*/ 146286 h 789478"/>
              <a:gd name="connsiteX19" fmla="*/ 136187 w 1391711"/>
              <a:gd name="connsiteY19" fmla="*/ 185196 h 789478"/>
              <a:gd name="connsiteX20" fmla="*/ 116732 w 1391711"/>
              <a:gd name="connsiteY20" fmla="*/ 263018 h 789478"/>
              <a:gd name="connsiteX21" fmla="*/ 58366 w 1391711"/>
              <a:gd name="connsiteY21" fmla="*/ 321383 h 789478"/>
              <a:gd name="connsiteX22" fmla="*/ 9728 w 1391711"/>
              <a:gd name="connsiteY22" fmla="*/ 379749 h 789478"/>
              <a:gd name="connsiteX23" fmla="*/ 0 w 1391711"/>
              <a:gd name="connsiteY23" fmla="*/ 408932 h 789478"/>
              <a:gd name="connsiteX24" fmla="*/ 19455 w 1391711"/>
              <a:gd name="connsiteY24" fmla="*/ 438115 h 789478"/>
              <a:gd name="connsiteX25" fmla="*/ 38910 w 1391711"/>
              <a:gd name="connsiteY25" fmla="*/ 457571 h 789478"/>
              <a:gd name="connsiteX26" fmla="*/ 48638 w 1391711"/>
              <a:gd name="connsiteY26" fmla="*/ 486754 h 789478"/>
              <a:gd name="connsiteX27" fmla="*/ 68093 w 1391711"/>
              <a:gd name="connsiteY27" fmla="*/ 525664 h 789478"/>
              <a:gd name="connsiteX28" fmla="*/ 136187 w 1391711"/>
              <a:gd name="connsiteY28" fmla="*/ 603486 h 789478"/>
              <a:gd name="connsiteX29" fmla="*/ 175098 w 1391711"/>
              <a:gd name="connsiteY29" fmla="*/ 632669 h 789478"/>
              <a:gd name="connsiteX30" fmla="*/ 291830 w 1391711"/>
              <a:gd name="connsiteY30" fmla="*/ 681307 h 789478"/>
              <a:gd name="connsiteX31" fmla="*/ 350196 w 1391711"/>
              <a:gd name="connsiteY31" fmla="*/ 691035 h 789478"/>
              <a:gd name="connsiteX32" fmla="*/ 428017 w 1391711"/>
              <a:gd name="connsiteY32" fmla="*/ 700762 h 789478"/>
              <a:gd name="connsiteX33" fmla="*/ 476655 w 1391711"/>
              <a:gd name="connsiteY33" fmla="*/ 710490 h 789478"/>
              <a:gd name="connsiteX34" fmla="*/ 554476 w 1391711"/>
              <a:gd name="connsiteY34" fmla="*/ 720218 h 789478"/>
              <a:gd name="connsiteX35" fmla="*/ 632298 w 1391711"/>
              <a:gd name="connsiteY35" fmla="*/ 739673 h 789478"/>
              <a:gd name="connsiteX36" fmla="*/ 690664 w 1391711"/>
              <a:gd name="connsiteY36" fmla="*/ 749401 h 789478"/>
              <a:gd name="connsiteX37" fmla="*/ 758757 w 1391711"/>
              <a:gd name="connsiteY37" fmla="*/ 768856 h 789478"/>
              <a:gd name="connsiteX38" fmla="*/ 924128 w 1391711"/>
              <a:gd name="connsiteY38" fmla="*/ 778583 h 789478"/>
              <a:gd name="connsiteX39" fmla="*/ 1128408 w 1391711"/>
              <a:gd name="connsiteY39" fmla="*/ 778583 h 789478"/>
              <a:gd name="connsiteX40" fmla="*/ 1186774 w 1391711"/>
              <a:gd name="connsiteY40" fmla="*/ 759128 h 789478"/>
              <a:gd name="connsiteX41" fmla="*/ 1215957 w 1391711"/>
              <a:gd name="connsiteY41" fmla="*/ 749401 h 789478"/>
              <a:gd name="connsiteX42" fmla="*/ 1245140 w 1391711"/>
              <a:gd name="connsiteY42" fmla="*/ 739673 h 789478"/>
              <a:gd name="connsiteX43" fmla="*/ 1313234 w 1391711"/>
              <a:gd name="connsiteY43" fmla="*/ 720218 h 789478"/>
              <a:gd name="connsiteX44" fmla="*/ 1332689 w 1391711"/>
              <a:gd name="connsiteY44" fmla="*/ 661852 h 789478"/>
              <a:gd name="connsiteX45" fmla="*/ 1342417 w 1391711"/>
              <a:gd name="connsiteY45" fmla="*/ 632669 h 789478"/>
              <a:gd name="connsiteX46" fmla="*/ 1352145 w 1391711"/>
              <a:gd name="connsiteY46" fmla="*/ 593758 h 789478"/>
              <a:gd name="connsiteX47" fmla="*/ 1332689 w 1391711"/>
              <a:gd name="connsiteY47" fmla="*/ 496481 h 789478"/>
              <a:gd name="connsiteX48" fmla="*/ 1342417 w 1391711"/>
              <a:gd name="connsiteY48" fmla="*/ 447843 h 789478"/>
              <a:gd name="connsiteX49" fmla="*/ 1352145 w 1391711"/>
              <a:gd name="connsiteY49" fmla="*/ 418660 h 789478"/>
              <a:gd name="connsiteX50" fmla="*/ 1391055 w 1391711"/>
              <a:gd name="connsiteY50" fmla="*/ 321383 h 78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91711" h="789478">
                <a:moveTo>
                  <a:pt x="1391055" y="321383"/>
                </a:moveTo>
                <a:cubicBezTo>
                  <a:pt x="1389434" y="301928"/>
                  <a:pt x="1358313" y="309154"/>
                  <a:pt x="1342417" y="301928"/>
                </a:cubicBezTo>
                <a:cubicBezTo>
                  <a:pt x="1322615" y="292927"/>
                  <a:pt x="1304247" y="280823"/>
                  <a:pt x="1284051" y="272745"/>
                </a:cubicBezTo>
                <a:cubicBezTo>
                  <a:pt x="1271638" y="267780"/>
                  <a:pt x="1257995" y="266691"/>
                  <a:pt x="1245140" y="263018"/>
                </a:cubicBezTo>
                <a:cubicBezTo>
                  <a:pt x="1235281" y="260201"/>
                  <a:pt x="1225558" y="256890"/>
                  <a:pt x="1215957" y="253290"/>
                </a:cubicBezTo>
                <a:cubicBezTo>
                  <a:pt x="1199607" y="247159"/>
                  <a:pt x="1184109" y="238632"/>
                  <a:pt x="1167319" y="233835"/>
                </a:cubicBezTo>
                <a:cubicBezTo>
                  <a:pt x="1138574" y="225622"/>
                  <a:pt x="1108953" y="220864"/>
                  <a:pt x="1079770" y="214379"/>
                </a:cubicBezTo>
                <a:cubicBezTo>
                  <a:pt x="1053830" y="201409"/>
                  <a:pt x="1030388" y="181157"/>
                  <a:pt x="1001949" y="175469"/>
                </a:cubicBezTo>
                <a:cubicBezTo>
                  <a:pt x="969523" y="168984"/>
                  <a:pt x="936043" y="166469"/>
                  <a:pt x="904672" y="156013"/>
                </a:cubicBezTo>
                <a:cubicBezTo>
                  <a:pt x="849584" y="137652"/>
                  <a:pt x="837929" y="132938"/>
                  <a:pt x="758757" y="117103"/>
                </a:cubicBezTo>
                <a:cubicBezTo>
                  <a:pt x="742544" y="113860"/>
                  <a:pt x="725955" y="112126"/>
                  <a:pt x="710119" y="107375"/>
                </a:cubicBezTo>
                <a:cubicBezTo>
                  <a:pt x="582143" y="68982"/>
                  <a:pt x="739192" y="103462"/>
                  <a:pt x="612842" y="78192"/>
                </a:cubicBezTo>
                <a:cubicBezTo>
                  <a:pt x="599872" y="71707"/>
                  <a:pt x="587875" y="62721"/>
                  <a:pt x="573932" y="58737"/>
                </a:cubicBezTo>
                <a:cubicBezTo>
                  <a:pt x="542136" y="49652"/>
                  <a:pt x="508736" y="47301"/>
                  <a:pt x="476655" y="39281"/>
                </a:cubicBezTo>
                <a:lnTo>
                  <a:pt x="437745" y="29554"/>
                </a:lnTo>
                <a:cubicBezTo>
                  <a:pt x="418253" y="16559"/>
                  <a:pt x="396102" y="-2935"/>
                  <a:pt x="369651" y="371"/>
                </a:cubicBezTo>
                <a:cubicBezTo>
                  <a:pt x="355262" y="2170"/>
                  <a:pt x="343266" y="12519"/>
                  <a:pt x="330740" y="19826"/>
                </a:cubicBezTo>
                <a:cubicBezTo>
                  <a:pt x="304317" y="35239"/>
                  <a:pt x="276806" y="49354"/>
                  <a:pt x="252919" y="68464"/>
                </a:cubicBezTo>
                <a:cubicBezTo>
                  <a:pt x="215233" y="98613"/>
                  <a:pt x="196632" y="110558"/>
                  <a:pt x="165370" y="146286"/>
                </a:cubicBezTo>
                <a:cubicBezTo>
                  <a:pt x="154694" y="158487"/>
                  <a:pt x="145915" y="172226"/>
                  <a:pt x="136187" y="185196"/>
                </a:cubicBezTo>
                <a:cubicBezTo>
                  <a:pt x="129702" y="211137"/>
                  <a:pt x="135639" y="244111"/>
                  <a:pt x="116732" y="263018"/>
                </a:cubicBezTo>
                <a:lnTo>
                  <a:pt x="58366" y="321383"/>
                </a:lnTo>
                <a:cubicBezTo>
                  <a:pt x="36852" y="342897"/>
                  <a:pt x="23271" y="352662"/>
                  <a:pt x="9728" y="379749"/>
                </a:cubicBezTo>
                <a:cubicBezTo>
                  <a:pt x="5142" y="388920"/>
                  <a:pt x="3243" y="399204"/>
                  <a:pt x="0" y="408932"/>
                </a:cubicBezTo>
                <a:cubicBezTo>
                  <a:pt x="6485" y="418660"/>
                  <a:pt x="12152" y="428986"/>
                  <a:pt x="19455" y="438115"/>
                </a:cubicBezTo>
                <a:cubicBezTo>
                  <a:pt x="25184" y="445277"/>
                  <a:pt x="34191" y="449707"/>
                  <a:pt x="38910" y="457571"/>
                </a:cubicBezTo>
                <a:cubicBezTo>
                  <a:pt x="44186" y="466364"/>
                  <a:pt x="44599" y="477329"/>
                  <a:pt x="48638" y="486754"/>
                </a:cubicBezTo>
                <a:cubicBezTo>
                  <a:pt x="54350" y="500082"/>
                  <a:pt x="60898" y="513074"/>
                  <a:pt x="68093" y="525664"/>
                </a:cubicBezTo>
                <a:cubicBezTo>
                  <a:pt x="84968" y="555195"/>
                  <a:pt x="109287" y="583311"/>
                  <a:pt x="136187" y="603486"/>
                </a:cubicBezTo>
                <a:cubicBezTo>
                  <a:pt x="149157" y="613214"/>
                  <a:pt x="160597" y="625418"/>
                  <a:pt x="175098" y="632669"/>
                </a:cubicBezTo>
                <a:cubicBezTo>
                  <a:pt x="212801" y="651520"/>
                  <a:pt x="250250" y="674377"/>
                  <a:pt x="291830" y="681307"/>
                </a:cubicBezTo>
                <a:cubicBezTo>
                  <a:pt x="311285" y="684550"/>
                  <a:pt x="330671" y="688246"/>
                  <a:pt x="350196" y="691035"/>
                </a:cubicBezTo>
                <a:cubicBezTo>
                  <a:pt x="376075" y="694732"/>
                  <a:pt x="402179" y="696787"/>
                  <a:pt x="428017" y="700762"/>
                </a:cubicBezTo>
                <a:cubicBezTo>
                  <a:pt x="444359" y="703276"/>
                  <a:pt x="460314" y="707976"/>
                  <a:pt x="476655" y="710490"/>
                </a:cubicBezTo>
                <a:cubicBezTo>
                  <a:pt x="502493" y="714465"/>
                  <a:pt x="528782" y="715400"/>
                  <a:pt x="554476" y="720218"/>
                </a:cubicBezTo>
                <a:cubicBezTo>
                  <a:pt x="580757" y="725146"/>
                  <a:pt x="605923" y="735277"/>
                  <a:pt x="632298" y="739673"/>
                </a:cubicBezTo>
                <a:cubicBezTo>
                  <a:pt x="651753" y="742916"/>
                  <a:pt x="671445" y="744966"/>
                  <a:pt x="690664" y="749401"/>
                </a:cubicBezTo>
                <a:cubicBezTo>
                  <a:pt x="713665" y="754709"/>
                  <a:pt x="735333" y="765928"/>
                  <a:pt x="758757" y="768856"/>
                </a:cubicBezTo>
                <a:cubicBezTo>
                  <a:pt x="813550" y="775705"/>
                  <a:pt x="869004" y="775341"/>
                  <a:pt x="924128" y="778583"/>
                </a:cubicBezTo>
                <a:cubicBezTo>
                  <a:pt x="1016907" y="790181"/>
                  <a:pt x="1019538" y="795773"/>
                  <a:pt x="1128408" y="778583"/>
                </a:cubicBezTo>
                <a:cubicBezTo>
                  <a:pt x="1148665" y="775385"/>
                  <a:pt x="1167319" y="765613"/>
                  <a:pt x="1186774" y="759128"/>
                </a:cubicBezTo>
                <a:lnTo>
                  <a:pt x="1215957" y="749401"/>
                </a:lnTo>
                <a:cubicBezTo>
                  <a:pt x="1225685" y="746158"/>
                  <a:pt x="1235192" y="742160"/>
                  <a:pt x="1245140" y="739673"/>
                </a:cubicBezTo>
                <a:cubicBezTo>
                  <a:pt x="1293999" y="727458"/>
                  <a:pt x="1271367" y="734173"/>
                  <a:pt x="1313234" y="720218"/>
                </a:cubicBezTo>
                <a:lnTo>
                  <a:pt x="1332689" y="661852"/>
                </a:lnTo>
                <a:cubicBezTo>
                  <a:pt x="1335932" y="652124"/>
                  <a:pt x="1339930" y="642617"/>
                  <a:pt x="1342417" y="632669"/>
                </a:cubicBezTo>
                <a:lnTo>
                  <a:pt x="1352145" y="593758"/>
                </a:lnTo>
                <a:cubicBezTo>
                  <a:pt x="1345717" y="568047"/>
                  <a:pt x="1332689" y="520332"/>
                  <a:pt x="1332689" y="496481"/>
                </a:cubicBezTo>
                <a:cubicBezTo>
                  <a:pt x="1332689" y="479947"/>
                  <a:pt x="1338407" y="463883"/>
                  <a:pt x="1342417" y="447843"/>
                </a:cubicBezTo>
                <a:cubicBezTo>
                  <a:pt x="1344904" y="437895"/>
                  <a:pt x="1347165" y="427624"/>
                  <a:pt x="1352145" y="418660"/>
                </a:cubicBezTo>
                <a:cubicBezTo>
                  <a:pt x="1394652" y="342147"/>
                  <a:pt x="1392676" y="340838"/>
                  <a:pt x="1391055" y="321383"/>
                </a:cubicBezTo>
                <a:close/>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701992" y="5026892"/>
            <a:ext cx="969863" cy="578397"/>
          </a:xfrm>
          <a:custGeom>
            <a:avLst/>
            <a:gdLst>
              <a:gd name="connsiteX0" fmla="*/ 1391055 w 1391711"/>
              <a:gd name="connsiteY0" fmla="*/ 321383 h 789478"/>
              <a:gd name="connsiteX1" fmla="*/ 1342417 w 1391711"/>
              <a:gd name="connsiteY1" fmla="*/ 301928 h 789478"/>
              <a:gd name="connsiteX2" fmla="*/ 1284051 w 1391711"/>
              <a:gd name="connsiteY2" fmla="*/ 272745 h 789478"/>
              <a:gd name="connsiteX3" fmla="*/ 1245140 w 1391711"/>
              <a:gd name="connsiteY3" fmla="*/ 263018 h 789478"/>
              <a:gd name="connsiteX4" fmla="*/ 1215957 w 1391711"/>
              <a:gd name="connsiteY4" fmla="*/ 253290 h 789478"/>
              <a:gd name="connsiteX5" fmla="*/ 1167319 w 1391711"/>
              <a:gd name="connsiteY5" fmla="*/ 233835 h 789478"/>
              <a:gd name="connsiteX6" fmla="*/ 1079770 w 1391711"/>
              <a:gd name="connsiteY6" fmla="*/ 214379 h 789478"/>
              <a:gd name="connsiteX7" fmla="*/ 1001949 w 1391711"/>
              <a:gd name="connsiteY7" fmla="*/ 175469 h 789478"/>
              <a:gd name="connsiteX8" fmla="*/ 904672 w 1391711"/>
              <a:gd name="connsiteY8" fmla="*/ 156013 h 789478"/>
              <a:gd name="connsiteX9" fmla="*/ 758757 w 1391711"/>
              <a:gd name="connsiteY9" fmla="*/ 117103 h 789478"/>
              <a:gd name="connsiteX10" fmla="*/ 710119 w 1391711"/>
              <a:gd name="connsiteY10" fmla="*/ 107375 h 789478"/>
              <a:gd name="connsiteX11" fmla="*/ 612842 w 1391711"/>
              <a:gd name="connsiteY11" fmla="*/ 78192 h 789478"/>
              <a:gd name="connsiteX12" fmla="*/ 573932 w 1391711"/>
              <a:gd name="connsiteY12" fmla="*/ 58737 h 789478"/>
              <a:gd name="connsiteX13" fmla="*/ 476655 w 1391711"/>
              <a:gd name="connsiteY13" fmla="*/ 39281 h 789478"/>
              <a:gd name="connsiteX14" fmla="*/ 437745 w 1391711"/>
              <a:gd name="connsiteY14" fmla="*/ 29554 h 789478"/>
              <a:gd name="connsiteX15" fmla="*/ 369651 w 1391711"/>
              <a:gd name="connsiteY15" fmla="*/ 371 h 789478"/>
              <a:gd name="connsiteX16" fmla="*/ 330740 w 1391711"/>
              <a:gd name="connsiteY16" fmla="*/ 19826 h 789478"/>
              <a:gd name="connsiteX17" fmla="*/ 252919 w 1391711"/>
              <a:gd name="connsiteY17" fmla="*/ 68464 h 789478"/>
              <a:gd name="connsiteX18" fmla="*/ 165370 w 1391711"/>
              <a:gd name="connsiteY18" fmla="*/ 146286 h 789478"/>
              <a:gd name="connsiteX19" fmla="*/ 136187 w 1391711"/>
              <a:gd name="connsiteY19" fmla="*/ 185196 h 789478"/>
              <a:gd name="connsiteX20" fmla="*/ 116732 w 1391711"/>
              <a:gd name="connsiteY20" fmla="*/ 263018 h 789478"/>
              <a:gd name="connsiteX21" fmla="*/ 58366 w 1391711"/>
              <a:gd name="connsiteY21" fmla="*/ 321383 h 789478"/>
              <a:gd name="connsiteX22" fmla="*/ 9728 w 1391711"/>
              <a:gd name="connsiteY22" fmla="*/ 379749 h 789478"/>
              <a:gd name="connsiteX23" fmla="*/ 0 w 1391711"/>
              <a:gd name="connsiteY23" fmla="*/ 408932 h 789478"/>
              <a:gd name="connsiteX24" fmla="*/ 19455 w 1391711"/>
              <a:gd name="connsiteY24" fmla="*/ 438115 h 789478"/>
              <a:gd name="connsiteX25" fmla="*/ 38910 w 1391711"/>
              <a:gd name="connsiteY25" fmla="*/ 457571 h 789478"/>
              <a:gd name="connsiteX26" fmla="*/ 48638 w 1391711"/>
              <a:gd name="connsiteY26" fmla="*/ 486754 h 789478"/>
              <a:gd name="connsiteX27" fmla="*/ 68093 w 1391711"/>
              <a:gd name="connsiteY27" fmla="*/ 525664 h 789478"/>
              <a:gd name="connsiteX28" fmla="*/ 136187 w 1391711"/>
              <a:gd name="connsiteY28" fmla="*/ 603486 h 789478"/>
              <a:gd name="connsiteX29" fmla="*/ 175098 w 1391711"/>
              <a:gd name="connsiteY29" fmla="*/ 632669 h 789478"/>
              <a:gd name="connsiteX30" fmla="*/ 291830 w 1391711"/>
              <a:gd name="connsiteY30" fmla="*/ 681307 h 789478"/>
              <a:gd name="connsiteX31" fmla="*/ 350196 w 1391711"/>
              <a:gd name="connsiteY31" fmla="*/ 691035 h 789478"/>
              <a:gd name="connsiteX32" fmla="*/ 428017 w 1391711"/>
              <a:gd name="connsiteY32" fmla="*/ 700762 h 789478"/>
              <a:gd name="connsiteX33" fmla="*/ 476655 w 1391711"/>
              <a:gd name="connsiteY33" fmla="*/ 710490 h 789478"/>
              <a:gd name="connsiteX34" fmla="*/ 554476 w 1391711"/>
              <a:gd name="connsiteY34" fmla="*/ 720218 h 789478"/>
              <a:gd name="connsiteX35" fmla="*/ 632298 w 1391711"/>
              <a:gd name="connsiteY35" fmla="*/ 739673 h 789478"/>
              <a:gd name="connsiteX36" fmla="*/ 690664 w 1391711"/>
              <a:gd name="connsiteY36" fmla="*/ 749401 h 789478"/>
              <a:gd name="connsiteX37" fmla="*/ 758757 w 1391711"/>
              <a:gd name="connsiteY37" fmla="*/ 768856 h 789478"/>
              <a:gd name="connsiteX38" fmla="*/ 924128 w 1391711"/>
              <a:gd name="connsiteY38" fmla="*/ 778583 h 789478"/>
              <a:gd name="connsiteX39" fmla="*/ 1128408 w 1391711"/>
              <a:gd name="connsiteY39" fmla="*/ 778583 h 789478"/>
              <a:gd name="connsiteX40" fmla="*/ 1186774 w 1391711"/>
              <a:gd name="connsiteY40" fmla="*/ 759128 h 789478"/>
              <a:gd name="connsiteX41" fmla="*/ 1215957 w 1391711"/>
              <a:gd name="connsiteY41" fmla="*/ 749401 h 789478"/>
              <a:gd name="connsiteX42" fmla="*/ 1245140 w 1391711"/>
              <a:gd name="connsiteY42" fmla="*/ 739673 h 789478"/>
              <a:gd name="connsiteX43" fmla="*/ 1313234 w 1391711"/>
              <a:gd name="connsiteY43" fmla="*/ 720218 h 789478"/>
              <a:gd name="connsiteX44" fmla="*/ 1332689 w 1391711"/>
              <a:gd name="connsiteY44" fmla="*/ 661852 h 789478"/>
              <a:gd name="connsiteX45" fmla="*/ 1342417 w 1391711"/>
              <a:gd name="connsiteY45" fmla="*/ 632669 h 789478"/>
              <a:gd name="connsiteX46" fmla="*/ 1352145 w 1391711"/>
              <a:gd name="connsiteY46" fmla="*/ 593758 h 789478"/>
              <a:gd name="connsiteX47" fmla="*/ 1332689 w 1391711"/>
              <a:gd name="connsiteY47" fmla="*/ 496481 h 789478"/>
              <a:gd name="connsiteX48" fmla="*/ 1342417 w 1391711"/>
              <a:gd name="connsiteY48" fmla="*/ 447843 h 789478"/>
              <a:gd name="connsiteX49" fmla="*/ 1352145 w 1391711"/>
              <a:gd name="connsiteY49" fmla="*/ 418660 h 789478"/>
              <a:gd name="connsiteX50" fmla="*/ 1391055 w 1391711"/>
              <a:gd name="connsiteY50" fmla="*/ 321383 h 789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391711" h="789478">
                <a:moveTo>
                  <a:pt x="1391055" y="321383"/>
                </a:moveTo>
                <a:cubicBezTo>
                  <a:pt x="1389434" y="301928"/>
                  <a:pt x="1358313" y="309154"/>
                  <a:pt x="1342417" y="301928"/>
                </a:cubicBezTo>
                <a:cubicBezTo>
                  <a:pt x="1322615" y="292927"/>
                  <a:pt x="1304247" y="280823"/>
                  <a:pt x="1284051" y="272745"/>
                </a:cubicBezTo>
                <a:cubicBezTo>
                  <a:pt x="1271638" y="267780"/>
                  <a:pt x="1257995" y="266691"/>
                  <a:pt x="1245140" y="263018"/>
                </a:cubicBezTo>
                <a:cubicBezTo>
                  <a:pt x="1235281" y="260201"/>
                  <a:pt x="1225558" y="256890"/>
                  <a:pt x="1215957" y="253290"/>
                </a:cubicBezTo>
                <a:cubicBezTo>
                  <a:pt x="1199607" y="247159"/>
                  <a:pt x="1184109" y="238632"/>
                  <a:pt x="1167319" y="233835"/>
                </a:cubicBezTo>
                <a:cubicBezTo>
                  <a:pt x="1138574" y="225622"/>
                  <a:pt x="1108953" y="220864"/>
                  <a:pt x="1079770" y="214379"/>
                </a:cubicBezTo>
                <a:cubicBezTo>
                  <a:pt x="1053830" y="201409"/>
                  <a:pt x="1030388" y="181157"/>
                  <a:pt x="1001949" y="175469"/>
                </a:cubicBezTo>
                <a:cubicBezTo>
                  <a:pt x="969523" y="168984"/>
                  <a:pt x="936043" y="166469"/>
                  <a:pt x="904672" y="156013"/>
                </a:cubicBezTo>
                <a:cubicBezTo>
                  <a:pt x="849584" y="137652"/>
                  <a:pt x="837929" y="132938"/>
                  <a:pt x="758757" y="117103"/>
                </a:cubicBezTo>
                <a:cubicBezTo>
                  <a:pt x="742544" y="113860"/>
                  <a:pt x="725955" y="112126"/>
                  <a:pt x="710119" y="107375"/>
                </a:cubicBezTo>
                <a:cubicBezTo>
                  <a:pt x="582143" y="68982"/>
                  <a:pt x="739192" y="103462"/>
                  <a:pt x="612842" y="78192"/>
                </a:cubicBezTo>
                <a:cubicBezTo>
                  <a:pt x="599872" y="71707"/>
                  <a:pt x="587875" y="62721"/>
                  <a:pt x="573932" y="58737"/>
                </a:cubicBezTo>
                <a:cubicBezTo>
                  <a:pt x="542136" y="49652"/>
                  <a:pt x="508736" y="47301"/>
                  <a:pt x="476655" y="39281"/>
                </a:cubicBezTo>
                <a:lnTo>
                  <a:pt x="437745" y="29554"/>
                </a:lnTo>
                <a:cubicBezTo>
                  <a:pt x="418253" y="16559"/>
                  <a:pt x="396102" y="-2935"/>
                  <a:pt x="369651" y="371"/>
                </a:cubicBezTo>
                <a:cubicBezTo>
                  <a:pt x="355262" y="2170"/>
                  <a:pt x="343266" y="12519"/>
                  <a:pt x="330740" y="19826"/>
                </a:cubicBezTo>
                <a:cubicBezTo>
                  <a:pt x="304317" y="35239"/>
                  <a:pt x="276806" y="49354"/>
                  <a:pt x="252919" y="68464"/>
                </a:cubicBezTo>
                <a:cubicBezTo>
                  <a:pt x="215233" y="98613"/>
                  <a:pt x="196632" y="110558"/>
                  <a:pt x="165370" y="146286"/>
                </a:cubicBezTo>
                <a:cubicBezTo>
                  <a:pt x="154694" y="158487"/>
                  <a:pt x="145915" y="172226"/>
                  <a:pt x="136187" y="185196"/>
                </a:cubicBezTo>
                <a:cubicBezTo>
                  <a:pt x="129702" y="211137"/>
                  <a:pt x="135639" y="244111"/>
                  <a:pt x="116732" y="263018"/>
                </a:cubicBezTo>
                <a:lnTo>
                  <a:pt x="58366" y="321383"/>
                </a:lnTo>
                <a:cubicBezTo>
                  <a:pt x="36852" y="342897"/>
                  <a:pt x="23271" y="352662"/>
                  <a:pt x="9728" y="379749"/>
                </a:cubicBezTo>
                <a:cubicBezTo>
                  <a:pt x="5142" y="388920"/>
                  <a:pt x="3243" y="399204"/>
                  <a:pt x="0" y="408932"/>
                </a:cubicBezTo>
                <a:cubicBezTo>
                  <a:pt x="6485" y="418660"/>
                  <a:pt x="12152" y="428986"/>
                  <a:pt x="19455" y="438115"/>
                </a:cubicBezTo>
                <a:cubicBezTo>
                  <a:pt x="25184" y="445277"/>
                  <a:pt x="34191" y="449707"/>
                  <a:pt x="38910" y="457571"/>
                </a:cubicBezTo>
                <a:cubicBezTo>
                  <a:pt x="44186" y="466364"/>
                  <a:pt x="44599" y="477329"/>
                  <a:pt x="48638" y="486754"/>
                </a:cubicBezTo>
                <a:cubicBezTo>
                  <a:pt x="54350" y="500082"/>
                  <a:pt x="60898" y="513074"/>
                  <a:pt x="68093" y="525664"/>
                </a:cubicBezTo>
                <a:cubicBezTo>
                  <a:pt x="84968" y="555195"/>
                  <a:pt x="109287" y="583311"/>
                  <a:pt x="136187" y="603486"/>
                </a:cubicBezTo>
                <a:cubicBezTo>
                  <a:pt x="149157" y="613214"/>
                  <a:pt x="160597" y="625418"/>
                  <a:pt x="175098" y="632669"/>
                </a:cubicBezTo>
                <a:cubicBezTo>
                  <a:pt x="212801" y="651520"/>
                  <a:pt x="250250" y="674377"/>
                  <a:pt x="291830" y="681307"/>
                </a:cubicBezTo>
                <a:cubicBezTo>
                  <a:pt x="311285" y="684550"/>
                  <a:pt x="330671" y="688246"/>
                  <a:pt x="350196" y="691035"/>
                </a:cubicBezTo>
                <a:cubicBezTo>
                  <a:pt x="376075" y="694732"/>
                  <a:pt x="402179" y="696787"/>
                  <a:pt x="428017" y="700762"/>
                </a:cubicBezTo>
                <a:cubicBezTo>
                  <a:pt x="444359" y="703276"/>
                  <a:pt x="460314" y="707976"/>
                  <a:pt x="476655" y="710490"/>
                </a:cubicBezTo>
                <a:cubicBezTo>
                  <a:pt x="502493" y="714465"/>
                  <a:pt x="528782" y="715400"/>
                  <a:pt x="554476" y="720218"/>
                </a:cubicBezTo>
                <a:cubicBezTo>
                  <a:pt x="580757" y="725146"/>
                  <a:pt x="605923" y="735277"/>
                  <a:pt x="632298" y="739673"/>
                </a:cubicBezTo>
                <a:cubicBezTo>
                  <a:pt x="651753" y="742916"/>
                  <a:pt x="671445" y="744966"/>
                  <a:pt x="690664" y="749401"/>
                </a:cubicBezTo>
                <a:cubicBezTo>
                  <a:pt x="713665" y="754709"/>
                  <a:pt x="735333" y="765928"/>
                  <a:pt x="758757" y="768856"/>
                </a:cubicBezTo>
                <a:cubicBezTo>
                  <a:pt x="813550" y="775705"/>
                  <a:pt x="869004" y="775341"/>
                  <a:pt x="924128" y="778583"/>
                </a:cubicBezTo>
                <a:cubicBezTo>
                  <a:pt x="1016907" y="790181"/>
                  <a:pt x="1019538" y="795773"/>
                  <a:pt x="1128408" y="778583"/>
                </a:cubicBezTo>
                <a:cubicBezTo>
                  <a:pt x="1148665" y="775385"/>
                  <a:pt x="1167319" y="765613"/>
                  <a:pt x="1186774" y="759128"/>
                </a:cubicBezTo>
                <a:lnTo>
                  <a:pt x="1215957" y="749401"/>
                </a:lnTo>
                <a:cubicBezTo>
                  <a:pt x="1225685" y="746158"/>
                  <a:pt x="1235192" y="742160"/>
                  <a:pt x="1245140" y="739673"/>
                </a:cubicBezTo>
                <a:cubicBezTo>
                  <a:pt x="1293999" y="727458"/>
                  <a:pt x="1271367" y="734173"/>
                  <a:pt x="1313234" y="720218"/>
                </a:cubicBezTo>
                <a:lnTo>
                  <a:pt x="1332689" y="661852"/>
                </a:lnTo>
                <a:cubicBezTo>
                  <a:pt x="1335932" y="652124"/>
                  <a:pt x="1339930" y="642617"/>
                  <a:pt x="1342417" y="632669"/>
                </a:cubicBezTo>
                <a:lnTo>
                  <a:pt x="1352145" y="593758"/>
                </a:lnTo>
                <a:cubicBezTo>
                  <a:pt x="1345717" y="568047"/>
                  <a:pt x="1332689" y="520332"/>
                  <a:pt x="1332689" y="496481"/>
                </a:cubicBezTo>
                <a:cubicBezTo>
                  <a:pt x="1332689" y="479947"/>
                  <a:pt x="1338407" y="463883"/>
                  <a:pt x="1342417" y="447843"/>
                </a:cubicBezTo>
                <a:cubicBezTo>
                  <a:pt x="1344904" y="437895"/>
                  <a:pt x="1347165" y="427624"/>
                  <a:pt x="1352145" y="418660"/>
                </a:cubicBezTo>
                <a:cubicBezTo>
                  <a:pt x="1394652" y="342147"/>
                  <a:pt x="1392676" y="340838"/>
                  <a:pt x="1391055" y="321383"/>
                </a:cubicBezTo>
                <a:close/>
              </a:path>
            </a:pathLst>
          </a:cu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9825941" y="5026892"/>
            <a:ext cx="831189" cy="537235"/>
          </a:xfrm>
          <a:custGeom>
            <a:avLst/>
            <a:gdLst>
              <a:gd name="connsiteX0" fmla="*/ 1196502 w 1264596"/>
              <a:gd name="connsiteY0" fmla="*/ 243191 h 729574"/>
              <a:gd name="connsiteX1" fmla="*/ 1157592 w 1264596"/>
              <a:gd name="connsiteY1" fmla="*/ 214008 h 729574"/>
              <a:gd name="connsiteX2" fmla="*/ 1128409 w 1264596"/>
              <a:gd name="connsiteY2" fmla="*/ 194553 h 729574"/>
              <a:gd name="connsiteX3" fmla="*/ 1021404 w 1264596"/>
              <a:gd name="connsiteY3" fmla="*/ 116732 h 729574"/>
              <a:gd name="connsiteX4" fmla="*/ 904672 w 1264596"/>
              <a:gd name="connsiteY4" fmla="*/ 77821 h 729574"/>
              <a:gd name="connsiteX5" fmla="*/ 807396 w 1264596"/>
              <a:gd name="connsiteY5" fmla="*/ 29183 h 729574"/>
              <a:gd name="connsiteX6" fmla="*/ 739302 w 1264596"/>
              <a:gd name="connsiteY6" fmla="*/ 0 h 729574"/>
              <a:gd name="connsiteX7" fmla="*/ 603115 w 1264596"/>
              <a:gd name="connsiteY7" fmla="*/ 38910 h 729574"/>
              <a:gd name="connsiteX8" fmla="*/ 486383 w 1264596"/>
              <a:gd name="connsiteY8" fmla="*/ 68093 h 729574"/>
              <a:gd name="connsiteX9" fmla="*/ 369651 w 1264596"/>
              <a:gd name="connsiteY9" fmla="*/ 87549 h 729574"/>
              <a:gd name="connsiteX10" fmla="*/ 145915 w 1264596"/>
              <a:gd name="connsiteY10" fmla="*/ 136187 h 729574"/>
              <a:gd name="connsiteX11" fmla="*/ 29183 w 1264596"/>
              <a:gd name="connsiteY11" fmla="*/ 155642 h 729574"/>
              <a:gd name="connsiteX12" fmla="*/ 0 w 1264596"/>
              <a:gd name="connsiteY12" fmla="*/ 165370 h 729574"/>
              <a:gd name="connsiteX13" fmla="*/ 19455 w 1264596"/>
              <a:gd name="connsiteY13" fmla="*/ 204281 h 729574"/>
              <a:gd name="connsiteX14" fmla="*/ 38911 w 1264596"/>
              <a:gd name="connsiteY14" fmla="*/ 262647 h 729574"/>
              <a:gd name="connsiteX15" fmla="*/ 68094 w 1264596"/>
              <a:gd name="connsiteY15" fmla="*/ 291830 h 729574"/>
              <a:gd name="connsiteX16" fmla="*/ 87549 w 1264596"/>
              <a:gd name="connsiteY16" fmla="*/ 330740 h 729574"/>
              <a:gd name="connsiteX17" fmla="*/ 116732 w 1264596"/>
              <a:gd name="connsiteY17" fmla="*/ 359923 h 729574"/>
              <a:gd name="connsiteX18" fmla="*/ 175098 w 1264596"/>
              <a:gd name="connsiteY18" fmla="*/ 437744 h 729574"/>
              <a:gd name="connsiteX19" fmla="*/ 194553 w 1264596"/>
              <a:gd name="connsiteY19" fmla="*/ 496110 h 729574"/>
              <a:gd name="connsiteX20" fmla="*/ 204281 w 1264596"/>
              <a:gd name="connsiteY20" fmla="*/ 535021 h 729574"/>
              <a:gd name="connsiteX21" fmla="*/ 262647 w 1264596"/>
              <a:gd name="connsiteY21" fmla="*/ 573932 h 729574"/>
              <a:gd name="connsiteX22" fmla="*/ 369651 w 1264596"/>
              <a:gd name="connsiteY22" fmla="*/ 632298 h 729574"/>
              <a:gd name="connsiteX23" fmla="*/ 437745 w 1264596"/>
              <a:gd name="connsiteY23" fmla="*/ 642025 h 729574"/>
              <a:gd name="connsiteX24" fmla="*/ 583660 w 1264596"/>
              <a:gd name="connsiteY24" fmla="*/ 661481 h 729574"/>
              <a:gd name="connsiteX25" fmla="*/ 661481 w 1264596"/>
              <a:gd name="connsiteY25" fmla="*/ 690664 h 729574"/>
              <a:gd name="connsiteX26" fmla="*/ 690664 w 1264596"/>
              <a:gd name="connsiteY26" fmla="*/ 710119 h 729574"/>
              <a:gd name="connsiteX27" fmla="*/ 768485 w 1264596"/>
              <a:gd name="connsiteY27" fmla="*/ 729574 h 729574"/>
              <a:gd name="connsiteX28" fmla="*/ 875489 w 1264596"/>
              <a:gd name="connsiteY28" fmla="*/ 710119 h 729574"/>
              <a:gd name="connsiteX29" fmla="*/ 904672 w 1264596"/>
              <a:gd name="connsiteY29" fmla="*/ 700391 h 729574"/>
              <a:gd name="connsiteX30" fmla="*/ 953311 w 1264596"/>
              <a:gd name="connsiteY30" fmla="*/ 690664 h 729574"/>
              <a:gd name="connsiteX31" fmla="*/ 1001949 w 1264596"/>
              <a:gd name="connsiteY31" fmla="*/ 671208 h 729574"/>
              <a:gd name="connsiteX32" fmla="*/ 1089498 w 1264596"/>
              <a:gd name="connsiteY32" fmla="*/ 632298 h 729574"/>
              <a:gd name="connsiteX33" fmla="*/ 1215957 w 1264596"/>
              <a:gd name="connsiteY33" fmla="*/ 486383 h 729574"/>
              <a:gd name="connsiteX34" fmla="*/ 1235413 w 1264596"/>
              <a:gd name="connsiteY34" fmla="*/ 447472 h 729574"/>
              <a:gd name="connsiteX35" fmla="*/ 1245140 w 1264596"/>
              <a:gd name="connsiteY35" fmla="*/ 418289 h 729574"/>
              <a:gd name="connsiteX36" fmla="*/ 1264596 w 1264596"/>
              <a:gd name="connsiteY36" fmla="*/ 398834 h 729574"/>
              <a:gd name="connsiteX37" fmla="*/ 1254868 w 1264596"/>
              <a:gd name="connsiteY37" fmla="*/ 311285 h 729574"/>
              <a:gd name="connsiteX38" fmla="*/ 1245140 w 1264596"/>
              <a:gd name="connsiteY38" fmla="*/ 272374 h 729574"/>
              <a:gd name="connsiteX39" fmla="*/ 1196502 w 1264596"/>
              <a:gd name="connsiteY39" fmla="*/ 243191 h 72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64596" h="729574">
                <a:moveTo>
                  <a:pt x="1196502" y="243191"/>
                </a:moveTo>
                <a:cubicBezTo>
                  <a:pt x="1181911" y="233463"/>
                  <a:pt x="1170785" y="223431"/>
                  <a:pt x="1157592" y="214008"/>
                </a:cubicBezTo>
                <a:cubicBezTo>
                  <a:pt x="1148079" y="207213"/>
                  <a:pt x="1137762" y="201568"/>
                  <a:pt x="1128409" y="194553"/>
                </a:cubicBezTo>
                <a:cubicBezTo>
                  <a:pt x="1084958" y="161965"/>
                  <a:pt x="1070642" y="143589"/>
                  <a:pt x="1021404" y="116732"/>
                </a:cubicBezTo>
                <a:cubicBezTo>
                  <a:pt x="990354" y="99796"/>
                  <a:pt x="936148" y="86814"/>
                  <a:pt x="904672" y="77821"/>
                </a:cubicBezTo>
                <a:cubicBezTo>
                  <a:pt x="820579" y="27365"/>
                  <a:pt x="892504" y="67009"/>
                  <a:pt x="807396" y="29183"/>
                </a:cubicBezTo>
                <a:cubicBezTo>
                  <a:pt x="735275" y="-2871"/>
                  <a:pt x="799240" y="19978"/>
                  <a:pt x="739302" y="0"/>
                </a:cubicBezTo>
                <a:cubicBezTo>
                  <a:pt x="629678" y="21923"/>
                  <a:pt x="763693" y="-6970"/>
                  <a:pt x="603115" y="38910"/>
                </a:cubicBezTo>
                <a:cubicBezTo>
                  <a:pt x="564550" y="49929"/>
                  <a:pt x="525648" y="59913"/>
                  <a:pt x="486383" y="68093"/>
                </a:cubicBezTo>
                <a:cubicBezTo>
                  <a:pt x="447765" y="76139"/>
                  <a:pt x="408332" y="79813"/>
                  <a:pt x="369651" y="87549"/>
                </a:cubicBezTo>
                <a:cubicBezTo>
                  <a:pt x="294813" y="102517"/>
                  <a:pt x="221468" y="125393"/>
                  <a:pt x="145915" y="136187"/>
                </a:cubicBezTo>
                <a:cubicBezTo>
                  <a:pt x="107492" y="141676"/>
                  <a:pt x="67106" y="146161"/>
                  <a:pt x="29183" y="155642"/>
                </a:cubicBezTo>
                <a:cubicBezTo>
                  <a:pt x="19235" y="158129"/>
                  <a:pt x="9728" y="162127"/>
                  <a:pt x="0" y="165370"/>
                </a:cubicBezTo>
                <a:cubicBezTo>
                  <a:pt x="6485" y="178340"/>
                  <a:pt x="14069" y="190817"/>
                  <a:pt x="19455" y="204281"/>
                </a:cubicBezTo>
                <a:cubicBezTo>
                  <a:pt x="27071" y="223322"/>
                  <a:pt x="28951" y="244720"/>
                  <a:pt x="38911" y="262647"/>
                </a:cubicBezTo>
                <a:cubicBezTo>
                  <a:pt x="45592" y="274673"/>
                  <a:pt x="60098" y="280635"/>
                  <a:pt x="68094" y="291830"/>
                </a:cubicBezTo>
                <a:cubicBezTo>
                  <a:pt x="76522" y="303630"/>
                  <a:pt x="79121" y="318940"/>
                  <a:pt x="87549" y="330740"/>
                </a:cubicBezTo>
                <a:cubicBezTo>
                  <a:pt x="95545" y="341935"/>
                  <a:pt x="108021" y="349276"/>
                  <a:pt x="116732" y="359923"/>
                </a:cubicBezTo>
                <a:cubicBezTo>
                  <a:pt x="137265" y="385019"/>
                  <a:pt x="175098" y="437744"/>
                  <a:pt x="175098" y="437744"/>
                </a:cubicBezTo>
                <a:cubicBezTo>
                  <a:pt x="181583" y="457199"/>
                  <a:pt x="189579" y="476215"/>
                  <a:pt x="194553" y="496110"/>
                </a:cubicBezTo>
                <a:cubicBezTo>
                  <a:pt x="197796" y="509080"/>
                  <a:pt x="197648" y="523413"/>
                  <a:pt x="204281" y="535021"/>
                </a:cubicBezTo>
                <a:cubicBezTo>
                  <a:pt x="228379" y="577192"/>
                  <a:pt x="229607" y="555577"/>
                  <a:pt x="262647" y="573932"/>
                </a:cubicBezTo>
                <a:cubicBezTo>
                  <a:pt x="315799" y="603460"/>
                  <a:pt x="314048" y="618397"/>
                  <a:pt x="369651" y="632298"/>
                </a:cubicBezTo>
                <a:cubicBezTo>
                  <a:pt x="391895" y="637859"/>
                  <a:pt x="414974" y="639346"/>
                  <a:pt x="437745" y="642025"/>
                </a:cubicBezTo>
                <a:cubicBezTo>
                  <a:pt x="506636" y="650130"/>
                  <a:pt x="525816" y="647020"/>
                  <a:pt x="583660" y="661481"/>
                </a:cubicBezTo>
                <a:cubicBezTo>
                  <a:pt x="600504" y="665692"/>
                  <a:pt x="652545" y="686196"/>
                  <a:pt x="661481" y="690664"/>
                </a:cubicBezTo>
                <a:cubicBezTo>
                  <a:pt x="671938" y="695892"/>
                  <a:pt x="680207" y="704891"/>
                  <a:pt x="690664" y="710119"/>
                </a:cubicBezTo>
                <a:cubicBezTo>
                  <a:pt x="710608" y="720091"/>
                  <a:pt x="749981" y="725873"/>
                  <a:pt x="768485" y="729574"/>
                </a:cubicBezTo>
                <a:cubicBezTo>
                  <a:pt x="835415" y="707266"/>
                  <a:pt x="754487" y="732120"/>
                  <a:pt x="875489" y="710119"/>
                </a:cubicBezTo>
                <a:cubicBezTo>
                  <a:pt x="885577" y="708285"/>
                  <a:pt x="894724" y="702878"/>
                  <a:pt x="904672" y="700391"/>
                </a:cubicBezTo>
                <a:cubicBezTo>
                  <a:pt x="920712" y="696381"/>
                  <a:pt x="937098" y="693906"/>
                  <a:pt x="953311" y="690664"/>
                </a:cubicBezTo>
                <a:cubicBezTo>
                  <a:pt x="969524" y="684179"/>
                  <a:pt x="985383" y="676730"/>
                  <a:pt x="1001949" y="671208"/>
                </a:cubicBezTo>
                <a:cubicBezTo>
                  <a:pt x="1048914" y="655553"/>
                  <a:pt x="1043945" y="670259"/>
                  <a:pt x="1089498" y="632298"/>
                </a:cubicBezTo>
                <a:cubicBezTo>
                  <a:pt x="1123607" y="603874"/>
                  <a:pt x="1195822" y="526652"/>
                  <a:pt x="1215957" y="486383"/>
                </a:cubicBezTo>
                <a:cubicBezTo>
                  <a:pt x="1222442" y="473413"/>
                  <a:pt x="1229701" y="460801"/>
                  <a:pt x="1235413" y="447472"/>
                </a:cubicBezTo>
                <a:cubicBezTo>
                  <a:pt x="1239452" y="438047"/>
                  <a:pt x="1239864" y="427082"/>
                  <a:pt x="1245140" y="418289"/>
                </a:cubicBezTo>
                <a:cubicBezTo>
                  <a:pt x="1249859" y="410425"/>
                  <a:pt x="1258111" y="405319"/>
                  <a:pt x="1264596" y="398834"/>
                </a:cubicBezTo>
                <a:cubicBezTo>
                  <a:pt x="1261353" y="369651"/>
                  <a:pt x="1259333" y="340306"/>
                  <a:pt x="1254868" y="311285"/>
                </a:cubicBezTo>
                <a:cubicBezTo>
                  <a:pt x="1252835" y="298071"/>
                  <a:pt x="1248813" y="285229"/>
                  <a:pt x="1245140" y="272374"/>
                </a:cubicBezTo>
                <a:cubicBezTo>
                  <a:pt x="1234388" y="234740"/>
                  <a:pt x="1211093" y="252919"/>
                  <a:pt x="1196502" y="243191"/>
                </a:cubicBezTo>
                <a:close/>
              </a:path>
            </a:pathLst>
          </a:cu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9641711" y="2389623"/>
            <a:ext cx="1193099" cy="723968"/>
          </a:xfrm>
          <a:custGeom>
            <a:avLst/>
            <a:gdLst>
              <a:gd name="connsiteX0" fmla="*/ 1088020 w 1088926"/>
              <a:gd name="connsiteY0" fmla="*/ 370390 h 625033"/>
              <a:gd name="connsiteX1" fmla="*/ 1053296 w 1088926"/>
              <a:gd name="connsiteY1" fmla="*/ 312516 h 625033"/>
              <a:gd name="connsiteX2" fmla="*/ 1030146 w 1088926"/>
              <a:gd name="connsiteY2" fmla="*/ 231494 h 625033"/>
              <a:gd name="connsiteX3" fmla="*/ 983848 w 1088926"/>
              <a:gd name="connsiteY3" fmla="*/ 173620 h 625033"/>
              <a:gd name="connsiteX4" fmla="*/ 937549 w 1088926"/>
              <a:gd name="connsiteY4" fmla="*/ 138896 h 625033"/>
              <a:gd name="connsiteX5" fmla="*/ 891250 w 1088926"/>
              <a:gd name="connsiteY5" fmla="*/ 115747 h 625033"/>
              <a:gd name="connsiteX6" fmla="*/ 810227 w 1088926"/>
              <a:gd name="connsiteY6" fmla="*/ 57873 h 625033"/>
              <a:gd name="connsiteX7" fmla="*/ 775503 w 1088926"/>
              <a:gd name="connsiteY7" fmla="*/ 34724 h 625033"/>
              <a:gd name="connsiteX8" fmla="*/ 706055 w 1088926"/>
              <a:gd name="connsiteY8" fmla="*/ 11575 h 625033"/>
              <a:gd name="connsiteX9" fmla="*/ 671331 w 1088926"/>
              <a:gd name="connsiteY9" fmla="*/ 0 h 625033"/>
              <a:gd name="connsiteX10" fmla="*/ 555584 w 1088926"/>
              <a:gd name="connsiteY10" fmla="*/ 23149 h 625033"/>
              <a:gd name="connsiteX11" fmla="*/ 416688 w 1088926"/>
              <a:gd name="connsiteY11" fmla="*/ 69448 h 625033"/>
              <a:gd name="connsiteX12" fmla="*/ 347240 w 1088926"/>
              <a:gd name="connsiteY12" fmla="*/ 81023 h 625033"/>
              <a:gd name="connsiteX13" fmla="*/ 312516 w 1088926"/>
              <a:gd name="connsiteY13" fmla="*/ 92597 h 625033"/>
              <a:gd name="connsiteX14" fmla="*/ 208344 w 1088926"/>
              <a:gd name="connsiteY14" fmla="*/ 115747 h 625033"/>
              <a:gd name="connsiteX15" fmla="*/ 173620 w 1088926"/>
              <a:gd name="connsiteY15" fmla="*/ 173620 h 625033"/>
              <a:gd name="connsiteX16" fmla="*/ 104172 w 1088926"/>
              <a:gd name="connsiteY16" fmla="*/ 243068 h 625033"/>
              <a:gd name="connsiteX17" fmla="*/ 0 w 1088926"/>
              <a:gd name="connsiteY17" fmla="*/ 335666 h 625033"/>
              <a:gd name="connsiteX18" fmla="*/ 34724 w 1088926"/>
              <a:gd name="connsiteY18" fmla="*/ 451413 h 625033"/>
              <a:gd name="connsiteX19" fmla="*/ 46298 w 1088926"/>
              <a:gd name="connsiteY19" fmla="*/ 486137 h 625033"/>
              <a:gd name="connsiteX20" fmla="*/ 81022 w 1088926"/>
              <a:gd name="connsiteY20" fmla="*/ 509286 h 625033"/>
              <a:gd name="connsiteX21" fmla="*/ 185194 w 1088926"/>
              <a:gd name="connsiteY21" fmla="*/ 544010 h 625033"/>
              <a:gd name="connsiteX22" fmla="*/ 277792 w 1088926"/>
              <a:gd name="connsiteY22" fmla="*/ 555585 h 625033"/>
              <a:gd name="connsiteX23" fmla="*/ 335665 w 1088926"/>
              <a:gd name="connsiteY23" fmla="*/ 567159 h 625033"/>
              <a:gd name="connsiteX24" fmla="*/ 428263 w 1088926"/>
              <a:gd name="connsiteY24" fmla="*/ 578734 h 625033"/>
              <a:gd name="connsiteX25" fmla="*/ 509286 w 1088926"/>
              <a:gd name="connsiteY25" fmla="*/ 601884 h 625033"/>
              <a:gd name="connsiteX26" fmla="*/ 590308 w 1088926"/>
              <a:gd name="connsiteY26" fmla="*/ 625033 h 625033"/>
              <a:gd name="connsiteX27" fmla="*/ 729205 w 1088926"/>
              <a:gd name="connsiteY27" fmla="*/ 613458 h 625033"/>
              <a:gd name="connsiteX28" fmla="*/ 775503 w 1088926"/>
              <a:gd name="connsiteY28" fmla="*/ 578734 h 625033"/>
              <a:gd name="connsiteX29" fmla="*/ 856526 w 1088926"/>
              <a:gd name="connsiteY29" fmla="*/ 544010 h 625033"/>
              <a:gd name="connsiteX30" fmla="*/ 891250 w 1088926"/>
              <a:gd name="connsiteY30" fmla="*/ 520861 h 625033"/>
              <a:gd name="connsiteX31" fmla="*/ 972273 w 1088926"/>
              <a:gd name="connsiteY31" fmla="*/ 474562 h 625033"/>
              <a:gd name="connsiteX32" fmla="*/ 995422 w 1088926"/>
              <a:gd name="connsiteY32" fmla="*/ 439838 h 625033"/>
              <a:gd name="connsiteX33" fmla="*/ 1041721 w 1088926"/>
              <a:gd name="connsiteY33" fmla="*/ 405114 h 625033"/>
              <a:gd name="connsiteX34" fmla="*/ 1076445 w 1088926"/>
              <a:gd name="connsiteY34" fmla="*/ 381965 h 625033"/>
              <a:gd name="connsiteX35" fmla="*/ 1088020 w 1088926"/>
              <a:gd name="connsiteY35" fmla="*/ 370390 h 625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8926" h="625033">
                <a:moveTo>
                  <a:pt x="1088020" y="370390"/>
                </a:moveTo>
                <a:cubicBezTo>
                  <a:pt x="1084162" y="358815"/>
                  <a:pt x="1062433" y="333074"/>
                  <a:pt x="1053296" y="312516"/>
                </a:cubicBezTo>
                <a:cubicBezTo>
                  <a:pt x="1023625" y="245758"/>
                  <a:pt x="1058361" y="287924"/>
                  <a:pt x="1030146" y="231494"/>
                </a:cubicBezTo>
                <a:cubicBezTo>
                  <a:pt x="1019467" y="210135"/>
                  <a:pt x="1002303" y="188999"/>
                  <a:pt x="983848" y="173620"/>
                </a:cubicBezTo>
                <a:cubicBezTo>
                  <a:pt x="969028" y="161270"/>
                  <a:pt x="953908" y="149120"/>
                  <a:pt x="937549" y="138896"/>
                </a:cubicBezTo>
                <a:cubicBezTo>
                  <a:pt x="922917" y="129751"/>
                  <a:pt x="906683" y="123463"/>
                  <a:pt x="891250" y="115747"/>
                </a:cubicBezTo>
                <a:cubicBezTo>
                  <a:pt x="803274" y="27771"/>
                  <a:pt x="884132" y="94825"/>
                  <a:pt x="810227" y="57873"/>
                </a:cubicBezTo>
                <a:cubicBezTo>
                  <a:pt x="797785" y="51652"/>
                  <a:pt x="788215" y="40374"/>
                  <a:pt x="775503" y="34724"/>
                </a:cubicBezTo>
                <a:cubicBezTo>
                  <a:pt x="753205" y="24814"/>
                  <a:pt x="729204" y="19291"/>
                  <a:pt x="706055" y="11575"/>
                </a:cubicBezTo>
                <a:lnTo>
                  <a:pt x="671331" y="0"/>
                </a:lnTo>
                <a:cubicBezTo>
                  <a:pt x="632749" y="7716"/>
                  <a:pt x="592911" y="10706"/>
                  <a:pt x="555584" y="23149"/>
                </a:cubicBezTo>
                <a:cubicBezTo>
                  <a:pt x="509285" y="38582"/>
                  <a:pt x="464827" y="61425"/>
                  <a:pt x="416688" y="69448"/>
                </a:cubicBezTo>
                <a:cubicBezTo>
                  <a:pt x="393539" y="73306"/>
                  <a:pt x="370150" y="75932"/>
                  <a:pt x="347240" y="81023"/>
                </a:cubicBezTo>
                <a:cubicBezTo>
                  <a:pt x="335330" y="83670"/>
                  <a:pt x="324426" y="89950"/>
                  <a:pt x="312516" y="92597"/>
                </a:cubicBezTo>
                <a:cubicBezTo>
                  <a:pt x="190302" y="119755"/>
                  <a:pt x="286507" y="89692"/>
                  <a:pt x="208344" y="115747"/>
                </a:cubicBezTo>
                <a:cubicBezTo>
                  <a:pt x="196769" y="135038"/>
                  <a:pt x="187866" y="156208"/>
                  <a:pt x="173620" y="173620"/>
                </a:cubicBezTo>
                <a:cubicBezTo>
                  <a:pt x="152889" y="198958"/>
                  <a:pt x="127321" y="219919"/>
                  <a:pt x="104172" y="243068"/>
                </a:cubicBezTo>
                <a:cubicBezTo>
                  <a:pt x="32657" y="314583"/>
                  <a:pt x="68124" y="284573"/>
                  <a:pt x="0" y="335666"/>
                </a:cubicBezTo>
                <a:cubicBezTo>
                  <a:pt x="26472" y="547455"/>
                  <a:pt x="-15173" y="368250"/>
                  <a:pt x="34724" y="451413"/>
                </a:cubicBezTo>
                <a:cubicBezTo>
                  <a:pt x="41001" y="461875"/>
                  <a:pt x="38676" y="476610"/>
                  <a:pt x="46298" y="486137"/>
                </a:cubicBezTo>
                <a:cubicBezTo>
                  <a:pt x="54988" y="497000"/>
                  <a:pt x="68944" y="502384"/>
                  <a:pt x="81022" y="509286"/>
                </a:cubicBezTo>
                <a:cubicBezTo>
                  <a:pt x="126736" y="535408"/>
                  <a:pt x="131131" y="535692"/>
                  <a:pt x="185194" y="544010"/>
                </a:cubicBezTo>
                <a:cubicBezTo>
                  <a:pt x="215938" y="548740"/>
                  <a:pt x="247047" y="550855"/>
                  <a:pt x="277792" y="555585"/>
                </a:cubicBezTo>
                <a:cubicBezTo>
                  <a:pt x="297236" y="558576"/>
                  <a:pt x="316221" y="564168"/>
                  <a:pt x="335665" y="567159"/>
                </a:cubicBezTo>
                <a:cubicBezTo>
                  <a:pt x="366410" y="571889"/>
                  <a:pt x="397397" y="574876"/>
                  <a:pt x="428263" y="578734"/>
                </a:cubicBezTo>
                <a:cubicBezTo>
                  <a:pt x="511499" y="606480"/>
                  <a:pt x="407576" y="572824"/>
                  <a:pt x="509286" y="601884"/>
                </a:cubicBezTo>
                <a:cubicBezTo>
                  <a:pt x="625533" y="635097"/>
                  <a:pt x="445559" y="588844"/>
                  <a:pt x="590308" y="625033"/>
                </a:cubicBezTo>
                <a:cubicBezTo>
                  <a:pt x="636607" y="621175"/>
                  <a:pt x="684133" y="624726"/>
                  <a:pt x="729205" y="613458"/>
                </a:cubicBezTo>
                <a:cubicBezTo>
                  <a:pt x="747920" y="608779"/>
                  <a:pt x="759144" y="588958"/>
                  <a:pt x="775503" y="578734"/>
                </a:cubicBezTo>
                <a:cubicBezTo>
                  <a:pt x="871836" y="518526"/>
                  <a:pt x="777770" y="583388"/>
                  <a:pt x="856526" y="544010"/>
                </a:cubicBezTo>
                <a:cubicBezTo>
                  <a:pt x="868968" y="537789"/>
                  <a:pt x="879172" y="527763"/>
                  <a:pt x="891250" y="520861"/>
                </a:cubicBezTo>
                <a:cubicBezTo>
                  <a:pt x="994047" y="462120"/>
                  <a:pt x="887674" y="530961"/>
                  <a:pt x="972273" y="474562"/>
                </a:cubicBezTo>
                <a:cubicBezTo>
                  <a:pt x="979989" y="462987"/>
                  <a:pt x="985585" y="449675"/>
                  <a:pt x="995422" y="439838"/>
                </a:cubicBezTo>
                <a:cubicBezTo>
                  <a:pt x="1009063" y="426197"/>
                  <a:pt x="1026023" y="416327"/>
                  <a:pt x="1041721" y="405114"/>
                </a:cubicBezTo>
                <a:cubicBezTo>
                  <a:pt x="1053041" y="397028"/>
                  <a:pt x="1066608" y="391802"/>
                  <a:pt x="1076445" y="381965"/>
                </a:cubicBezTo>
                <a:cubicBezTo>
                  <a:pt x="1082546" y="375864"/>
                  <a:pt x="1091878" y="381965"/>
                  <a:pt x="1088020" y="370390"/>
                </a:cubicBezTo>
                <a:close/>
              </a:path>
            </a:pathLst>
          </a:cu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0" idx="49"/>
          </p:cNvCxnSpPr>
          <p:nvPr/>
        </p:nvCxnSpPr>
        <p:spPr>
          <a:xfrm flipV="1">
            <a:off x="6756716" y="2828141"/>
            <a:ext cx="2884995" cy="18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608241" y="5316090"/>
            <a:ext cx="3217700" cy="21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632315" y="3691035"/>
            <a:ext cx="831578" cy="282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795576" y="3662188"/>
            <a:ext cx="831578" cy="282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1F9BA2F-9787-734A-952E-5E045D393682}"/>
              </a:ext>
            </a:extLst>
          </p:cNvPr>
          <p:cNvSpPr txBox="1"/>
          <p:nvPr/>
        </p:nvSpPr>
        <p:spPr>
          <a:xfrm>
            <a:off x="0" y="6492875"/>
            <a:ext cx="7614585" cy="307777"/>
          </a:xfrm>
          <a:prstGeom prst="rect">
            <a:avLst/>
          </a:prstGeom>
          <a:noFill/>
        </p:spPr>
        <p:txBody>
          <a:bodyPr wrap="none" rtlCol="0">
            <a:spAutoFit/>
          </a:bodyPr>
          <a:lstStyle/>
          <a:p>
            <a:r>
              <a:rPr lang="en-US" sz="1400" dirty="0"/>
              <a:t>See </a:t>
            </a:r>
            <a:r>
              <a:rPr lang="en-US" sz="1400" dirty="0">
                <a:hlinkClick r:id="rId6"/>
              </a:rPr>
              <a:t>https://github.com/parrt/msds621/blob/master/notebooks/assessment/bias-variance.ipynb</a:t>
            </a:r>
            <a:endParaRPr lang="en-US" sz="1400" dirty="0"/>
          </a:p>
        </p:txBody>
      </p:sp>
    </p:spTree>
    <p:extLst>
      <p:ext uri="{BB962C8B-B14F-4D97-AF65-F5344CB8AC3E}">
        <p14:creationId xmlns:p14="http://schemas.microsoft.com/office/powerpoint/2010/main" val="1574225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sf" id="{E4A8FA2E-2759-8442-81E7-068D8F3AF906}" vid="{27861D0F-5B6C-D947-921F-C75292CD00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18318</TotalTime>
  <Words>1189</Words>
  <Application>Microsoft Macintosh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Office Theme</vt:lpstr>
      <vt:lpstr>Bias-variance trade-off</vt:lpstr>
      <vt:lpstr>Many poor descriptions of this concept on web (and with high variance of definitions 🤪)</vt:lpstr>
      <vt:lpstr>Sources of prediction error</vt:lpstr>
      <vt:lpstr>1. Noise can lead to inconsistent data</vt:lpstr>
      <vt:lpstr>Missing variables looks like noise</vt:lpstr>
      <vt:lpstr>2. Overly simple leads to biased models</vt:lpstr>
      <vt:lpstr>3. Overly-complex models can overfit</vt:lpstr>
      <vt:lpstr>Recall: even simple models can overfit</vt:lpstr>
      <vt:lpstr>Stats view of overfitting: variance</vt:lpstr>
      <vt:lpstr>High model variance = overfitting</vt:lpstr>
      <vt:lpstr>What to do about high variance (overfitting)?</vt:lpstr>
      <vt:lpstr>The trade-off</vt:lpstr>
      <vt:lpstr>Detecting bias and variance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Bias-variance tradeoff</dc:title>
  <dc:creator>Microsoft Office User</dc:creator>
  <cp:lastModifiedBy>Terence Parr</cp:lastModifiedBy>
  <cp:revision>181</cp:revision>
  <cp:lastPrinted>2019-08-14T00:13:44Z</cp:lastPrinted>
  <dcterms:created xsi:type="dcterms:W3CDTF">2019-08-13T17:11:58Z</dcterms:created>
  <dcterms:modified xsi:type="dcterms:W3CDTF">2021-02-04T17:57:13Z</dcterms:modified>
</cp:coreProperties>
</file>