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99" r:id="rId3"/>
    <p:sldId id="300" r:id="rId4"/>
    <p:sldId id="290" r:id="rId5"/>
    <p:sldId id="302" r:id="rId6"/>
    <p:sldId id="303" r:id="rId7"/>
    <p:sldId id="304" r:id="rId8"/>
    <p:sldId id="305" r:id="rId9"/>
    <p:sldId id="308" r:id="rId10"/>
    <p:sldId id="306" r:id="rId11"/>
    <p:sldId id="307" r:id="rId12"/>
    <p:sldId id="285" r:id="rId13"/>
    <p:sldId id="320" r:id="rId14"/>
    <p:sldId id="294" r:id="rId15"/>
    <p:sldId id="298" r:id="rId16"/>
    <p:sldId id="315" r:id="rId17"/>
    <p:sldId id="316" r:id="rId18"/>
    <p:sldId id="317" r:id="rId19"/>
    <p:sldId id="314" r:id="rId20"/>
    <p:sldId id="319" r:id="rId21"/>
    <p:sldId id="318" r:id="rId22"/>
    <p:sldId id="313" r:id="rId2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4948-0B79-D842-B740-510D192983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20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rt/msds621/blob/master/notebooks/trees/basics.ipynb" TargetMode="Externa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621/blob/master/notebooks/trees/decision-trees.ipynb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parrt/msds621/blob/master/notebooks/trees/decision-trees.ipynb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arrt/lolviz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parrt/msds621/blob/master/notebooks/trees/basics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A crash course in</a:t>
            </a:r>
            <a:br>
              <a:rPr lang="en-US" b="1" dirty="0"/>
            </a:br>
            <a:r>
              <a:rPr lang="en-US" b="1" dirty="0"/>
              <a:t>binary trees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326137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We’ll revisit in MSDS689 but we need binary trees for projects now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tree procedures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3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analogy for recursive tree walking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searching for an item in a maze of</a:t>
            </a:r>
            <a:br>
              <a:rPr lang="en-US" dirty="0"/>
            </a:br>
            <a:r>
              <a:rPr lang="en-US" dirty="0"/>
              <a:t>rooms connected by doors (no cycles)</a:t>
            </a:r>
          </a:p>
          <a:p>
            <a:r>
              <a:rPr lang="en-US" dirty="0"/>
              <a:t>Each room has at most 2 doors, some have none</a:t>
            </a:r>
          </a:p>
          <a:p>
            <a:r>
              <a:rPr lang="en-US" dirty="0"/>
              <a:t>Search procedure that works in ANY room: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approach is called </a:t>
            </a:r>
            <a:r>
              <a:rPr lang="en-US" i="1" dirty="0"/>
              <a:t>backtracking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384" y="1690688"/>
            <a:ext cx="2502035" cy="19907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384" y="3831722"/>
            <a:ext cx="2508073" cy="19907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9A34D9-44B3-0243-BBF9-5E2AF6580C02}"/>
              </a:ext>
            </a:extLst>
          </p:cNvPr>
          <p:cNvSpPr txBox="1"/>
          <p:nvPr/>
        </p:nvSpPr>
        <p:spPr>
          <a:xfrm>
            <a:off x="1096979" y="3725015"/>
            <a:ext cx="8131627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visit(room):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item in room: print(“rejoice!”)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room.left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exists: visit(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room.left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room.right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exists: visit(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room.right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0503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DC2E-871E-744E-86E0-8032D47C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tree walk is natural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D8982-1CDC-5948-B25B-15E1D31B4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052"/>
            <a:ext cx="10515600" cy="4633911"/>
          </a:xfrm>
        </p:spPr>
        <p:txBody>
          <a:bodyPr/>
          <a:lstStyle/>
          <a:p>
            <a:r>
              <a:rPr lang="en-US" i="1" dirty="0"/>
              <a:t>Depth-first search</a:t>
            </a:r>
            <a:r>
              <a:rPr lang="en-US" dirty="0"/>
              <a:t> is how we walk (visit) through nodes</a:t>
            </a:r>
          </a:p>
          <a:p>
            <a:r>
              <a:rPr lang="en-US" i="1" dirty="0">
                <a:solidFill>
                  <a:srgbClr val="E4754F"/>
                </a:solidFill>
              </a:rPr>
              <a:t>Pre-order </a:t>
            </a:r>
            <a:r>
              <a:rPr lang="en-US" i="1" dirty="0"/>
              <a:t>traversal</a:t>
            </a:r>
            <a:r>
              <a:rPr lang="en-US" dirty="0"/>
              <a:t>: executing an action</a:t>
            </a:r>
            <a:br>
              <a:rPr lang="en-US" dirty="0"/>
            </a:br>
            <a:r>
              <a:rPr lang="en-US" dirty="0"/>
              <a:t>at discovery time, before visiting kids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A34D9-44B3-0243-BBF9-5E2AF6580C02}"/>
              </a:ext>
            </a:extLst>
          </p:cNvPr>
          <p:cNvSpPr txBox="1"/>
          <p:nvPr/>
        </p:nvSpPr>
        <p:spPr>
          <a:xfrm>
            <a:off x="1148715" y="3286505"/>
            <a:ext cx="568048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walk(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# </a:t>
            </a:r>
            <a:r>
              <a:rPr lang="en-US" sz="2400" dirty="0">
                <a:solidFill>
                  <a:srgbClr val="E4754F"/>
                </a:solidFill>
                <a:latin typeface="Monaco" charset="0"/>
                <a:ea typeface="Monaco" charset="0"/>
                <a:cs typeface="Monaco" charset="0"/>
              </a:rPr>
              <a:t>preorder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D83D3B-BADF-1C40-8734-3F2D4535B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825" y="2357892"/>
            <a:ext cx="3247158" cy="3056148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7715636" y="2367510"/>
            <a:ext cx="3976096" cy="3579513"/>
          </a:xfrm>
          <a:custGeom>
            <a:avLst/>
            <a:gdLst>
              <a:gd name="connsiteX0" fmla="*/ 1393548 w 3701637"/>
              <a:gd name="connsiteY0" fmla="*/ 0 h 3325072"/>
              <a:gd name="connsiteX1" fmla="*/ 555348 w 3701637"/>
              <a:gd name="connsiteY1" fmla="*/ 1121228 h 3325072"/>
              <a:gd name="connsiteX2" fmla="*/ 176 w 3701637"/>
              <a:gd name="connsiteY2" fmla="*/ 2623457 h 3325072"/>
              <a:gd name="connsiteX3" fmla="*/ 500919 w 3701637"/>
              <a:gd name="connsiteY3" fmla="*/ 3189514 h 3325072"/>
              <a:gd name="connsiteX4" fmla="*/ 1001662 w 3701637"/>
              <a:gd name="connsiteY4" fmla="*/ 2710542 h 3325072"/>
              <a:gd name="connsiteX5" fmla="*/ 1665691 w 3701637"/>
              <a:gd name="connsiteY5" fmla="*/ 3156857 h 3325072"/>
              <a:gd name="connsiteX6" fmla="*/ 2112005 w 3701637"/>
              <a:gd name="connsiteY6" fmla="*/ 3004457 h 3325072"/>
              <a:gd name="connsiteX7" fmla="*/ 2046691 w 3701637"/>
              <a:gd name="connsiteY7" fmla="*/ 2231571 h 3325072"/>
              <a:gd name="connsiteX8" fmla="*/ 1556834 w 3701637"/>
              <a:gd name="connsiteY8" fmla="*/ 1709057 h 3325072"/>
              <a:gd name="connsiteX9" fmla="*/ 1622148 w 3701637"/>
              <a:gd name="connsiteY9" fmla="*/ 1153885 h 3325072"/>
              <a:gd name="connsiteX10" fmla="*/ 1807205 w 3701637"/>
              <a:gd name="connsiteY10" fmla="*/ 859971 h 3325072"/>
              <a:gd name="connsiteX11" fmla="*/ 2014034 w 3701637"/>
              <a:gd name="connsiteY11" fmla="*/ 1404257 h 3325072"/>
              <a:gd name="connsiteX12" fmla="*/ 2384148 w 3701637"/>
              <a:gd name="connsiteY12" fmla="*/ 2166257 h 3325072"/>
              <a:gd name="connsiteX13" fmla="*/ 2536548 w 3701637"/>
              <a:gd name="connsiteY13" fmla="*/ 2917371 h 3325072"/>
              <a:gd name="connsiteX14" fmla="*/ 3113491 w 3701637"/>
              <a:gd name="connsiteY14" fmla="*/ 3320142 h 3325072"/>
              <a:gd name="connsiteX15" fmla="*/ 3701319 w 3701637"/>
              <a:gd name="connsiteY15" fmla="*/ 2656114 h 3325072"/>
              <a:gd name="connsiteX16" fmla="*/ 3189691 w 3701637"/>
              <a:gd name="connsiteY16" fmla="*/ 1894114 h 3325072"/>
              <a:gd name="connsiteX17" fmla="*/ 2776034 w 3701637"/>
              <a:gd name="connsiteY17" fmla="*/ 947057 h 3325072"/>
              <a:gd name="connsiteX18" fmla="*/ 2384148 w 3701637"/>
              <a:gd name="connsiteY18" fmla="*/ 489857 h 3325072"/>
              <a:gd name="connsiteX19" fmla="*/ 2133776 w 3701637"/>
              <a:gd name="connsiteY19" fmla="*/ 21771 h 3325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701637" h="3325072">
                <a:moveTo>
                  <a:pt x="1393548" y="0"/>
                </a:moveTo>
                <a:cubicBezTo>
                  <a:pt x="1090562" y="341992"/>
                  <a:pt x="787577" y="683985"/>
                  <a:pt x="555348" y="1121228"/>
                </a:cubicBezTo>
                <a:cubicBezTo>
                  <a:pt x="323119" y="1558471"/>
                  <a:pt x="9247" y="2278743"/>
                  <a:pt x="176" y="2623457"/>
                </a:cubicBezTo>
                <a:cubicBezTo>
                  <a:pt x="-8896" y="2968171"/>
                  <a:pt x="334005" y="3175000"/>
                  <a:pt x="500919" y="3189514"/>
                </a:cubicBezTo>
                <a:cubicBezTo>
                  <a:pt x="667833" y="3204028"/>
                  <a:pt x="807533" y="2715985"/>
                  <a:pt x="1001662" y="2710542"/>
                </a:cubicBezTo>
                <a:cubicBezTo>
                  <a:pt x="1195791" y="2705099"/>
                  <a:pt x="1480634" y="3107871"/>
                  <a:pt x="1665691" y="3156857"/>
                </a:cubicBezTo>
                <a:cubicBezTo>
                  <a:pt x="1850748" y="3205843"/>
                  <a:pt x="2048505" y="3158671"/>
                  <a:pt x="2112005" y="3004457"/>
                </a:cubicBezTo>
                <a:cubicBezTo>
                  <a:pt x="2175505" y="2850243"/>
                  <a:pt x="2139219" y="2447471"/>
                  <a:pt x="2046691" y="2231571"/>
                </a:cubicBezTo>
                <a:cubicBezTo>
                  <a:pt x="1954163" y="2015671"/>
                  <a:pt x="1627591" y="1888671"/>
                  <a:pt x="1556834" y="1709057"/>
                </a:cubicBezTo>
                <a:cubicBezTo>
                  <a:pt x="1486077" y="1529443"/>
                  <a:pt x="1580420" y="1295399"/>
                  <a:pt x="1622148" y="1153885"/>
                </a:cubicBezTo>
                <a:cubicBezTo>
                  <a:pt x="1663876" y="1012371"/>
                  <a:pt x="1741891" y="818242"/>
                  <a:pt x="1807205" y="859971"/>
                </a:cubicBezTo>
                <a:cubicBezTo>
                  <a:pt x="1872519" y="901700"/>
                  <a:pt x="1917877" y="1186543"/>
                  <a:pt x="2014034" y="1404257"/>
                </a:cubicBezTo>
                <a:cubicBezTo>
                  <a:pt x="2110191" y="1621971"/>
                  <a:pt x="2297062" y="1914071"/>
                  <a:pt x="2384148" y="2166257"/>
                </a:cubicBezTo>
                <a:cubicBezTo>
                  <a:pt x="2471234" y="2418443"/>
                  <a:pt x="2414991" y="2725057"/>
                  <a:pt x="2536548" y="2917371"/>
                </a:cubicBezTo>
                <a:cubicBezTo>
                  <a:pt x="2658105" y="3109685"/>
                  <a:pt x="2919363" y="3363685"/>
                  <a:pt x="3113491" y="3320142"/>
                </a:cubicBezTo>
                <a:cubicBezTo>
                  <a:pt x="3307620" y="3276599"/>
                  <a:pt x="3688619" y="2893785"/>
                  <a:pt x="3701319" y="2656114"/>
                </a:cubicBezTo>
                <a:cubicBezTo>
                  <a:pt x="3714019" y="2418443"/>
                  <a:pt x="3343905" y="2178957"/>
                  <a:pt x="3189691" y="1894114"/>
                </a:cubicBezTo>
                <a:cubicBezTo>
                  <a:pt x="3035477" y="1609271"/>
                  <a:pt x="2910291" y="1181100"/>
                  <a:pt x="2776034" y="947057"/>
                </a:cubicBezTo>
                <a:cubicBezTo>
                  <a:pt x="2641777" y="713014"/>
                  <a:pt x="2491191" y="644071"/>
                  <a:pt x="2384148" y="489857"/>
                </a:cubicBezTo>
                <a:cubicBezTo>
                  <a:pt x="2277105" y="335643"/>
                  <a:pt x="2133776" y="21771"/>
                  <a:pt x="2133776" y="21771"/>
                </a:cubicBezTo>
              </a:path>
            </a:pathLst>
          </a:custGeom>
          <a:noFill/>
          <a:ln w="25400">
            <a:solidFill>
              <a:srgbClr val="E4754F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238438" y="2615266"/>
            <a:ext cx="206477" cy="2100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512296" y="3793574"/>
            <a:ext cx="206477" cy="2100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945586" y="4972983"/>
            <a:ext cx="206477" cy="2100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053721" y="4972983"/>
            <a:ext cx="206477" cy="2100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934864" y="3816099"/>
            <a:ext cx="206477" cy="2100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475568" y="4972983"/>
            <a:ext cx="206477" cy="2100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F691D5-95FA-1B4F-9451-77B3CF160CA5}"/>
              </a:ext>
            </a:extLst>
          </p:cNvPr>
          <p:cNvSpPr/>
          <p:nvPr/>
        </p:nvSpPr>
        <p:spPr>
          <a:xfrm>
            <a:off x="81064" y="6400699"/>
            <a:ext cx="7866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parrt</a:t>
            </a:r>
            <a:r>
              <a:rPr lang="en-US" dirty="0">
                <a:hlinkClick r:id="rId3"/>
              </a:rPr>
              <a:t>/msds621/blob/master/notebooks/trees/</a:t>
            </a:r>
            <a:r>
              <a:rPr lang="en-US" dirty="0" err="1">
                <a:hlinkClick r:id="rId3"/>
              </a:rPr>
              <a:t>basics.ipynb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6A085-1200-8E46-A088-83D50026CDFD}"/>
              </a:ext>
            </a:extLst>
          </p:cNvPr>
          <p:cNvSpPr txBox="1"/>
          <p:nvPr/>
        </p:nvSpPr>
        <p:spPr>
          <a:xfrm>
            <a:off x="1042481" y="5422868"/>
            <a:ext cx="6362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Think of launching a minion to walk the</a:t>
            </a:r>
            <a:br>
              <a:rPr lang="en-US" sz="2400" dirty="0"/>
            </a:br>
            <a:r>
              <a:rPr lang="en-US" sz="2400" dirty="0"/>
              <a:t>left subtree and then another to walk the right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36ABE51-0B72-C54F-AC32-AF73FF2BEBDD}"/>
              </a:ext>
            </a:extLst>
          </p:cNvPr>
          <p:cNvSpPr/>
          <p:nvPr/>
        </p:nvSpPr>
        <p:spPr>
          <a:xfrm>
            <a:off x="386896" y="5453796"/>
            <a:ext cx="603966" cy="710018"/>
          </a:xfrm>
          <a:prstGeom prst="rightArrow">
            <a:avLst/>
          </a:prstGeom>
          <a:solidFill>
            <a:srgbClr val="E475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78373B-4FE3-DA49-9596-7C2F4D932CF5}"/>
              </a:ext>
            </a:extLst>
          </p:cNvPr>
          <p:cNvSpPr txBox="1"/>
          <p:nvPr/>
        </p:nvSpPr>
        <p:spPr>
          <a:xfrm>
            <a:off x="2814067" y="2986946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Follows formula for recursive functions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E803460-BFDE-DC43-A8AA-4860AA81FD43}"/>
              </a:ext>
            </a:extLst>
          </p:cNvPr>
          <p:cNvSpPr/>
          <p:nvPr/>
        </p:nvSpPr>
        <p:spPr>
          <a:xfrm>
            <a:off x="8719837" y="6058783"/>
            <a:ext cx="206477" cy="2100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09D7B8-2A78-9B4D-84ED-C28939ED070C}"/>
              </a:ext>
            </a:extLst>
          </p:cNvPr>
          <p:cNvSpPr txBox="1"/>
          <p:nvPr/>
        </p:nvSpPr>
        <p:spPr>
          <a:xfrm>
            <a:off x="8943164" y="5994537"/>
            <a:ext cx="2544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Indicates action execution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8AF8AC-E3FA-954E-9940-22927E0DB8D8}"/>
              </a:ext>
            </a:extLst>
          </p:cNvPr>
          <p:cNvSpPr txBox="1"/>
          <p:nvPr/>
        </p:nvSpPr>
        <p:spPr>
          <a:xfrm>
            <a:off x="8906436" y="38044"/>
            <a:ext cx="3253165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def </a:t>
            </a:r>
            <a:r>
              <a:rPr lang="en-US" sz="1600" b="1" dirty="0"/>
              <a:t>f</a:t>
            </a:r>
            <a:r>
              <a:rPr lang="en-US" sz="1600" dirty="0"/>
              <a:t>(input):</a:t>
            </a:r>
          </a:p>
          <a:p>
            <a:r>
              <a:rPr lang="en-US" sz="1600" dirty="0"/>
              <a:t>    1. check termination condition</a:t>
            </a:r>
          </a:p>
          <a:p>
            <a:r>
              <a:rPr lang="en-US" sz="1600" dirty="0"/>
              <a:t>    2. process the current node</a:t>
            </a:r>
          </a:p>
          <a:p>
            <a:r>
              <a:rPr lang="en-US" sz="1600" dirty="0"/>
              <a:t>    3. invoke f on subregion(s)</a:t>
            </a:r>
          </a:p>
          <a:p>
            <a:r>
              <a:rPr lang="en-US" sz="1600" dirty="0"/>
              <a:t>    4. combine and return results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6F9DA0B-5632-D047-9234-8D59B28FA78C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839463" y="699764"/>
            <a:ext cx="2066973" cy="246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387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A1D8-1659-B443-AF1B-C7443AF9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383" y="365126"/>
            <a:ext cx="10867417" cy="754096"/>
          </a:xfrm>
        </p:spPr>
        <p:txBody>
          <a:bodyPr>
            <a:normAutofit fontScale="90000"/>
          </a:bodyPr>
          <a:lstStyle/>
          <a:p>
            <a:r>
              <a:rPr lang="en-US" dirty="0"/>
              <a:t>How can walk() remember where it has visited?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ABF87-9691-8D4A-A1CE-E91B67D72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383" y="1401323"/>
            <a:ext cx="6580762" cy="5213486"/>
          </a:xfrm>
        </p:spPr>
        <p:txBody>
          <a:bodyPr>
            <a:normAutofit fontScale="92500"/>
          </a:bodyPr>
          <a:lstStyle/>
          <a:p>
            <a:r>
              <a:rPr lang="en-US" dirty="0"/>
              <a:t>“Where to return” is tracked per function </a:t>
            </a:r>
            <a:r>
              <a:rPr lang="en-US" b="1" dirty="0"/>
              <a:t>call</a:t>
            </a:r>
            <a:r>
              <a:rPr lang="en-US" dirty="0"/>
              <a:t> not per function </a:t>
            </a:r>
            <a:r>
              <a:rPr lang="en-US" b="1" dirty="0"/>
              <a:t>definition</a:t>
            </a:r>
            <a:endParaRPr lang="en-US" dirty="0"/>
          </a:p>
          <a:p>
            <a:r>
              <a:rPr lang="en-US" dirty="0"/>
              <a:t>Function </a:t>
            </a:r>
            <a:r>
              <a:rPr lang="en-US" b="1" dirty="0"/>
              <a:t>f</a:t>
            </a:r>
            <a:r>
              <a:rPr lang="en-US" dirty="0"/>
              <a:t> calls </a:t>
            </a:r>
            <a:r>
              <a:rPr lang="en-US" b="1" dirty="0"/>
              <a:t>g</a:t>
            </a:r>
            <a:r>
              <a:rPr lang="en-US" dirty="0"/>
              <a:t> calls </a:t>
            </a:r>
            <a:r>
              <a:rPr lang="en-US" b="1" dirty="0"/>
              <a:t>h</a:t>
            </a:r>
            <a:r>
              <a:rPr lang="en-US" dirty="0"/>
              <a:t> and Python remembers where each was called from</a:t>
            </a:r>
          </a:p>
          <a:p>
            <a:r>
              <a:rPr lang="en-US" dirty="0"/>
              <a:t>Each function call saves its place like keeping a finger on the call statement; </a:t>
            </a:r>
            <a:r>
              <a:rPr lang="en-US" sz="2600" dirty="0">
                <a:latin typeface="Monaco" pitchFamily="2" charset="77"/>
              </a:rPr>
              <a:t>return</a:t>
            </a:r>
            <a:r>
              <a:rPr lang="en-US" dirty="0"/>
              <a:t> statement uses that as location to resume after invoked function returns</a:t>
            </a:r>
          </a:p>
          <a:p>
            <a:r>
              <a:rPr lang="en-US" dirty="0"/>
              <a:t>Just imagine that </a:t>
            </a:r>
            <a:r>
              <a:rPr lang="en-US" b="1" dirty="0"/>
              <a:t>f</a:t>
            </a:r>
            <a:r>
              <a:rPr lang="en-US" dirty="0"/>
              <a:t>, </a:t>
            </a:r>
            <a:r>
              <a:rPr lang="en-US" b="1" dirty="0"/>
              <a:t>g</a:t>
            </a:r>
            <a:r>
              <a:rPr lang="en-US" dirty="0"/>
              <a:t>, and </a:t>
            </a:r>
            <a:r>
              <a:rPr lang="en-US" b="1" dirty="0"/>
              <a:t>h</a:t>
            </a:r>
            <a:r>
              <a:rPr lang="en-US" dirty="0"/>
              <a:t> are the same function and you'll see that recursive calls also remember where they came from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27D24-1EC7-6F4F-A603-38821C1E4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017" y="1119221"/>
            <a:ext cx="4604426" cy="3198284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CD46FE04-EDCC-D74A-8BCD-3D0927BB1BA4}"/>
              </a:ext>
            </a:extLst>
          </p:cNvPr>
          <p:cNvSpPr/>
          <p:nvPr/>
        </p:nvSpPr>
        <p:spPr>
          <a:xfrm>
            <a:off x="7655668" y="1625059"/>
            <a:ext cx="233464" cy="194013"/>
          </a:xfrm>
          <a:prstGeom prst="rightArrow">
            <a:avLst/>
          </a:prstGeom>
          <a:solidFill>
            <a:srgbClr val="E475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C13F962F-CF7B-3040-9C1D-C6E4954BC4E5}"/>
              </a:ext>
            </a:extLst>
          </p:cNvPr>
          <p:cNvSpPr/>
          <p:nvPr/>
        </p:nvSpPr>
        <p:spPr>
          <a:xfrm>
            <a:off x="7655668" y="2758351"/>
            <a:ext cx="233464" cy="194013"/>
          </a:xfrm>
          <a:prstGeom prst="rightArrow">
            <a:avLst/>
          </a:prstGeom>
          <a:solidFill>
            <a:srgbClr val="E475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A8BBC6C-F10A-F344-8589-1BFE268B5CD4}"/>
              </a:ext>
            </a:extLst>
          </p:cNvPr>
          <p:cNvSpPr/>
          <p:nvPr/>
        </p:nvSpPr>
        <p:spPr>
          <a:xfrm>
            <a:off x="7067145" y="4457176"/>
            <a:ext cx="233464" cy="194013"/>
          </a:xfrm>
          <a:prstGeom prst="rightArrow">
            <a:avLst/>
          </a:prstGeom>
          <a:solidFill>
            <a:srgbClr val="E475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9ACC42B-D12A-BC48-AE52-B62C2A48C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488" y="4292600"/>
            <a:ext cx="4575955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59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6104-BABD-8643-B0F8-4FD1F89D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call tree vs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1E703E-A041-ED4A-BA35-1CBA9C435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834" y="2150229"/>
            <a:ext cx="8424282" cy="37807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E7CE28-6AF4-4249-A47B-F2A8E1161A5F}"/>
              </a:ext>
            </a:extLst>
          </p:cNvPr>
          <p:cNvSpPr txBox="1"/>
          <p:nvPr/>
        </p:nvSpPr>
        <p:spPr>
          <a:xfrm>
            <a:off x="7675890" y="473909"/>
            <a:ext cx="4364241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5552" y="6205834"/>
            <a:ext cx="436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Exhaustive search of all nodes</a:t>
            </a:r>
          </a:p>
        </p:txBody>
      </p:sp>
    </p:spTree>
    <p:extLst>
      <p:ext uri="{BB962C8B-B14F-4D97-AF65-F5344CB8AC3E}">
        <p14:creationId xmlns:p14="http://schemas.microsoft.com/office/powerpoint/2010/main" val="2178768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CCB1-9CF0-064B-AAD9-7D75DBBA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in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65B82-072D-2149-AFDA-E7AA5817C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modify the tree walker to search for an element and compare to unrestricted depth-first tree walk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0125C-DF0D-9A4F-8BCB-5E47F824ED9B}"/>
              </a:ext>
            </a:extLst>
          </p:cNvPr>
          <p:cNvSpPr txBox="1"/>
          <p:nvPr/>
        </p:nvSpPr>
        <p:spPr>
          <a:xfrm>
            <a:off x="5889016" y="3285230"/>
            <a:ext cx="5832772" cy="2462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search(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x:object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is None: return None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x==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return p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q = search(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q is not None: return q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q = search(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q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3560E5-2A9B-CB4B-9164-52C2B689F75C}"/>
              </a:ext>
            </a:extLst>
          </p:cNvPr>
          <p:cNvSpPr txBox="1"/>
          <p:nvPr/>
        </p:nvSpPr>
        <p:spPr>
          <a:xfrm>
            <a:off x="470212" y="3285230"/>
            <a:ext cx="4789559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E78C0A-801D-6845-8F0E-4F40DD316705}"/>
              </a:ext>
            </a:extLst>
          </p:cNvPr>
          <p:cNvCxnSpPr>
            <a:cxnSpLocks/>
          </p:cNvCxnSpPr>
          <p:nvPr/>
        </p:nvCxnSpPr>
        <p:spPr>
          <a:xfrm>
            <a:off x="4679004" y="3822970"/>
            <a:ext cx="1838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F23F97-82B8-E344-824E-D233F93A531A}"/>
              </a:ext>
            </a:extLst>
          </p:cNvPr>
          <p:cNvCxnSpPr>
            <a:cxnSpLocks/>
          </p:cNvCxnSpPr>
          <p:nvPr/>
        </p:nvCxnSpPr>
        <p:spPr>
          <a:xfrm>
            <a:off x="3607904" y="4188213"/>
            <a:ext cx="2909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481ED9-A3B0-2F4C-9D4D-0E2F6B8B4317}"/>
              </a:ext>
            </a:extLst>
          </p:cNvPr>
          <p:cNvCxnSpPr>
            <a:cxnSpLocks/>
          </p:cNvCxnSpPr>
          <p:nvPr/>
        </p:nvCxnSpPr>
        <p:spPr>
          <a:xfrm>
            <a:off x="3279913" y="4516336"/>
            <a:ext cx="3237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A3D61D-1C4C-6546-B370-72B89EA87364}"/>
              </a:ext>
            </a:extLst>
          </p:cNvPr>
          <p:cNvCxnSpPr>
            <a:cxnSpLocks/>
          </p:cNvCxnSpPr>
          <p:nvPr/>
        </p:nvCxnSpPr>
        <p:spPr>
          <a:xfrm>
            <a:off x="3488635" y="4890052"/>
            <a:ext cx="3028897" cy="379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383B2CB-2721-304C-A6BD-AA7CCCFB9CD7}"/>
              </a:ext>
            </a:extLst>
          </p:cNvPr>
          <p:cNvSpPr/>
          <p:nvPr/>
        </p:nvSpPr>
        <p:spPr>
          <a:xfrm>
            <a:off x="6619708" y="4686433"/>
            <a:ext cx="4479552" cy="352495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E261F4-D887-5847-A368-79BEAC259C78}"/>
              </a:ext>
            </a:extLst>
          </p:cNvPr>
          <p:cNvSpPr/>
          <p:nvPr/>
        </p:nvSpPr>
        <p:spPr>
          <a:xfrm>
            <a:off x="6625373" y="5383789"/>
            <a:ext cx="1438857" cy="326347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7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stumps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55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5440"/>
            <a:ext cx="10876280" cy="4561523"/>
          </a:xfrm>
        </p:spPr>
        <p:txBody>
          <a:bodyPr/>
          <a:lstStyle/>
          <a:p>
            <a:r>
              <a:rPr lang="en-US" dirty="0"/>
              <a:t>A stump is a 2-level tree w/decision node root &amp; 2 predictor leaves</a:t>
            </a:r>
          </a:p>
          <a:p>
            <a:r>
              <a:rPr lang="en-US" dirty="0"/>
              <a:t>Used by gradient boosting machines as the “weak learners” </a:t>
            </a:r>
          </a:p>
          <a:p>
            <a:r>
              <a:rPr lang="en-US" dirty="0"/>
              <a:t>If node has field </a:t>
            </a:r>
            <a:r>
              <a:rPr lang="en-US" b="1" dirty="0"/>
              <a:t>split</a:t>
            </a:r>
            <a:r>
              <a:rPr lang="en-US" dirty="0"/>
              <a:t>, it’s a decision node else it’s a leaf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3560E5-2A9B-CB4B-9164-52C2B689F75C}"/>
              </a:ext>
            </a:extLst>
          </p:cNvPr>
          <p:cNvSpPr txBox="1"/>
          <p:nvPr/>
        </p:nvSpPr>
        <p:spPr>
          <a:xfrm>
            <a:off x="1157799" y="3238269"/>
            <a:ext cx="8605520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6D6D6D"/>
                </a:solidFill>
                <a:latin typeface="Consolas" panose="020B0609020204030204" pitchFamily="49" charset="0"/>
              </a:rPr>
              <a:t># Define a single-node class for simplicity</a:t>
            </a:r>
          </a:p>
          <a:p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class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def </a:t>
            </a:r>
            <a:r>
              <a:rPr lang="en-US" sz="2400" dirty="0">
                <a:solidFill>
                  <a:srgbClr val="A000A3"/>
                </a:solidFill>
                <a:latin typeface="Consolas" panose="020B0609020204030204" pitchFamily="49" charset="0"/>
              </a:rPr>
              <a:t>__</a:t>
            </a:r>
            <a:r>
              <a:rPr lang="en-US" sz="2400" dirty="0" err="1">
                <a:solidFill>
                  <a:srgbClr val="A000A3"/>
                </a:solidFill>
                <a:latin typeface="Consolas" panose="020B0609020204030204" pitchFamily="49" charset="0"/>
              </a:rPr>
              <a:t>init</a:t>
            </a:r>
            <a:r>
              <a:rPr lang="en-US" sz="2400" dirty="0">
                <a:solidFill>
                  <a:srgbClr val="A000A3"/>
                </a:solidFill>
                <a:latin typeface="Consolas" panose="020B0609020204030204" pitchFamily="49" charset="0"/>
              </a:rPr>
              <a:t>__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3F7A"/>
                </a:solidFill>
                <a:latin typeface="Consolas" panose="020B0609020204030204" pitchFamily="49" charset="0"/>
              </a:rPr>
              <a:t>self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split=</a:t>
            </a:r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None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prediction=</a:t>
            </a:r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None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left=</a:t>
            </a:r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None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right=</a:t>
            </a:r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None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803F7A"/>
                </a:solidFill>
                <a:latin typeface="Consolas" panose="020B0609020204030204" pitchFamily="49" charset="0"/>
              </a:rPr>
              <a:t>self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.split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split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803F7A"/>
                </a:solidFill>
                <a:latin typeface="Consolas" panose="020B0609020204030204" pitchFamily="49" charset="0"/>
              </a:rPr>
              <a:t>self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.prediction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prediction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803F7A"/>
                </a:solidFill>
                <a:latin typeface="Consolas" panose="020B0609020204030204" pitchFamily="49" charset="0"/>
              </a:rPr>
              <a:t>self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.left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left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803F7A"/>
                </a:solidFill>
                <a:latin typeface="Consolas" panose="020B0609020204030204" pitchFamily="49" charset="0"/>
              </a:rPr>
              <a:t>self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.right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right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B4E01F7E-C71B-F646-8CCC-2CA37A35ED64}"/>
              </a:ext>
            </a:extLst>
          </p:cNvPr>
          <p:cNvSpPr/>
          <p:nvPr/>
        </p:nvSpPr>
        <p:spPr>
          <a:xfrm>
            <a:off x="1630438" y="4839828"/>
            <a:ext cx="233464" cy="194013"/>
          </a:xfrm>
          <a:prstGeom prst="rightArrow">
            <a:avLst/>
          </a:prstGeom>
          <a:solidFill>
            <a:srgbClr val="E475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72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stump that picks midpoint as split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20" y="1864360"/>
            <a:ext cx="2136140" cy="348528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433" y="1998662"/>
            <a:ext cx="4541902" cy="34381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E261F4-D887-5847-A368-79BEAC259C78}"/>
              </a:ext>
            </a:extLst>
          </p:cNvPr>
          <p:cNvSpPr/>
          <p:nvPr/>
        </p:nvSpPr>
        <p:spPr>
          <a:xfrm>
            <a:off x="2937293" y="2498349"/>
            <a:ext cx="862547" cy="1169411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E261F4-D887-5847-A368-79BEAC259C78}"/>
              </a:ext>
            </a:extLst>
          </p:cNvPr>
          <p:cNvSpPr/>
          <p:nvPr/>
        </p:nvSpPr>
        <p:spPr>
          <a:xfrm>
            <a:off x="2937293" y="3719512"/>
            <a:ext cx="862547" cy="1586548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A3D61D-1C4C-6546-B370-72B89EA87364}"/>
              </a:ext>
            </a:extLst>
          </p:cNvPr>
          <p:cNvCxnSpPr>
            <a:cxnSpLocks/>
          </p:cNvCxnSpPr>
          <p:nvPr/>
        </p:nvCxnSpPr>
        <p:spPr>
          <a:xfrm>
            <a:off x="3799840" y="3083054"/>
            <a:ext cx="2692400" cy="15494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A3D61D-1C4C-6546-B370-72B89EA87364}"/>
              </a:ext>
            </a:extLst>
          </p:cNvPr>
          <p:cNvCxnSpPr>
            <a:cxnSpLocks/>
          </p:cNvCxnSpPr>
          <p:nvPr/>
        </p:nvCxnSpPr>
        <p:spPr>
          <a:xfrm flipV="1">
            <a:off x="3883660" y="4780723"/>
            <a:ext cx="4604357" cy="2484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224507-F4C3-074E-817C-EEF481D3C71A}"/>
                  </a:ext>
                </a:extLst>
              </p:cNvPr>
              <p:cNvSpPr txBox="1"/>
              <p:nvPr/>
            </p:nvSpPr>
            <p:spPr>
              <a:xfrm>
                <a:off x="7874998" y="3429000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224507-F4C3-074E-817C-EEF481D3C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998" y="3429000"/>
                <a:ext cx="4219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B99966-C0C7-7642-A741-F759534349F2}"/>
                  </a:ext>
                </a:extLst>
              </p:cNvPr>
              <p:cNvSpPr txBox="1"/>
              <p:nvPr/>
            </p:nvSpPr>
            <p:spPr>
              <a:xfrm>
                <a:off x="6340918" y="3431416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B99966-C0C7-7642-A741-F75953434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918" y="3431416"/>
                <a:ext cx="4219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DD5B146-5118-FB44-9DFB-11CB394701CD}"/>
              </a:ext>
            </a:extLst>
          </p:cNvPr>
          <p:cNvSpPr txBox="1"/>
          <p:nvPr/>
        </p:nvSpPr>
        <p:spPr>
          <a:xfrm>
            <a:off x="8488017" y="2333561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</a:t>
            </a:r>
            <a:r>
              <a:rPr lang="en-US" b="1" dirty="0" err="1"/>
              <a:t>sqfeet</a:t>
            </a:r>
            <a:r>
              <a:rPr lang="en-US" dirty="0"/>
              <a:t> feature space at 850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99632E-54AD-C648-A929-189DC025AB1C}"/>
              </a:ext>
            </a:extLst>
          </p:cNvPr>
          <p:cNvSpPr txBox="1"/>
          <p:nvPr/>
        </p:nvSpPr>
        <p:spPr>
          <a:xfrm>
            <a:off x="9615335" y="4596057"/>
            <a:ext cx="250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in right region</a:t>
            </a:r>
          </a:p>
        </p:txBody>
      </p:sp>
    </p:spTree>
    <p:extLst>
      <p:ext uri="{BB962C8B-B14F-4D97-AF65-F5344CB8AC3E}">
        <p14:creationId xmlns:p14="http://schemas.microsoft.com/office/powerpoint/2010/main" val="643960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decision tree stumps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3840"/>
                <a:ext cx="10515600" cy="4663123"/>
              </a:xfrm>
            </p:spPr>
            <p:txBody>
              <a:bodyPr/>
              <a:lstStyle/>
              <a:p>
                <a:r>
                  <a:rPr lang="en-US" dirty="0"/>
                  <a:t>For demonstration purposes only, let’s split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always at midpoint between min/max: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3840"/>
                <a:ext cx="10515600" cy="4663123"/>
              </a:xfrm>
              <a:blipFill>
                <a:blip r:embed="rId2"/>
                <a:stretch>
                  <a:fillRect l="-1086" t="-2446" r="-1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43560E5-2A9B-CB4B-9164-52C2B689F75C}"/>
              </a:ext>
            </a:extLst>
          </p:cNvPr>
          <p:cNvSpPr txBox="1"/>
          <p:nvPr/>
        </p:nvSpPr>
        <p:spPr>
          <a:xfrm>
            <a:off x="838200" y="2626043"/>
            <a:ext cx="1108964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stumpfit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(x, y):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if </a:t>
            </a:r>
            <a:r>
              <a:rPr lang="en-US" sz="2400" dirty="0" err="1">
                <a:solidFill>
                  <a:srgbClr val="00006D"/>
                </a:solidFill>
                <a:latin typeface="Consolas" panose="020B0609020204030204" pitchFamily="49" charset="0"/>
              </a:rPr>
              <a:t>len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(x)==</a:t>
            </a:r>
            <a:r>
              <a:rPr lang="en-US" sz="2400" dirty="0">
                <a:solidFill>
                  <a:srgbClr val="0000FE"/>
                </a:solidFill>
                <a:latin typeface="Consolas" panose="020B0609020204030204" pitchFamily="49" charset="0"/>
              </a:rPr>
              <a:t>1 </a:t>
            </a:r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or </a:t>
            </a:r>
            <a:r>
              <a:rPr lang="en-US" sz="2400" dirty="0" err="1">
                <a:solidFill>
                  <a:srgbClr val="00006D"/>
                </a:solidFill>
                <a:latin typeface="Consolas" panose="020B0609020204030204" pitchFamily="49" charset="0"/>
              </a:rPr>
              <a:t>len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np.unique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(x))==</a:t>
            </a:r>
            <a:r>
              <a:rPr lang="en-US" sz="2400" dirty="0">
                <a:solidFill>
                  <a:srgbClr val="0000FE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i="1" dirty="0">
                <a:solidFill>
                  <a:srgbClr val="6D6D6D"/>
                </a:solidFill>
                <a:latin typeface="Consolas" panose="020B0609020204030204" pitchFamily="49" charset="0"/>
              </a:rPr>
              <a:t># if just one or unique x value, create &amp; return a leaf</a:t>
            </a:r>
          </a:p>
          <a:p>
            <a:r>
              <a:rPr lang="en-US" sz="2400" i="1" dirty="0">
                <a:solidFill>
                  <a:srgbClr val="6D6D6D"/>
                </a:solidFill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return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520087"/>
                </a:solidFill>
                <a:latin typeface="Consolas" panose="020B0609020204030204" pitchFamily="49" charset="0"/>
              </a:rPr>
              <a:t>prediction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=y[</a:t>
            </a:r>
            <a:r>
              <a:rPr lang="en-US" sz="2400" dirty="0">
                <a:solidFill>
                  <a:srgbClr val="0000FE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split = (</a:t>
            </a:r>
            <a:r>
              <a:rPr lang="en-US" sz="2400" dirty="0">
                <a:solidFill>
                  <a:srgbClr val="00006D"/>
                </a:solidFill>
                <a:latin typeface="Consolas" panose="020B0609020204030204" pitchFamily="49" charset="0"/>
              </a:rPr>
              <a:t>min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(x) + </a:t>
            </a:r>
            <a:r>
              <a:rPr lang="en-US" sz="2400" dirty="0">
                <a:solidFill>
                  <a:srgbClr val="00006D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(x)) / </a:t>
            </a:r>
            <a:r>
              <a:rPr lang="en-US" sz="2400" dirty="0">
                <a:solidFill>
                  <a:srgbClr val="0000FE"/>
                </a:solidFill>
                <a:latin typeface="Consolas" panose="020B0609020204030204" pitchFamily="49" charset="0"/>
              </a:rPr>
              <a:t>2 </a:t>
            </a:r>
            <a:r>
              <a:rPr lang="en-US" sz="2400" i="1" dirty="0">
                <a:solidFill>
                  <a:srgbClr val="6D6D6D"/>
                </a:solidFill>
                <a:latin typeface="Consolas" panose="020B0609020204030204" pitchFamily="49" charset="0"/>
              </a:rPr>
              <a:t># split at x midpoint</a:t>
            </a:r>
          </a:p>
          <a:p>
            <a:r>
              <a:rPr lang="en-US" sz="2400" i="1" dirty="0">
                <a:solidFill>
                  <a:srgbClr val="6D6D6D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(split)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t.left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520087"/>
                </a:solidFill>
                <a:latin typeface="Consolas" panose="020B0609020204030204" pitchFamily="49" charset="0"/>
              </a:rPr>
              <a:t>prediction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np.mean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(y[x&lt;split]))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t.right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520087"/>
                </a:solidFill>
                <a:latin typeface="Consolas" panose="020B0609020204030204" pitchFamily="49" charset="0"/>
              </a:rPr>
              <a:t>prediction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np.mean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(y[x&gt;=split]))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return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10991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7379-BDB8-6E43-AA3E-96F5F7117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abstract data 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1749F-8FEC-9B4F-B807-C64CAB7943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10515600" cy="4652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 </a:t>
                </a:r>
                <a:r>
                  <a:rPr lang="en-US" i="1" dirty="0"/>
                  <a:t>directed</a:t>
                </a:r>
                <a:r>
                  <a:rPr lang="en-US" dirty="0"/>
                  <a:t> </a:t>
                </a:r>
                <a:r>
                  <a:rPr lang="en-US" i="1" dirty="0"/>
                  <a:t>graph</a:t>
                </a:r>
                <a:r>
                  <a:rPr lang="en-US" dirty="0"/>
                  <a:t> with </a:t>
                </a:r>
                <a:r>
                  <a:rPr lang="en-US" i="1" dirty="0"/>
                  <a:t>internal</a:t>
                </a:r>
                <a:r>
                  <a:rPr lang="en-US" dirty="0"/>
                  <a:t> nodes and </a:t>
                </a:r>
                <a:r>
                  <a:rPr lang="en-US" i="1" dirty="0"/>
                  <a:t>leaves</a:t>
                </a:r>
              </a:p>
              <a:p>
                <a:r>
                  <a:rPr lang="en-US" dirty="0"/>
                  <a:t>No cycles and each node has at most one parent</a:t>
                </a:r>
              </a:p>
              <a:p>
                <a:r>
                  <a:rPr lang="en-US" dirty="0"/>
                  <a:t>Each node has at most 2 child nodes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nodes, there are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-1 edges</a:t>
                </a:r>
              </a:p>
              <a:p>
                <a:r>
                  <a:rPr lang="en-US" dirty="0"/>
                  <a:t>Nodes have payloads (values) that can be anything</a:t>
                </a:r>
              </a:p>
              <a:p>
                <a:r>
                  <a:rPr lang="en-US" dirty="0"/>
                  <a:t>A </a:t>
                </a:r>
                <a:r>
                  <a:rPr lang="en-US" i="1" dirty="0"/>
                  <a:t>full</a:t>
                </a:r>
                <a:r>
                  <a:rPr lang="en-US" dirty="0"/>
                  <a:t> binary tree: all internal nodes have 2 children</a:t>
                </a:r>
              </a:p>
              <a:p>
                <a:r>
                  <a:rPr lang="en-US" dirty="0"/>
                  <a:t>Height of full tree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internal nodes is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Height defined as number of edges along path </a:t>
                </a:r>
                <a:r>
                  <a:rPr lang="en-US" dirty="0" err="1"/>
                  <a:t>root→leaf</a:t>
                </a:r>
                <a:endParaRPr lang="en-US" dirty="0"/>
              </a:p>
              <a:p>
                <a:r>
                  <a:rPr lang="en-US" dirty="0"/>
                  <a:t>Level 0 is root, level 1, …</a:t>
                </a:r>
              </a:p>
              <a:p>
                <a:r>
                  <a:rPr lang="en-US" dirty="0"/>
                  <a:t>Warning: binary tree doesn’t imply </a:t>
                </a:r>
                <a:r>
                  <a:rPr lang="en-US" i="1" dirty="0"/>
                  <a:t>binary search tree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1749F-8FEC-9B4F-B807-C64CAB7943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10515600" cy="4652963"/>
              </a:xfrm>
              <a:blipFill>
                <a:blip r:embed="rId2"/>
                <a:stretch>
                  <a:fillRect l="-965" t="-2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972E14B-A36A-294C-8386-0A3A4CB13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3752" y="1395626"/>
            <a:ext cx="25908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3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571"/>
          </a:xfrm>
        </p:spPr>
        <p:txBody>
          <a:bodyPr/>
          <a:lstStyle/>
          <a:p>
            <a:r>
              <a:rPr lang="en-US" dirty="0"/>
              <a:t>In practice, better to use two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/>
          <a:lstStyle/>
          <a:p>
            <a:r>
              <a:rPr lang="en-US" dirty="0"/>
              <a:t>See notebook for 1D decision tree implementation</a:t>
            </a:r>
            <a:br>
              <a:rPr lang="en-US" dirty="0"/>
            </a:br>
            <a:r>
              <a:rPr lang="en-US" sz="2000" dirty="0">
                <a:hlinkClick r:id="rId2"/>
              </a:rPr>
              <a:t>https://github.com/parrt/msds621/blob/master/notebooks/trees/decision-trees.ipynb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3560E5-2A9B-CB4B-9164-52C2B689F75C}"/>
              </a:ext>
            </a:extLst>
          </p:cNvPr>
          <p:cNvSpPr txBox="1"/>
          <p:nvPr/>
        </p:nvSpPr>
        <p:spPr>
          <a:xfrm>
            <a:off x="1138690" y="2764964"/>
            <a:ext cx="9525995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class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DecisionNode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def </a:t>
            </a:r>
            <a:r>
              <a:rPr lang="en-US" sz="2400" dirty="0">
                <a:solidFill>
                  <a:srgbClr val="A000A3"/>
                </a:solidFill>
                <a:latin typeface="Consolas" panose="020B0609020204030204" pitchFamily="49" charset="0"/>
              </a:rPr>
              <a:t>__</a:t>
            </a:r>
            <a:r>
              <a:rPr lang="en-US" sz="2400" dirty="0" err="1">
                <a:solidFill>
                  <a:srgbClr val="A000A3"/>
                </a:solidFill>
                <a:latin typeface="Consolas" panose="020B0609020204030204" pitchFamily="49" charset="0"/>
              </a:rPr>
              <a:t>init</a:t>
            </a:r>
            <a:r>
              <a:rPr lang="en-US" sz="2400" dirty="0">
                <a:solidFill>
                  <a:srgbClr val="A000A3"/>
                </a:solidFill>
                <a:latin typeface="Consolas" panose="020B0609020204030204" pitchFamily="49" charset="0"/>
              </a:rPr>
              <a:t>__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3F7A"/>
                </a:solidFill>
                <a:latin typeface="Consolas" panose="020B0609020204030204" pitchFamily="49" charset="0"/>
              </a:rPr>
              <a:t>self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split, left=</a:t>
            </a:r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None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right=</a:t>
            </a:r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None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803F7A"/>
                </a:solidFill>
                <a:latin typeface="Consolas" panose="020B0609020204030204" pitchFamily="49" charset="0"/>
              </a:rPr>
              <a:t>self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.split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split  </a:t>
            </a:r>
            <a:r>
              <a:rPr lang="en-US" sz="2400" i="1" dirty="0">
                <a:solidFill>
                  <a:srgbClr val="6D6D6D"/>
                </a:solidFill>
                <a:latin typeface="Consolas" panose="020B0609020204030204" pitchFamily="49" charset="0"/>
              </a:rPr>
              <a:t># split point chosen from x</a:t>
            </a:r>
          </a:p>
          <a:p>
            <a:r>
              <a:rPr lang="en-US" sz="2400" i="1" dirty="0">
                <a:solidFill>
                  <a:srgbClr val="6D6D6D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803F7A"/>
                </a:solidFill>
                <a:latin typeface="Consolas" panose="020B0609020204030204" pitchFamily="49" charset="0"/>
              </a:rPr>
              <a:t>self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.left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left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803F7A"/>
                </a:solidFill>
                <a:latin typeface="Consolas" panose="020B0609020204030204" pitchFamily="49" charset="0"/>
              </a:rPr>
              <a:t>self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.right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right</a:t>
            </a:r>
          </a:p>
          <a:p>
            <a:endParaRPr lang="en-US" sz="2400" b="1" dirty="0">
              <a:solidFill>
                <a:srgbClr val="00006D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class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LeafNode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def </a:t>
            </a:r>
            <a:r>
              <a:rPr lang="en-US" sz="2400" dirty="0">
                <a:solidFill>
                  <a:srgbClr val="A000A3"/>
                </a:solidFill>
                <a:latin typeface="Consolas" panose="020B0609020204030204" pitchFamily="49" charset="0"/>
              </a:rPr>
              <a:t>__</a:t>
            </a:r>
            <a:r>
              <a:rPr lang="en-US" sz="2400" dirty="0" err="1">
                <a:solidFill>
                  <a:srgbClr val="A000A3"/>
                </a:solidFill>
                <a:latin typeface="Consolas" panose="020B0609020204030204" pitchFamily="49" charset="0"/>
              </a:rPr>
              <a:t>init</a:t>
            </a:r>
            <a:r>
              <a:rPr lang="en-US" sz="2400" dirty="0">
                <a:solidFill>
                  <a:srgbClr val="A000A3"/>
                </a:solidFill>
                <a:latin typeface="Consolas" panose="020B0609020204030204" pitchFamily="49" charset="0"/>
              </a:rPr>
              <a:t>__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803F7A"/>
                </a:solidFill>
                <a:latin typeface="Consolas" panose="020B0609020204030204" pitchFamily="49" charset="0"/>
              </a:rPr>
              <a:t>self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,y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803F7A"/>
                </a:solidFill>
                <a:latin typeface="Consolas" panose="020B0609020204030204" pitchFamily="49" charset="0"/>
              </a:rPr>
              <a:t>self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y</a:t>
            </a:r>
          </a:p>
        </p:txBody>
      </p:sp>
    </p:spTree>
    <p:extLst>
      <p:ext uri="{BB962C8B-B14F-4D97-AF65-F5344CB8AC3E}">
        <p14:creationId xmlns:p14="http://schemas.microsoft.com/office/powerpoint/2010/main" val="1332105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magic of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converting </a:t>
            </a:r>
            <a:r>
              <a:rPr lang="en-US" dirty="0" err="1"/>
              <a:t>stumpfit</a:t>
            </a:r>
            <a:r>
              <a:rPr lang="en-US" dirty="0"/>
              <a:t>() to </a:t>
            </a:r>
            <a:r>
              <a:rPr lang="en-US" dirty="0" err="1"/>
              <a:t>treefit</a:t>
            </a:r>
            <a:r>
              <a:rPr lang="en-US" dirty="0"/>
              <a:t>()</a:t>
            </a:r>
          </a:p>
          <a:p>
            <a:r>
              <a:rPr lang="en-US" dirty="0"/>
              <a:t>See “</a:t>
            </a:r>
            <a:r>
              <a:rPr lang="en-US" i="1" dirty="0"/>
              <a:t>Regression tree midpoint split for</a:t>
            </a:r>
            <a:br>
              <a:rPr lang="en-US" i="1" dirty="0"/>
            </a:br>
            <a:r>
              <a:rPr lang="en-US" i="1" dirty="0"/>
              <a:t>Boston dataset</a:t>
            </a:r>
            <a:r>
              <a:rPr lang="en-US" dirty="0"/>
              <a:t>” in notebook</a:t>
            </a:r>
          </a:p>
          <a:p>
            <a:r>
              <a:rPr lang="en-US" dirty="0"/>
              <a:t>In </a:t>
            </a:r>
            <a:r>
              <a:rPr lang="en-US" dirty="0" err="1"/>
              <a:t>treefit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), simply convert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76800" y="4028532"/>
            <a:ext cx="851066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t.left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TreeNode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(prediction=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np.mean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(y[x&lt;split]))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1883" y="5254744"/>
            <a:ext cx="69813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t.left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treefit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(x[x&lt;split], y[x&lt;split])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1883" y="5942568"/>
            <a:ext cx="97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Notebook: </a:t>
            </a:r>
            <a:r>
              <a:rPr lang="en-US" dirty="0">
                <a:hlinkClick r:id="rId2"/>
              </a:rPr>
              <a:t>https://github.com/parrt/msds621/blob/master/notebooks/trees/decision-trees.ipynb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48" y="1407234"/>
            <a:ext cx="4739429" cy="22236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272100" y="1573491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(midpoint </a:t>
            </a:r>
            <a:r>
              <a:rPr lang="en-US" dirty="0"/>
              <a:t>split)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BD49F-1DA9-114F-A6D0-C7C0356BC3F7}"/>
              </a:ext>
            </a:extLst>
          </p:cNvPr>
          <p:cNvSpPr txBox="1"/>
          <p:nvPr/>
        </p:nvSpPr>
        <p:spPr>
          <a:xfrm>
            <a:off x="9899556" y="405930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Create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8F2561-17DB-B441-8837-C7A4FABE3C1D}"/>
              </a:ext>
            </a:extLst>
          </p:cNvPr>
          <p:cNvSpPr txBox="1"/>
          <p:nvPr/>
        </p:nvSpPr>
        <p:spPr>
          <a:xfrm>
            <a:off x="9899556" y="524504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Create subtree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88BE77-CCFC-6841-AF3A-03D25A44CEA4}"/>
              </a:ext>
            </a:extLst>
          </p:cNvPr>
          <p:cNvSpPr/>
          <p:nvPr/>
        </p:nvSpPr>
        <p:spPr>
          <a:xfrm>
            <a:off x="1066861" y="4617178"/>
            <a:ext cx="46358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2009055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58295-9CB6-854C-93B7-D25E84ED9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56F2E-625F-E34E-BB83-D90FE4BBB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270" y="1311966"/>
            <a:ext cx="10515600" cy="49695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Binary tree: acyclic tree structure with at most two children,</a:t>
            </a:r>
            <a:br>
              <a:rPr lang="en-US" dirty="0"/>
            </a:br>
            <a:r>
              <a:rPr lang="en-US" dirty="0"/>
              <a:t>constructed by hooking nodes together</a:t>
            </a:r>
            <a:br>
              <a:rPr lang="en-US" dirty="0"/>
            </a:br>
            <a:r>
              <a:rPr lang="en-US" dirty="0"/>
              <a:t>(e.g., </a:t>
            </a:r>
            <a:r>
              <a:rPr lang="en-US" sz="2000" dirty="0" err="1">
                <a:latin typeface="Monaco" pitchFamily="2" charset="77"/>
              </a:rPr>
              <a:t>root.left</a:t>
            </a:r>
            <a:r>
              <a:rPr lang="en-US" sz="2000" dirty="0">
                <a:latin typeface="Monaco" pitchFamily="2" charset="77"/>
              </a:rPr>
              <a:t> = </a:t>
            </a:r>
            <a:r>
              <a:rPr lang="en-US" sz="2000" dirty="0" err="1">
                <a:latin typeface="Monaco" pitchFamily="2" charset="77"/>
              </a:rPr>
              <a:t>TreeNode</a:t>
            </a:r>
            <a:r>
              <a:rPr lang="en-US" sz="2000" dirty="0">
                <a:latin typeface="Monaco" pitchFamily="2" charset="77"/>
              </a:rPr>
              <a:t>(2)</a:t>
            </a:r>
            <a:r>
              <a:rPr lang="en-US" dirty="0"/>
              <a:t>)</a:t>
            </a:r>
          </a:p>
          <a:p>
            <a:r>
              <a:rPr lang="en-US" dirty="0"/>
              <a:t>Self-similar data structures built and walked with recursion</a:t>
            </a:r>
          </a:p>
          <a:p>
            <a:r>
              <a:rPr lang="en-US" dirty="0"/>
              <a:t>Each recursive call does a piece of the work and returns its piece combined with results obtained from recursive calls</a:t>
            </a:r>
          </a:p>
          <a:p>
            <a:r>
              <a:rPr lang="en-US" dirty="0"/>
              <a:t>Recursion traces out a call tree that's like a tree data structure</a:t>
            </a:r>
          </a:p>
          <a:p>
            <a:r>
              <a:rPr lang="en-US" dirty="0"/>
              <a:t>Recursive call in </a:t>
            </a:r>
            <a:r>
              <a:rPr lang="en-US" dirty="0" err="1"/>
              <a:t>treefit</a:t>
            </a:r>
            <a:r>
              <a:rPr lang="en-US" dirty="0"/>
              <a:t>() </a:t>
            </a:r>
            <a:r>
              <a:rPr lang="en-US"/>
              <a:t>returns newly-constructed </a:t>
            </a:r>
            <a:r>
              <a:rPr lang="en-US" dirty="0"/>
              <a:t>subtree</a:t>
            </a:r>
          </a:p>
          <a:p>
            <a:r>
              <a:rPr lang="en-US" dirty="0"/>
              <a:t>Remember the recursive function template!</a:t>
            </a:r>
          </a:p>
          <a:p>
            <a:r>
              <a:rPr lang="en-US" dirty="0"/>
              <a:t>Depth-first-search visits each node through backtracking</a:t>
            </a:r>
          </a:p>
          <a:p>
            <a:r>
              <a:rPr lang="en-US" dirty="0"/>
              <a:t>Study these recursive tree functions!</a:t>
            </a:r>
          </a:p>
        </p:txBody>
      </p:sp>
    </p:spTree>
    <p:extLst>
      <p:ext uri="{BB962C8B-B14F-4D97-AF65-F5344CB8AC3E}">
        <p14:creationId xmlns:p14="http://schemas.microsoft.com/office/powerpoint/2010/main" val="172652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CB8070-9A70-034D-852F-B0E533492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832" y="273558"/>
            <a:ext cx="5447597" cy="71013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0B226E-6008-4F48-85C9-56A34BE04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28"/>
            <a:ext cx="10515600" cy="1325563"/>
          </a:xfrm>
        </p:spPr>
        <p:txBody>
          <a:bodyPr/>
          <a:lstStyle/>
          <a:p>
            <a:r>
              <a:rPr lang="en-US" dirty="0"/>
              <a:t>Concrete binary tree using pointers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AF58F19-79C2-8D48-A0C7-28342257C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70" y="1544600"/>
            <a:ext cx="3473344" cy="32690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74B5D0-B1E2-304D-BA76-F7E99E809E62}"/>
              </a:ext>
            </a:extLst>
          </p:cNvPr>
          <p:cNvSpPr txBox="1"/>
          <p:nvPr/>
        </p:nvSpPr>
        <p:spPr>
          <a:xfrm>
            <a:off x="6219214" y="1091389"/>
            <a:ext cx="5839716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TreeNode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  def __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__(self, value,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               left=None, right=None):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self.left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= left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self.right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= right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A9AB8D-FDC1-2B41-8273-BE5652CB0B31}"/>
              </a:ext>
            </a:extLst>
          </p:cNvPr>
          <p:cNvSpPr txBox="1"/>
          <p:nvPr/>
        </p:nvSpPr>
        <p:spPr>
          <a:xfrm>
            <a:off x="2937269" y="6395039"/>
            <a:ext cx="3869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Drawn with </a:t>
            </a:r>
            <a:r>
              <a:rPr lang="en-US" sz="1600" dirty="0">
                <a:hlinkClick r:id="rId4"/>
              </a:rPr>
              <a:t>https://github.com/parrt/lolviz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3AE478-1FCE-D641-9C4D-BD5EEBB6C66C}"/>
              </a:ext>
            </a:extLst>
          </p:cNvPr>
          <p:cNvSpPr txBox="1"/>
          <p:nvPr/>
        </p:nvSpPr>
        <p:spPr>
          <a:xfrm>
            <a:off x="7323316" y="3104345"/>
            <a:ext cx="46713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For our purposes here, you can think of a class definition as defining a dictionary that maps fields/members to values. Objects are instances of a class and can act like dictionary objects. Compare: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B311F5-E2BD-0D49-BF23-7454D0AAC92E}"/>
              </a:ext>
            </a:extLst>
          </p:cNvPr>
          <p:cNvSpPr/>
          <p:nvPr/>
        </p:nvSpPr>
        <p:spPr>
          <a:xfrm>
            <a:off x="7323316" y="5276775"/>
            <a:ext cx="22363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o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O['value'] =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858CD9-DD8A-2749-905C-2D5A23457215}"/>
              </a:ext>
            </a:extLst>
          </p:cNvPr>
          <p:cNvSpPr/>
          <p:nvPr/>
        </p:nvSpPr>
        <p:spPr>
          <a:xfrm>
            <a:off x="10010159" y="5276775"/>
            <a:ext cx="26872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o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TreeNode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o.value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55457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C71F-B710-B64E-B1B9-5FAD28A0D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D4592-341E-E14F-8B86-BD6F41EA6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construction is a simple matter of creating nodes and setting left/right child pointers or passing kids to </a:t>
            </a:r>
            <a:r>
              <a:rPr lang="en-US" dirty="0" err="1"/>
              <a:t>init</a:t>
            </a:r>
            <a:r>
              <a:rPr lang="en-US" dirty="0"/>
              <a:t> method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C10E6F-C3F9-4D4E-BE34-C9D81B47AE8E}"/>
              </a:ext>
            </a:extLst>
          </p:cNvPr>
          <p:cNvSpPr/>
          <p:nvPr/>
        </p:nvSpPr>
        <p:spPr>
          <a:xfrm>
            <a:off x="81064" y="6400699"/>
            <a:ext cx="7866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parrt</a:t>
            </a:r>
            <a:r>
              <a:rPr lang="en-US" dirty="0">
                <a:hlinkClick r:id="rId2"/>
              </a:rPr>
              <a:t>/msds621/blob/master/notebooks/trees/</a:t>
            </a:r>
            <a:r>
              <a:rPr lang="en-US" dirty="0" err="1">
                <a:hlinkClick r:id="rId2"/>
              </a:rPr>
              <a:t>basics.ipynb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74B5D0-B1E2-304D-BA76-F7E99E809E62}"/>
              </a:ext>
            </a:extLst>
          </p:cNvPr>
          <p:cNvSpPr txBox="1"/>
          <p:nvPr/>
        </p:nvSpPr>
        <p:spPr>
          <a:xfrm>
            <a:off x="271416" y="3438338"/>
            <a:ext cx="348346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root =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TreeNode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(1)</a:t>
            </a:r>
          </a:p>
          <a:p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root.left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TreeNode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(2)</a:t>
            </a:r>
          </a:p>
          <a:p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root.right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TreeNode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(3)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604" y="3081827"/>
            <a:ext cx="2166567" cy="25424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113" y="2612665"/>
            <a:ext cx="2124545" cy="31217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74B5D0-B1E2-304D-BA76-F7E99E809E62}"/>
              </a:ext>
            </a:extLst>
          </p:cNvPr>
          <p:cNvSpPr txBox="1"/>
          <p:nvPr/>
        </p:nvSpPr>
        <p:spPr>
          <a:xfrm>
            <a:off x="5931171" y="3438338"/>
            <a:ext cx="42509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root.left.left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TreeNode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(4)</a:t>
            </a:r>
          </a:p>
          <a:p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root.left.right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TreeNode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74B5D0-B1E2-304D-BA76-F7E99E809E62}"/>
              </a:ext>
            </a:extLst>
          </p:cNvPr>
          <p:cNvSpPr txBox="1"/>
          <p:nvPr/>
        </p:nvSpPr>
        <p:spPr>
          <a:xfrm>
            <a:off x="6884713" y="83226"/>
            <a:ext cx="5241027" cy="16619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1700" dirty="0" err="1">
                <a:latin typeface="Monaco" charset="0"/>
                <a:ea typeface="Monaco" charset="0"/>
                <a:cs typeface="Monaco" charset="0"/>
              </a:rPr>
              <a:t>TreeNode</a:t>
            </a:r>
            <a:r>
              <a:rPr lang="en-US" sz="17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1700" dirty="0">
                <a:latin typeface="Monaco" charset="0"/>
                <a:ea typeface="Monaco" charset="0"/>
                <a:cs typeface="Monaco" charset="0"/>
              </a:rPr>
              <a:t>  def __</a:t>
            </a:r>
            <a:r>
              <a:rPr lang="en-US" sz="17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1700" dirty="0">
                <a:latin typeface="Monaco" charset="0"/>
                <a:ea typeface="Monaco" charset="0"/>
                <a:cs typeface="Monaco" charset="0"/>
              </a:rPr>
              <a:t>__(self, value,</a:t>
            </a:r>
          </a:p>
          <a:p>
            <a:r>
              <a:rPr lang="en-US" sz="1700" dirty="0">
                <a:latin typeface="Monaco" charset="0"/>
                <a:ea typeface="Monaco" charset="0"/>
                <a:cs typeface="Monaco" charset="0"/>
              </a:rPr>
              <a:t>               left=None, right=None):</a:t>
            </a:r>
          </a:p>
          <a:p>
            <a:r>
              <a:rPr lang="en-US" sz="17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1700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sz="1700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sz="17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1700" dirty="0" err="1">
                <a:latin typeface="Monaco" charset="0"/>
                <a:ea typeface="Monaco" charset="0"/>
                <a:cs typeface="Monaco" charset="0"/>
              </a:rPr>
              <a:t>self.left</a:t>
            </a:r>
            <a:r>
              <a:rPr lang="en-US" sz="1700" dirty="0">
                <a:latin typeface="Monaco" charset="0"/>
                <a:ea typeface="Monaco" charset="0"/>
                <a:cs typeface="Monaco" charset="0"/>
              </a:rPr>
              <a:t> = left</a:t>
            </a:r>
          </a:p>
          <a:p>
            <a:r>
              <a:rPr lang="en-US" sz="17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1700" dirty="0" err="1">
                <a:latin typeface="Monaco" charset="0"/>
                <a:ea typeface="Monaco" charset="0"/>
                <a:cs typeface="Monaco" charset="0"/>
              </a:rPr>
              <a:t>self.right</a:t>
            </a:r>
            <a:r>
              <a:rPr lang="en-US" sz="1700" dirty="0">
                <a:latin typeface="Monaco" charset="0"/>
                <a:ea typeface="Monaco" charset="0"/>
                <a:cs typeface="Monaco" charset="0"/>
              </a:rPr>
              <a:t> = right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74B5D0-B1E2-304D-BA76-F7E99E809E62}"/>
              </a:ext>
            </a:extLst>
          </p:cNvPr>
          <p:cNvSpPr txBox="1"/>
          <p:nvPr/>
        </p:nvSpPr>
        <p:spPr>
          <a:xfrm>
            <a:off x="271416" y="5734833"/>
            <a:ext cx="63325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root =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TreeNode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(1,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TreeNode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(2),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TreeNode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(3))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3342" y="5324473"/>
            <a:ext cx="4363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85482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detour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Math recurrence relations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recursion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Factorial definition:</a:t>
                </a:r>
              </a:p>
              <a:p>
                <a:pPr lvl="1"/>
                <a:r>
                  <a:rPr lang="en-US" dirty="0"/>
                  <a:t>Let 0! = 1</a:t>
                </a:r>
              </a:p>
              <a:p>
                <a:pPr lvl="1"/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!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∗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−1)! </m:t>
                    </m:r>
                  </m:oMath>
                </a14:m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Recurrent math functions</a:t>
                </a:r>
                <a:br>
                  <a:rPr lang="en-US" dirty="0"/>
                </a:br>
                <a:r>
                  <a:rPr lang="en-US" dirty="0"/>
                  <a:t>become recursive functions</a:t>
                </a:r>
                <a:br>
                  <a:rPr lang="en-US" dirty="0"/>
                </a:br>
                <a:r>
                  <a:rPr lang="en-US" dirty="0"/>
                  <a:t>in Python</a:t>
                </a:r>
              </a:p>
              <a:p>
                <a:r>
                  <a:rPr lang="en-US" dirty="0"/>
                  <a:t>Non-recursive version is harder</a:t>
                </a:r>
                <a:br>
                  <a:rPr lang="en-US" dirty="0"/>
                </a:br>
                <a:r>
                  <a:rPr lang="en-US" dirty="0"/>
                  <a:t>to understand and less natural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8ECF959-A074-534C-BF24-8351A6900DE7}"/>
              </a:ext>
            </a:extLst>
          </p:cNvPr>
          <p:cNvSpPr txBox="1"/>
          <p:nvPr/>
        </p:nvSpPr>
        <p:spPr>
          <a:xfrm>
            <a:off x="6386794" y="1941314"/>
            <a:ext cx="465004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fact(n):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n==0: return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n * fact(n-1)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E40DD-DD92-5A42-9800-A4C6CE1CAD6C}"/>
              </a:ext>
            </a:extLst>
          </p:cNvPr>
          <p:cNvSpPr txBox="1"/>
          <p:nvPr/>
        </p:nvSpPr>
        <p:spPr>
          <a:xfrm>
            <a:off x="6386794" y="4372908"/>
            <a:ext cx="5089412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factloop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(n):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 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range(1,n+1):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 *=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r</a:t>
            </a:r>
          </a:p>
        </p:txBody>
      </p:sp>
    </p:spTree>
    <p:extLst>
      <p:ext uri="{BB962C8B-B14F-4D97-AF65-F5344CB8AC3E}">
        <p14:creationId xmlns:p14="http://schemas.microsoft.com/office/powerpoint/2010/main" val="1464540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traces out a call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4041914" cy="4351338"/>
          </a:xfrm>
        </p:spPr>
        <p:txBody>
          <a:bodyPr>
            <a:normAutofit/>
          </a:bodyPr>
          <a:lstStyle/>
          <a:p>
            <a:r>
              <a:rPr lang="en-US" dirty="0"/>
              <a:t>Think of each call to the function as node in chain or graph of calls</a:t>
            </a:r>
          </a:p>
          <a:p>
            <a:r>
              <a:rPr lang="en-US" dirty="0"/>
              <a:t>Result of each function call is a piece of the result and each call combines </a:t>
            </a:r>
            <a:r>
              <a:rPr lang="en-US" dirty="0" err="1"/>
              <a:t>subresult</a:t>
            </a:r>
            <a:r>
              <a:rPr lang="en-US" dirty="0"/>
              <a:t>(s) to create more complete answer and pass it back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E8A2024-76E9-9C46-A3F1-7B6D09B9F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6905" y="583555"/>
            <a:ext cx="1827180" cy="55934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54BC1F-D366-994B-A254-B564ADACAB19}"/>
              </a:ext>
            </a:extLst>
          </p:cNvPr>
          <p:cNvSpPr txBox="1"/>
          <p:nvPr/>
        </p:nvSpPr>
        <p:spPr>
          <a:xfrm>
            <a:off x="5134846" y="1825625"/>
            <a:ext cx="4327204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fact(n):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n==0: return 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n * fact(n-1)</a:t>
            </a:r>
          </a:p>
        </p:txBody>
      </p:sp>
    </p:spTree>
    <p:extLst>
      <p:ext uri="{BB962C8B-B14F-4D97-AF65-F5344CB8AC3E}">
        <p14:creationId xmlns:p14="http://schemas.microsoft.com/office/powerpoint/2010/main" val="1551646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5FA44-505B-DE42-B8C0-D89E9E82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 for writing recursive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1F21C-3B31-6F4B-AEF0-90927DCBFB9F}"/>
              </a:ext>
            </a:extLst>
          </p:cNvPr>
          <p:cNvSpPr txBox="1"/>
          <p:nvPr/>
        </p:nvSpPr>
        <p:spPr>
          <a:xfrm>
            <a:off x="1668545" y="4053287"/>
            <a:ext cx="465004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fact(n):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n==0: return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n * fact(n-1)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0AECF0-A893-5F4F-8BEE-43939B2EBB9A}"/>
              </a:ext>
            </a:extLst>
          </p:cNvPr>
          <p:cNvSpPr txBox="1"/>
          <p:nvPr/>
        </p:nvSpPr>
        <p:spPr>
          <a:xfrm>
            <a:off x="1668545" y="1496420"/>
            <a:ext cx="811647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def </a:t>
            </a:r>
            <a:r>
              <a:rPr lang="en-US" sz="2400" b="1" dirty="0"/>
              <a:t>f</a:t>
            </a:r>
            <a:r>
              <a:rPr lang="en-US" sz="2400" dirty="0"/>
              <a:t>(input):</a:t>
            </a:r>
          </a:p>
          <a:p>
            <a:r>
              <a:rPr lang="en-US" sz="2400" dirty="0"/>
              <a:t>    1. check termination condition</a:t>
            </a:r>
          </a:p>
          <a:p>
            <a:r>
              <a:rPr lang="en-US" sz="2400" dirty="0"/>
              <a:t>    2. process the active input region / current node, </a:t>
            </a:r>
            <a:r>
              <a:rPr lang="en-US" sz="2400" dirty="0" err="1"/>
              <a:t>etc</a:t>
            </a:r>
            <a:r>
              <a:rPr lang="en-US" sz="2400" dirty="0"/>
              <a:t>…</a:t>
            </a:r>
          </a:p>
          <a:p>
            <a:r>
              <a:rPr lang="en-US" sz="2400" dirty="0"/>
              <a:t>    3. invoke f on </a:t>
            </a:r>
            <a:r>
              <a:rPr lang="en-US" sz="2400" dirty="0" err="1"/>
              <a:t>subregion</a:t>
            </a:r>
            <a:r>
              <a:rPr lang="en-US" sz="2400" dirty="0"/>
              <a:t>(s)</a:t>
            </a:r>
          </a:p>
          <a:p>
            <a:r>
              <a:rPr lang="en-US" sz="2400" dirty="0"/>
              <a:t>    4. combine and return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A12AB8-3250-0D41-ADCC-A7B2742E89A6}"/>
              </a:ext>
            </a:extLst>
          </p:cNvPr>
          <p:cNvSpPr txBox="1"/>
          <p:nvPr/>
        </p:nvSpPr>
        <p:spPr>
          <a:xfrm>
            <a:off x="7038799" y="3395149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 2 and 4 are optional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BDC7F3-DDD4-AD44-977B-A4A6E4B5E1E7}"/>
              </a:ext>
            </a:extLst>
          </p:cNvPr>
          <p:cNvSpPr txBox="1"/>
          <p:nvPr/>
        </p:nvSpPr>
        <p:spPr>
          <a:xfrm>
            <a:off x="1584635" y="5556998"/>
            <a:ext cx="986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Terminology: </a:t>
            </a:r>
            <a:r>
              <a:rPr lang="en-US" sz="2000" i="1" dirty="0"/>
              <a:t>currently-active region </a:t>
            </a:r>
            <a:r>
              <a:rPr lang="en-US" sz="2000" dirty="0"/>
              <a:t>or </a:t>
            </a:r>
            <a:r>
              <a:rPr lang="en-US" sz="2000" i="1" dirty="0"/>
              <a:t>element </a:t>
            </a:r>
            <a:r>
              <a:rPr lang="en-US" sz="2000" dirty="0"/>
              <a:t>is what </a:t>
            </a:r>
            <a:r>
              <a:rPr lang="en-US" sz="2000" b="1" dirty="0"/>
              <a:t>f</a:t>
            </a:r>
            <a:r>
              <a:rPr lang="en-US" sz="2000" dirty="0"/>
              <a:t> is currently trying to process.</a:t>
            </a:r>
          </a:p>
          <a:p>
            <a:r>
              <a:rPr lang="en-US" sz="2000" dirty="0"/>
              <a:t>Here, that is argument </a:t>
            </a:r>
            <a:r>
              <a:rPr lang="en-US" sz="2000" b="1" dirty="0"/>
              <a:t>n</a:t>
            </a:r>
            <a:r>
              <a:rPr lang="en-US" sz="2000" dirty="0"/>
              <a:t> (the “region” is the numbers 0..</a:t>
            </a:r>
            <a:r>
              <a:rPr lang="en-US" sz="2000" b="1" dirty="0"/>
              <a:t>n</a:t>
            </a:r>
            <a:r>
              <a:rPr lang="en-US" sz="2000" dirty="0"/>
              <a:t>)</a:t>
            </a:r>
          </a:p>
        </p:txBody>
      </p:sp>
      <p:sp>
        <p:nvSpPr>
          <p:cNvPr id="3" name="Left Bracket 2"/>
          <p:cNvSpPr/>
          <p:nvPr/>
        </p:nvSpPr>
        <p:spPr>
          <a:xfrm>
            <a:off x="1506811" y="2120806"/>
            <a:ext cx="497613" cy="2564781"/>
          </a:xfrm>
          <a:prstGeom prst="leftBracket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ket 11"/>
          <p:cNvSpPr/>
          <p:nvPr/>
        </p:nvSpPr>
        <p:spPr>
          <a:xfrm>
            <a:off x="1728436" y="2829079"/>
            <a:ext cx="280639" cy="2209585"/>
          </a:xfrm>
          <a:prstGeom prst="leftBracket">
            <a:avLst/>
          </a:prstGeom>
          <a:ln w="25400"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ket 12"/>
          <p:cNvSpPr/>
          <p:nvPr/>
        </p:nvSpPr>
        <p:spPr>
          <a:xfrm>
            <a:off x="1733513" y="3200400"/>
            <a:ext cx="280639" cy="1831817"/>
          </a:xfrm>
          <a:prstGeom prst="leftBracket">
            <a:avLst/>
          </a:prstGeom>
          <a:ln w="25400"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18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let the recursion scare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pretend that you are calling a different function</a:t>
            </a:r>
          </a:p>
          <a:p>
            <a:r>
              <a:rPr lang="en-US" dirty="0"/>
              <a:t>Or, as you write the function, pretend that you are calling the same function except that it is already complete</a:t>
            </a:r>
          </a:p>
          <a:p>
            <a:r>
              <a:rPr lang="en-US" dirty="0"/>
              <a:t>We call this the </a:t>
            </a:r>
            <a:r>
              <a:rPr lang="en-US" i="1" dirty="0"/>
              <a:t>recursive leap of faith</a:t>
            </a:r>
          </a:p>
          <a:p>
            <a:r>
              <a:rPr lang="en-US" dirty="0"/>
              <a:t>Follow the “Formula for recursive functions” and all will be well! </a:t>
            </a:r>
          </a:p>
        </p:txBody>
      </p:sp>
    </p:spTree>
    <p:extLst>
      <p:ext uri="{BB962C8B-B14F-4D97-AF65-F5344CB8AC3E}">
        <p14:creationId xmlns:p14="http://schemas.microsoft.com/office/powerpoint/2010/main" val="530162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3757</TotalTime>
  <Words>1776</Words>
  <Application>Microsoft Macintosh PowerPoint</Application>
  <PresentationFormat>Widescreen</PresentationFormat>
  <Paragraphs>198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Consolas</vt:lpstr>
      <vt:lpstr>Monaco</vt:lpstr>
      <vt:lpstr>Office Theme</vt:lpstr>
      <vt:lpstr>A crash course in binary trees </vt:lpstr>
      <vt:lpstr>Binary tree abstract data structure</vt:lpstr>
      <vt:lpstr>Concrete binary tree using pointers</vt:lpstr>
      <vt:lpstr>Building binary trees</vt:lpstr>
      <vt:lpstr>Recursion detour</vt:lpstr>
      <vt:lpstr>Math recurrence relations ⇒ recursion</vt:lpstr>
      <vt:lpstr>Recursion traces out a call graph</vt:lpstr>
      <vt:lpstr>Formula for writing recursive functions</vt:lpstr>
      <vt:lpstr>Don't let the recursion scare you</vt:lpstr>
      <vt:lpstr>Recursive tree procedures</vt:lpstr>
      <vt:lpstr>An analogy for recursive tree walking</vt:lpstr>
      <vt:lpstr>Recursive tree walk is natural</vt:lpstr>
      <vt:lpstr>How can walk() remember where it has visited?</vt:lpstr>
      <vt:lpstr>Recursion call tree vs tree</vt:lpstr>
      <vt:lpstr>Searching in binary tree</vt:lpstr>
      <vt:lpstr>Decision tree stumps</vt:lpstr>
      <vt:lpstr>Stumps</vt:lpstr>
      <vt:lpstr>Sample stump that picks midpoint as split</vt:lpstr>
      <vt:lpstr>Creating decision tree stumps</vt:lpstr>
      <vt:lpstr>In practice, better to use two classes</vt:lpstr>
      <vt:lpstr>The magic of recursion</vt:lpstr>
      <vt:lpstr>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 data structures</dc:title>
  <dc:creator>Microsoft Office User</dc:creator>
  <cp:lastModifiedBy>Terence Parr</cp:lastModifiedBy>
  <cp:revision>264</cp:revision>
  <cp:lastPrinted>2019-11-05T20:57:41Z</cp:lastPrinted>
  <dcterms:created xsi:type="dcterms:W3CDTF">2019-02-04T21:20:58Z</dcterms:created>
  <dcterms:modified xsi:type="dcterms:W3CDTF">2021-02-11T20:33:36Z</dcterms:modified>
</cp:coreProperties>
</file>