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6"/>
  </p:notesMasterIdLst>
  <p:handoutMasterIdLst>
    <p:handoutMasterId r:id="rId37"/>
  </p:handoutMasterIdLst>
  <p:sldIdLst>
    <p:sldId id="256" r:id="rId2"/>
    <p:sldId id="289" r:id="rId3"/>
    <p:sldId id="291" r:id="rId4"/>
    <p:sldId id="296" r:id="rId5"/>
    <p:sldId id="304" r:id="rId6"/>
    <p:sldId id="300" r:id="rId7"/>
    <p:sldId id="302" r:id="rId8"/>
    <p:sldId id="303" r:id="rId9"/>
    <p:sldId id="325" r:id="rId10"/>
    <p:sldId id="305" r:id="rId11"/>
    <p:sldId id="309" r:id="rId12"/>
    <p:sldId id="306" r:id="rId13"/>
    <p:sldId id="301" r:id="rId14"/>
    <p:sldId id="310" r:id="rId15"/>
    <p:sldId id="292" r:id="rId16"/>
    <p:sldId id="294" r:id="rId17"/>
    <p:sldId id="312" r:id="rId18"/>
    <p:sldId id="311" r:id="rId19"/>
    <p:sldId id="298" r:id="rId20"/>
    <p:sldId id="313" r:id="rId21"/>
    <p:sldId id="315" r:id="rId22"/>
    <p:sldId id="314" r:id="rId23"/>
    <p:sldId id="317" r:id="rId24"/>
    <p:sldId id="319" r:id="rId25"/>
    <p:sldId id="318" r:id="rId26"/>
    <p:sldId id="321" r:id="rId27"/>
    <p:sldId id="320" r:id="rId28"/>
    <p:sldId id="307" r:id="rId29"/>
    <p:sldId id="308" r:id="rId30"/>
    <p:sldId id="322" r:id="rId31"/>
    <p:sldId id="297" r:id="rId32"/>
    <p:sldId id="323" r:id="rId33"/>
    <p:sldId id="324" r:id="rId34"/>
    <p:sldId id="299" r:id="rId3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6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lbook.explained.ai/bulldozer-feateng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lbook.explained.ai/bulldozer-feateng.html" TargetMode="External"/><Relationship Id="rId5" Type="http://schemas.openxmlformats.org/officeDocument/2006/relationships/hyperlink" Target="https://mlbook.explained.ai/catvars.html" TargetMode="Externa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hal.archives-ouvertes.fr/hal-02024202v2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mlbook.explained.ai/bulldozer-testing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lbook.explained.ai/bulldozer-intro.html" TargetMode="External"/><Relationship Id="rId2" Type="http://schemas.openxmlformats.org/officeDocument/2006/relationships/hyperlink" Target="https://mlbook.explained.ai/prep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Preparing data for modeling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61B8-96CE-1744-AF33-646B344C4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clean 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F899E-0F49-C44D-8739-B40A33C139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199" y="1825625"/>
            <a:ext cx="10212421" cy="410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Filter data per business goals</a:t>
            </a:r>
          </a:p>
          <a:p>
            <a:r>
              <a:rPr lang="en-US" sz="2600" dirty="0"/>
              <a:t>In NY only:</a:t>
            </a:r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Reasonable prices:</a:t>
            </a:r>
            <a:br>
              <a:rPr lang="en-US" sz="2600" dirty="0"/>
            </a:br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If column known to be corrupted or useless, can just delete it; e.g., from bulldozer data set: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934CF-D7BA-1E4E-958E-608F5B0864AC}"/>
              </a:ext>
            </a:extLst>
          </p:cNvPr>
          <p:cNvSpPr txBox="1"/>
          <p:nvPr/>
        </p:nvSpPr>
        <p:spPr>
          <a:xfrm>
            <a:off x="1147865" y="2839952"/>
            <a:ext cx="10205935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df_clean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[(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['latitude']&gt;40.55) &amp; (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['latitude']&lt;40.94) &amp;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             (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['longitude']&gt;-74.1) &amp; (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['longitude']&lt;-73.67)]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0E2447-3900-3748-AEA3-075917915CF1}"/>
              </a:ext>
            </a:extLst>
          </p:cNvPr>
          <p:cNvSpPr txBox="1"/>
          <p:nvPr/>
        </p:nvSpPr>
        <p:spPr>
          <a:xfrm>
            <a:off x="1147865" y="4296992"/>
            <a:ext cx="980570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onaco" pitchFamily="2" charset="77"/>
              </a:rPr>
              <a:t>df_clean</a:t>
            </a:r>
            <a:r>
              <a:rPr lang="en-US" sz="2000" dirty="0">
                <a:latin typeface="Monaco" pitchFamily="2" charset="77"/>
              </a:rPr>
              <a:t> = </a:t>
            </a:r>
            <a:r>
              <a:rPr lang="en-US" sz="2000" dirty="0" err="1">
                <a:latin typeface="Monaco" pitchFamily="2" charset="77"/>
              </a:rPr>
              <a:t>df</a:t>
            </a:r>
            <a:r>
              <a:rPr lang="en-US" sz="2000" dirty="0">
                <a:latin typeface="Monaco" pitchFamily="2" charset="77"/>
              </a:rPr>
              <a:t>[(</a:t>
            </a:r>
            <a:r>
              <a:rPr lang="en-US" sz="2000" dirty="0" err="1">
                <a:latin typeface="Monaco" pitchFamily="2" charset="77"/>
              </a:rPr>
              <a:t>df.price</a:t>
            </a:r>
            <a:r>
              <a:rPr lang="en-US" sz="2000" dirty="0">
                <a:latin typeface="Monaco" pitchFamily="2" charset="77"/>
              </a:rPr>
              <a:t>&gt;1_000) &amp; (</a:t>
            </a:r>
            <a:r>
              <a:rPr lang="en-US" sz="2000" dirty="0" err="1">
                <a:latin typeface="Monaco" pitchFamily="2" charset="77"/>
              </a:rPr>
              <a:t>df.price</a:t>
            </a:r>
            <a:r>
              <a:rPr lang="en-US" sz="2000" dirty="0">
                <a:latin typeface="Monaco" pitchFamily="2" charset="77"/>
              </a:rPr>
              <a:t>&lt;10_000)]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7C0EF7-4350-C84C-817A-A234818D5453}"/>
              </a:ext>
            </a:extLst>
          </p:cNvPr>
          <p:cNvSpPr txBox="1"/>
          <p:nvPr/>
        </p:nvSpPr>
        <p:spPr>
          <a:xfrm>
            <a:off x="1147865" y="5942536"/>
            <a:ext cx="316148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aco" pitchFamily="2" charset="77"/>
              </a:rPr>
              <a:t>del </a:t>
            </a:r>
            <a:r>
              <a:rPr lang="en-US" sz="2000" dirty="0" err="1">
                <a:latin typeface="Monaco" pitchFamily="2" charset="77"/>
              </a:rPr>
              <a:t>df</a:t>
            </a:r>
            <a:r>
              <a:rPr lang="en-US" sz="2000" dirty="0">
                <a:latin typeface="Monaco" pitchFamily="2" charset="77"/>
              </a:rPr>
              <a:t>[‘</a:t>
            </a:r>
            <a:r>
              <a:rPr lang="en-US" sz="2000" dirty="0" err="1">
                <a:latin typeface="Monaco" pitchFamily="2" charset="77"/>
              </a:rPr>
              <a:t>MachineID</a:t>
            </a:r>
            <a:r>
              <a:rPr lang="en-US" sz="2000" dirty="0">
                <a:latin typeface="Monaco" pitchFamily="2" charset="77"/>
              </a:rPr>
              <a:t>’]</a:t>
            </a:r>
          </a:p>
        </p:txBody>
      </p:sp>
    </p:spTree>
    <p:extLst>
      <p:ext uri="{BB962C8B-B14F-4D97-AF65-F5344CB8AC3E}">
        <p14:creationId xmlns:p14="http://schemas.microsoft.com/office/powerpoint/2010/main" val="4104546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0D5FB-B750-C94F-9092-F0A74B4F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clean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CE115-84CE-0749-B9E0-EAF8EF01D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66" y="1825625"/>
            <a:ext cx="6800983" cy="4351338"/>
          </a:xfrm>
        </p:spPr>
        <p:txBody>
          <a:bodyPr/>
          <a:lstStyle/>
          <a:p>
            <a:r>
              <a:rPr lang="en-US" dirty="0"/>
              <a:t>Sold before manufactured? (ask stakeholders) Can adjust date or delete if there few enough of those records</a:t>
            </a:r>
          </a:p>
          <a:p>
            <a:r>
              <a:rPr lang="en-US" dirty="0"/>
              <a:t>Some columns are read in as numbers but are really categorical; e.g., bulldozer </a:t>
            </a:r>
            <a:r>
              <a:rPr lang="en-US" b="1" dirty="0" err="1"/>
              <a:t>auctioneerID</a:t>
            </a:r>
            <a:r>
              <a:rPr lang="en-US" dirty="0"/>
              <a:t>; we can set to strings (affects missing data handling):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3EEC2F-AEE3-834E-AE66-17F05DA5E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49" y="1690688"/>
            <a:ext cx="4394200" cy="167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8AB25C-EB14-D74E-9BBD-DF9D2A922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8049" y="3486151"/>
            <a:ext cx="1955800" cy="2413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B34230-7523-404F-8E3C-BD9E1DE4C0D5}"/>
              </a:ext>
            </a:extLst>
          </p:cNvPr>
          <p:cNvSpPr txBox="1"/>
          <p:nvPr/>
        </p:nvSpPr>
        <p:spPr>
          <a:xfrm>
            <a:off x="1139562" y="4879077"/>
            <a:ext cx="8033925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onaco" pitchFamily="2" charset="77"/>
              </a:rPr>
              <a:t>df</a:t>
            </a:r>
            <a:r>
              <a:rPr lang="en-US" sz="2000" dirty="0">
                <a:latin typeface="Monaco" pitchFamily="2" charset="77"/>
              </a:rPr>
              <a:t>['</a:t>
            </a:r>
            <a:r>
              <a:rPr lang="en-US" sz="2000" dirty="0" err="1">
                <a:latin typeface="Monaco" pitchFamily="2" charset="77"/>
              </a:rPr>
              <a:t>auctioneerID</a:t>
            </a:r>
            <a:r>
              <a:rPr lang="en-US" sz="2000" dirty="0">
                <a:latin typeface="Monaco" pitchFamily="2" charset="77"/>
              </a:rPr>
              <a:t>’] = </a:t>
            </a:r>
            <a:r>
              <a:rPr lang="en-US" sz="2000" dirty="0" err="1">
                <a:latin typeface="Monaco" pitchFamily="2" charset="77"/>
              </a:rPr>
              <a:t>df</a:t>
            </a:r>
            <a:r>
              <a:rPr lang="en-US" sz="2000" dirty="0">
                <a:latin typeface="Monaco" pitchFamily="2" charset="77"/>
              </a:rPr>
              <a:t>['</a:t>
            </a:r>
            <a:r>
              <a:rPr lang="en-US" sz="2000" dirty="0" err="1">
                <a:latin typeface="Monaco" pitchFamily="2" charset="77"/>
              </a:rPr>
              <a:t>auctioneerID</a:t>
            </a:r>
            <a:r>
              <a:rPr lang="en-US" sz="2000" dirty="0">
                <a:latin typeface="Monaco" pitchFamily="2" charset="77"/>
              </a:rPr>
              <a:t>'].</a:t>
            </a:r>
            <a:r>
              <a:rPr lang="en-US" sz="2000" dirty="0" err="1">
                <a:latin typeface="Monaco" pitchFamily="2" charset="77"/>
              </a:rPr>
              <a:t>astype</a:t>
            </a:r>
            <a:r>
              <a:rPr lang="en-US" sz="2000" dirty="0">
                <a:latin typeface="Monaco" pitchFamily="2" charset="77"/>
              </a:rPr>
              <a:t>(</a:t>
            </a:r>
            <a:r>
              <a:rPr lang="en-US" sz="2000" dirty="0" err="1">
                <a:latin typeface="Monaco" pitchFamily="2" charset="77"/>
              </a:rPr>
              <a:t>str</a:t>
            </a:r>
            <a:r>
              <a:rPr lang="en-US" sz="2000" dirty="0">
                <a:latin typeface="Monaco" pitchFamily="2" charset="77"/>
              </a:rPr>
              <a:t>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B1FE2E-4CD1-384B-A8E3-02E811814AB1}"/>
              </a:ext>
            </a:extLst>
          </p:cNvPr>
          <p:cNvSpPr/>
          <p:nvPr/>
        </p:nvSpPr>
        <p:spPr>
          <a:xfrm>
            <a:off x="9690198" y="2088086"/>
            <a:ext cx="995219" cy="31128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44C220-A90F-4647-93AE-34B29CB9D014}"/>
              </a:ext>
            </a:extLst>
          </p:cNvPr>
          <p:cNvSpPr/>
          <p:nvPr/>
        </p:nvSpPr>
        <p:spPr>
          <a:xfrm>
            <a:off x="10685417" y="2088085"/>
            <a:ext cx="557349" cy="31128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A7A39-EB59-A444-A1F1-AAE6B02EA80F}"/>
              </a:ext>
            </a:extLst>
          </p:cNvPr>
          <p:cNvSpPr txBox="1"/>
          <p:nvPr/>
        </p:nvSpPr>
        <p:spPr>
          <a:xfrm>
            <a:off x="10528964" y="18453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4754F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2224F0-F5CF-264D-AB2C-1A956B7EE838}"/>
              </a:ext>
            </a:extLst>
          </p:cNvPr>
          <p:cNvSpPr txBox="1"/>
          <p:nvPr/>
        </p:nvSpPr>
        <p:spPr>
          <a:xfrm>
            <a:off x="4940796" y="5452823"/>
            <a:ext cx="5113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Don’t replace with median (to impute value)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1E7765-0B1F-644F-9843-8A5960132F8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0054696" y="5652878"/>
            <a:ext cx="1299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467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8E70-198B-944C-9E90-9DD617A0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2BEE5-FDE5-AF4D-9578-87DB1F5FD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73429" cy="4351338"/>
          </a:xfrm>
        </p:spPr>
        <p:txBody>
          <a:bodyPr>
            <a:normAutofit/>
          </a:bodyPr>
          <a:lstStyle/>
          <a:p>
            <a:r>
              <a:rPr lang="en-US" dirty="0"/>
              <a:t>Some columns are shown as strings but are numbers; e.g., bulldozer </a:t>
            </a:r>
            <a:r>
              <a:rPr lang="en-US" b="1" dirty="0" err="1"/>
              <a:t>Tire_Size</a:t>
            </a:r>
            <a:r>
              <a:rPr lang="en-US" dirty="0"/>
              <a:t>; delete double-quote and then convert column to numbers</a:t>
            </a:r>
          </a:p>
          <a:p>
            <a:r>
              <a:rPr lang="en-US" dirty="0"/>
              <a:t>Bulldozer </a:t>
            </a:r>
            <a:r>
              <a:rPr lang="en-US" b="1" dirty="0" err="1"/>
              <a:t>Stick_length</a:t>
            </a:r>
            <a:r>
              <a:rPr lang="en-US" b="1" dirty="0"/>
              <a:t> </a:t>
            </a:r>
            <a:r>
              <a:rPr lang="en-US" dirty="0"/>
              <a:t>is more complicated but could still be normalized to inches rather than string</a:t>
            </a:r>
          </a:p>
          <a:p>
            <a:r>
              <a:rPr lang="en-US" dirty="0"/>
              <a:t>Bulldozer </a:t>
            </a:r>
            <a:r>
              <a:rPr lang="en-US" b="1" dirty="0"/>
              <a:t>Enclosure</a:t>
            </a:r>
            <a:r>
              <a:rPr lang="en-US" dirty="0"/>
              <a:t> has “EROPS w AC” and “EROPS AC”; normalize to one or other:</a:t>
            </a:r>
            <a:br>
              <a:rPr lang="en-US" dirty="0"/>
            </a:br>
            <a:r>
              <a:rPr lang="en-US" sz="2200" dirty="0" err="1">
                <a:latin typeface="Monaco" pitchFamily="2" charset="77"/>
              </a:rPr>
              <a:t>df</a:t>
            </a:r>
            <a:r>
              <a:rPr lang="en-US" sz="2200" dirty="0">
                <a:latin typeface="Monaco" pitchFamily="2" charset="77"/>
              </a:rPr>
              <a:t>['Enclosure'].replace('EROPS w AC','EROPS AC')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AE7BDE-D5A9-4D42-9117-A64D24015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105" y="4241800"/>
            <a:ext cx="2362200" cy="2070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0850CB-AD3B-0044-AE72-ADF91C3FB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5005" y="1690688"/>
            <a:ext cx="24003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6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DB4A-6AE7-6141-A56C-1B68347A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missing data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B02EF-E1C3-B94D-98E9-76F3EFF4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53500" cy="4351338"/>
          </a:xfrm>
        </p:spPr>
        <p:txBody>
          <a:bodyPr>
            <a:normAutofit/>
          </a:bodyPr>
          <a:lstStyle/>
          <a:p>
            <a:r>
              <a:rPr lang="en-US" dirty="0"/>
              <a:t>Missing values are </a:t>
            </a:r>
            <a:r>
              <a:rPr lang="en-US" dirty="0" err="1"/>
              <a:t>np.NaN</a:t>
            </a:r>
            <a:r>
              <a:rPr lang="en-US" dirty="0"/>
              <a:t> after loading with pandas</a:t>
            </a:r>
          </a:p>
          <a:p>
            <a:r>
              <a:rPr lang="en-US" dirty="0"/>
              <a:t>BUT, some are physically-present numbers or strings that actually represent missing values: </a:t>
            </a:r>
          </a:p>
          <a:p>
            <a:pPr lvl="1"/>
            <a:r>
              <a:rPr lang="en-US" dirty="0"/>
              <a:t>Rent dataset: Some </a:t>
            </a:r>
            <a:r>
              <a:rPr lang="en-US" b="1" dirty="0"/>
              <a:t>longitude</a:t>
            </a:r>
            <a:r>
              <a:rPr lang="en-US" dirty="0"/>
              <a:t>/</a:t>
            </a:r>
            <a:r>
              <a:rPr lang="en-US" b="1" dirty="0"/>
              <a:t>latitude</a:t>
            </a:r>
            <a:r>
              <a:rPr lang="en-US" dirty="0"/>
              <a:t> values are 0</a:t>
            </a:r>
            <a:br>
              <a:rPr lang="en-US" dirty="0"/>
            </a:br>
            <a:r>
              <a:rPr lang="en-US" dirty="0"/>
              <a:t>(off the west coast of Africa?)</a:t>
            </a:r>
          </a:p>
          <a:p>
            <a:pPr lvl="1"/>
            <a:r>
              <a:rPr lang="en-US" dirty="0"/>
              <a:t>Bulldozer dataset: strings like </a:t>
            </a:r>
            <a:r>
              <a:rPr lang="en-US" b="1" dirty="0" err="1"/>
              <a:t>Tire_Size</a:t>
            </a:r>
            <a:r>
              <a:rPr lang="en-US" b="1" dirty="0"/>
              <a:t> </a:t>
            </a:r>
            <a:r>
              <a:rPr lang="en-US" dirty="0"/>
              <a:t>have</a:t>
            </a:r>
            <a:br>
              <a:rPr lang="en-US" dirty="0"/>
            </a:br>
            <a:r>
              <a:rPr lang="en-US" dirty="0"/>
              <a:t>“None or Unspecified”</a:t>
            </a:r>
          </a:p>
          <a:p>
            <a:pPr lvl="1"/>
            <a:r>
              <a:rPr lang="en-US" dirty="0"/>
              <a:t>Bulldozer </a:t>
            </a:r>
            <a:r>
              <a:rPr lang="en-US" b="1" dirty="0" err="1"/>
              <a:t>fiModelSeries</a:t>
            </a:r>
            <a:r>
              <a:rPr lang="en-US" dirty="0"/>
              <a:t> has “#Name?”</a:t>
            </a:r>
          </a:p>
          <a:p>
            <a:r>
              <a:rPr lang="en-US" dirty="0"/>
              <a:t>Replace those with </a:t>
            </a:r>
            <a:r>
              <a:rPr lang="en-US" dirty="0" err="1"/>
              <a:t>NaN</a:t>
            </a:r>
            <a:r>
              <a:rPr lang="en-US" dirty="0"/>
              <a:t>; for example: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F42C6B-DCB4-5348-9615-39C05A76F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247" y="1201617"/>
            <a:ext cx="2019300" cy="2070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7C2766-DAFF-764B-BC33-6F880C25E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1700" y="3536890"/>
            <a:ext cx="2400300" cy="2374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B0712B-AF67-5D4A-986A-A1FE472A8160}"/>
              </a:ext>
            </a:extLst>
          </p:cNvPr>
          <p:cNvSpPr txBox="1"/>
          <p:nvPr/>
        </p:nvSpPr>
        <p:spPr>
          <a:xfrm>
            <a:off x="1125563" y="5611374"/>
            <a:ext cx="7271305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onaco" pitchFamily="2" charset="77"/>
              </a:rPr>
              <a:t>df.loc</a:t>
            </a:r>
            <a:r>
              <a:rPr lang="en-US" sz="2000" dirty="0">
                <a:latin typeface="Monaco" pitchFamily="2" charset="77"/>
              </a:rPr>
              <a:t>[</a:t>
            </a:r>
            <a:r>
              <a:rPr lang="en-US" sz="2000" dirty="0" err="1">
                <a:latin typeface="Monaco" pitchFamily="2" charset="77"/>
              </a:rPr>
              <a:t>df</a:t>
            </a:r>
            <a:r>
              <a:rPr lang="en-US" sz="2000" dirty="0">
                <a:latin typeface="Monaco" pitchFamily="2" charset="77"/>
              </a:rPr>
              <a:t>['</a:t>
            </a:r>
            <a:r>
              <a:rPr lang="en-US" sz="2000" dirty="0" err="1">
                <a:latin typeface="Monaco" pitchFamily="2" charset="77"/>
              </a:rPr>
              <a:t>Tire_Size</a:t>
            </a:r>
            <a:r>
              <a:rPr lang="en-US" sz="2000" dirty="0">
                <a:latin typeface="Monaco" pitchFamily="2" charset="77"/>
              </a:rPr>
              <a:t>']=='None or Unspecified’,</a:t>
            </a:r>
          </a:p>
          <a:p>
            <a:r>
              <a:rPr lang="en-US" sz="2000" dirty="0">
                <a:latin typeface="Monaco" pitchFamily="2" charset="77"/>
              </a:rPr>
              <a:t>       '</a:t>
            </a:r>
            <a:r>
              <a:rPr lang="en-US" sz="2000" dirty="0" err="1">
                <a:latin typeface="Monaco" pitchFamily="2" charset="77"/>
              </a:rPr>
              <a:t>Tire_Size</a:t>
            </a:r>
            <a:r>
              <a:rPr lang="en-US" sz="2000" dirty="0">
                <a:latin typeface="Monaco" pitchFamily="2" charset="77"/>
              </a:rPr>
              <a:t>'] = </a:t>
            </a:r>
            <a:r>
              <a:rPr lang="en-US" sz="2000" dirty="0" err="1">
                <a:latin typeface="Monaco" pitchFamily="2" charset="77"/>
              </a:rPr>
              <a:t>np.nan</a:t>
            </a:r>
            <a:endParaRPr lang="en-US" sz="20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9840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38ADFA-6C78-344C-AEB0-4DB552243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936" y="931958"/>
            <a:ext cx="4146064" cy="35477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C8370F-B3D8-E54A-80B6-83D445E7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missing data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12D35-ADA9-4042-A967-F02DC2066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208523" cy="4351338"/>
          </a:xfrm>
        </p:spPr>
        <p:txBody>
          <a:bodyPr/>
          <a:lstStyle/>
          <a:p>
            <a:r>
              <a:rPr lang="en-US" dirty="0"/>
              <a:t>Something fishing with Bulldozer </a:t>
            </a:r>
            <a:r>
              <a:rPr lang="en-US" b="1" dirty="0" err="1"/>
              <a:t>YearMade</a:t>
            </a:r>
            <a:endParaRPr lang="en-US" b="1" dirty="0"/>
          </a:p>
          <a:p>
            <a:r>
              <a:rPr lang="en-US" b="1" dirty="0" err="1"/>
              <a:t>YearMade</a:t>
            </a:r>
            <a:r>
              <a:rPr lang="en-US" dirty="0"/>
              <a:t>=1000 must mean unknown</a:t>
            </a:r>
            <a:br>
              <a:rPr lang="en-US" dirty="0"/>
            </a:br>
            <a:r>
              <a:rPr lang="en-US" dirty="0"/>
              <a:t>(or don’t ask it’s age! </a:t>
            </a:r>
            <a:r>
              <a:rPr lang="en-US" dirty="0" err="1"/>
              <a:t>haha</a:t>
            </a:r>
            <a:r>
              <a:rPr lang="en-US" dirty="0"/>
              <a:t>)</a:t>
            </a:r>
          </a:p>
          <a:p>
            <a:r>
              <a:rPr lang="en-US" dirty="0"/>
              <a:t>Replace weird dates with </a:t>
            </a:r>
            <a:r>
              <a:rPr lang="en-US" dirty="0" err="1"/>
              <a:t>NaN</a:t>
            </a:r>
            <a:r>
              <a:rPr lang="en-US" dirty="0"/>
              <a:t> (missing):</a:t>
            </a:r>
          </a:p>
          <a:p>
            <a:endParaRPr lang="en-US" dirty="0"/>
          </a:p>
          <a:p>
            <a:r>
              <a:rPr lang="en-US" dirty="0"/>
              <a:t>Bulldozer </a:t>
            </a:r>
            <a:r>
              <a:rPr lang="en-US" b="1" dirty="0" err="1"/>
              <a:t>Backhoe_Mounting</a:t>
            </a:r>
            <a:r>
              <a:rPr lang="en-US" dirty="0"/>
              <a:t> should be </a:t>
            </a:r>
            <a:r>
              <a:rPr lang="en-US" dirty="0" err="1"/>
              <a:t>boolean</a:t>
            </a:r>
            <a:r>
              <a:rPr lang="en-US" dirty="0"/>
              <a:t>; normalize, convert to true/false, set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E56BF-8CC0-484E-8275-E9DF642D483A}"/>
              </a:ext>
            </a:extLst>
          </p:cNvPr>
          <p:cNvSpPr txBox="1"/>
          <p:nvPr/>
        </p:nvSpPr>
        <p:spPr>
          <a:xfrm>
            <a:off x="1166710" y="3762327"/>
            <a:ext cx="708173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onaco" pitchFamily="2" charset="77"/>
              </a:rPr>
              <a:t>df.loc</a:t>
            </a:r>
            <a:r>
              <a:rPr lang="en-US" sz="2000" dirty="0">
                <a:latin typeface="Monaco" pitchFamily="2" charset="77"/>
              </a:rPr>
              <a:t>[</a:t>
            </a:r>
            <a:r>
              <a:rPr lang="en-US" sz="2000" dirty="0" err="1">
                <a:latin typeface="Monaco" pitchFamily="2" charset="77"/>
              </a:rPr>
              <a:t>df.YearMade</a:t>
            </a:r>
            <a:r>
              <a:rPr lang="en-US" sz="2000" dirty="0">
                <a:latin typeface="Monaco" pitchFamily="2" charset="77"/>
              </a:rPr>
              <a:t>&lt;1950, '</a:t>
            </a:r>
            <a:r>
              <a:rPr lang="en-US" sz="2000" dirty="0" err="1">
                <a:latin typeface="Monaco" pitchFamily="2" charset="77"/>
              </a:rPr>
              <a:t>YearMade</a:t>
            </a:r>
            <a:r>
              <a:rPr lang="en-US" sz="2000" dirty="0">
                <a:latin typeface="Monaco" pitchFamily="2" charset="77"/>
              </a:rPr>
              <a:t>'] = </a:t>
            </a:r>
            <a:r>
              <a:rPr lang="en-US" sz="2000" dirty="0" err="1">
                <a:latin typeface="Monaco" pitchFamily="2" charset="77"/>
              </a:rPr>
              <a:t>np.nan</a:t>
            </a:r>
            <a:endParaRPr lang="en-US" sz="2000" dirty="0">
              <a:latin typeface="Monaco" pitchFamily="2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3FFD6B-9A19-2A4D-A616-20C4B76F2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842" y="5178620"/>
            <a:ext cx="24130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73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675971" cy="2852737"/>
          </a:xfrm>
        </p:spPr>
        <p:txBody>
          <a:bodyPr/>
          <a:lstStyle/>
          <a:p>
            <a:r>
              <a:rPr lang="en-US" dirty="0"/>
              <a:t>Encoding non-numeric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22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date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Date columns in datasets are often predictive of target variables</a:t>
            </a:r>
          </a:p>
          <a:p>
            <a:r>
              <a:rPr lang="en-US" dirty="0"/>
              <a:t>E.g., in bulldozer data set, the date of sale and the year of manufacture together are strongly predictive of the sale price</a:t>
            </a:r>
          </a:p>
          <a:p>
            <a:r>
              <a:rPr lang="en-US" b="1" dirty="0"/>
              <a:t>General procedure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Shatter date columns into constituent components such as: year, month, day, day of week (1..7), day of year (1..365), and even things like “end of quarter” and “end of month”</a:t>
            </a:r>
          </a:p>
          <a:p>
            <a:pPr lvl="1"/>
            <a:r>
              <a:rPr lang="en-US" dirty="0"/>
              <a:t>After extracting the components, convert datetime64 column to integer with number of seconds since 1970 (</a:t>
            </a:r>
            <a:r>
              <a:rPr lang="en-US" dirty="0" err="1"/>
              <a:t>unix</a:t>
            </a:r>
            <a:r>
              <a:rPr lang="en-US" dirty="0"/>
              <a:t> time)</a:t>
            </a:r>
          </a:p>
          <a:p>
            <a:r>
              <a:rPr lang="en-US" dirty="0"/>
              <a:t>Can add business holidays, big snowstorm days,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F7F568-50E8-5148-AD82-2706E4FD167A}"/>
              </a:ext>
            </a:extLst>
          </p:cNvPr>
          <p:cNvSpPr txBox="1"/>
          <p:nvPr/>
        </p:nvSpPr>
        <p:spPr>
          <a:xfrm>
            <a:off x="0" y="6455215"/>
            <a:ext cx="573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https://mlbook.explained.ai/bulldozer-feateng.html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71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7BF85-3ED7-4A49-831B-D7F962C9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Date-related computations also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E72A-EFC9-1045-B0D8-A3AC4AA7E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E.g., bulldozer should add age: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Makes life easier on the RF model</a:t>
            </a:r>
          </a:p>
          <a:p>
            <a:r>
              <a:rPr lang="en-US" dirty="0"/>
              <a:t>Can try introducing variables like</a:t>
            </a:r>
            <a:br>
              <a:rPr lang="en-US" dirty="0"/>
            </a:br>
            <a:r>
              <a:rPr lang="en-US" dirty="0"/>
              <a:t>“days since event E” (e.g., “days since</a:t>
            </a:r>
            <a:br>
              <a:rPr lang="en-US" dirty="0"/>
            </a:br>
            <a:r>
              <a:rPr lang="en-US" dirty="0"/>
              <a:t>we had a big sale”) or other cumulative</a:t>
            </a:r>
            <a:br>
              <a:rPr lang="en-US" dirty="0"/>
            </a:br>
            <a:r>
              <a:rPr lang="en-US" dirty="0"/>
              <a:t>counts, averages, sums, </a:t>
            </a:r>
            <a:r>
              <a:rPr lang="en-US" dirty="0" err="1"/>
              <a:t>etc</a:t>
            </a:r>
            <a:r>
              <a:rPr lang="mr-IN" dirty="0"/>
              <a:t>…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Monaco" pitchFamily="2" charset="77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C1E5F1-9D78-F548-9EBE-C53582EEC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643" y="3045230"/>
            <a:ext cx="4443248" cy="30442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0E56BF-8CC0-484E-8275-E9DF642D483A}"/>
              </a:ext>
            </a:extLst>
          </p:cNvPr>
          <p:cNvSpPr txBox="1"/>
          <p:nvPr/>
        </p:nvSpPr>
        <p:spPr>
          <a:xfrm>
            <a:off x="1166710" y="2409834"/>
            <a:ext cx="6858609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onaco" pitchFamily="2" charset="77"/>
              </a:rPr>
              <a:t>df</a:t>
            </a:r>
            <a:r>
              <a:rPr lang="en-US" sz="2000" dirty="0">
                <a:latin typeface="Monaco" pitchFamily="2" charset="77"/>
              </a:rPr>
              <a:t>['age'] = </a:t>
            </a:r>
            <a:r>
              <a:rPr lang="en-US" sz="2000" dirty="0" err="1">
                <a:latin typeface="Monaco" pitchFamily="2" charset="77"/>
              </a:rPr>
              <a:t>df</a:t>
            </a:r>
            <a:r>
              <a:rPr lang="en-US" sz="2000" dirty="0">
                <a:latin typeface="Monaco" pitchFamily="2" charset="77"/>
              </a:rPr>
              <a:t>['</a:t>
            </a:r>
            <a:r>
              <a:rPr lang="en-US" sz="2000" dirty="0" err="1">
                <a:latin typeface="Monaco" pitchFamily="2" charset="77"/>
              </a:rPr>
              <a:t>saleyear</a:t>
            </a:r>
            <a:r>
              <a:rPr lang="en-US" sz="2000" dirty="0">
                <a:latin typeface="Monaco" pitchFamily="2" charset="77"/>
              </a:rPr>
              <a:t>'] - </a:t>
            </a:r>
            <a:r>
              <a:rPr lang="en-US" sz="2000" dirty="0" err="1">
                <a:latin typeface="Monaco" pitchFamily="2" charset="77"/>
              </a:rPr>
              <a:t>df</a:t>
            </a:r>
            <a:r>
              <a:rPr lang="en-US" sz="2000" dirty="0">
                <a:latin typeface="Monaco" pitchFamily="2" charset="77"/>
              </a:rPr>
              <a:t>['</a:t>
            </a:r>
            <a:r>
              <a:rPr lang="en-US" sz="2000" dirty="0" err="1">
                <a:latin typeface="Monaco" pitchFamily="2" charset="77"/>
              </a:rPr>
              <a:t>YearMade</a:t>
            </a:r>
            <a:r>
              <a:rPr lang="en-US" sz="2000" dirty="0">
                <a:latin typeface="Monaco" pitchFamily="2" charset="77"/>
              </a:rPr>
              <a:t>’]</a:t>
            </a:r>
          </a:p>
        </p:txBody>
      </p:sp>
    </p:spTree>
    <p:extLst>
      <p:ext uri="{BB962C8B-B14F-4D97-AF65-F5344CB8AC3E}">
        <p14:creationId xmlns:p14="http://schemas.microsoft.com/office/powerpoint/2010/main" val="1938453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945EE-25F2-5A41-B9DD-E0DC6580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date conversion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3D6626-AD7A-C943-B38D-9CDE9F9DA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948" y="1690688"/>
            <a:ext cx="11290617" cy="22735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EF700D-7F24-814F-B81A-4A967B0E4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068" y="4192394"/>
            <a:ext cx="4165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62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9C287F-4BCE-C847-BEA1-6FA18B544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371" y="1086662"/>
            <a:ext cx="4419600" cy="2476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categorical </a:t>
            </a:r>
            <a:r>
              <a:rPr lang="en-US" dirty="0" err="1"/>
              <a:t>vars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6111" y="1585609"/>
                <a:ext cx="7634098" cy="459135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Categorical variables are named elements like US states or arbitrary strings like addresses; pandas calls them objects</a:t>
                </a:r>
              </a:p>
              <a:p>
                <a:r>
                  <a:rPr lang="en-US" dirty="0"/>
                  <a:t>We distinguish between </a:t>
                </a:r>
                <a:r>
                  <a:rPr lang="en-US" i="1" dirty="0"/>
                  <a:t>ordinal</a:t>
                </a:r>
                <a:r>
                  <a:rPr lang="en-US" dirty="0"/>
                  <a:t> (low/high) and </a:t>
                </a:r>
                <a:r>
                  <a:rPr lang="en-US" i="1" dirty="0"/>
                  <a:t>nominal</a:t>
                </a:r>
                <a:r>
                  <a:rPr lang="en-US" dirty="0"/>
                  <a:t> (zip code) </a:t>
                </a:r>
                <a:r>
                  <a:rPr lang="en-US" dirty="0" err="1"/>
                  <a:t>categoricals</a:t>
                </a:r>
                <a:endParaRPr lang="en-US" dirty="0"/>
              </a:p>
              <a:p>
                <a:r>
                  <a:rPr lang="en-US" dirty="0"/>
                  <a:t>First, convert ordinals to appropriate ordered </a:t>
                </a:r>
                <a:r>
                  <a:rPr lang="en-US" dirty="0" err="1"/>
                  <a:t>ints</a:t>
                </a:r>
                <a:endParaRPr lang="en-US" dirty="0"/>
              </a:p>
              <a:p>
                <a:r>
                  <a:rPr lang="en-US" dirty="0"/>
                  <a:t>Then, make a choice about nominals:</a:t>
                </a:r>
              </a:p>
              <a:p>
                <a:pPr lvl="1"/>
                <a:r>
                  <a:rPr lang="en-US" dirty="0"/>
                  <a:t>One-hot encode (dummy variables)</a:t>
                </a:r>
              </a:p>
              <a:p>
                <a:pPr lvl="1"/>
                <a:r>
                  <a:rPr lang="en-US" dirty="0"/>
                  <a:t>Label encode (category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unique integer)</a:t>
                </a:r>
              </a:p>
              <a:p>
                <a:pPr lvl="1"/>
                <a:r>
                  <a:rPr lang="en-US" dirty="0"/>
                  <a:t>Frequency encode</a:t>
                </a:r>
              </a:p>
              <a:p>
                <a:pPr lvl="1"/>
                <a:r>
                  <a:rPr lang="en-US" dirty="0"/>
                  <a:t>Break up string into more useful columns</a:t>
                </a:r>
              </a:p>
              <a:p>
                <a:pPr lvl="1"/>
                <a:r>
                  <a:rPr lang="en-US" dirty="0"/>
                  <a:t>Advanced: embeddings, target encoding, 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111" y="1585609"/>
                <a:ext cx="7634098" cy="4591354"/>
              </a:xfrm>
              <a:blipFill>
                <a:blip r:embed="rId3"/>
                <a:stretch>
                  <a:fillRect l="-1161" t="-2755" r="-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05DE012A-ED38-CF43-9A2D-EBB99D2ED3A3}"/>
              </a:ext>
            </a:extLst>
          </p:cNvPr>
          <p:cNvSpPr/>
          <p:nvPr/>
        </p:nvSpPr>
        <p:spPr>
          <a:xfrm>
            <a:off x="11271115" y="1920128"/>
            <a:ext cx="920885" cy="17444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1B3883-4093-B847-A4CA-6E264C294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930" y="3894045"/>
            <a:ext cx="4244481" cy="20946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1296DF-788B-9741-B2C4-64DCEA0E0B33}"/>
              </a:ext>
            </a:extLst>
          </p:cNvPr>
          <p:cNvSpPr txBox="1"/>
          <p:nvPr/>
        </p:nvSpPr>
        <p:spPr>
          <a:xfrm>
            <a:off x="0" y="6157613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5"/>
              </a:rPr>
              <a:t>https://mlbook.explained.ai/catvars.html</a:t>
            </a:r>
            <a:r>
              <a:rPr lang="en-US" dirty="0"/>
              <a:t> and</a:t>
            </a:r>
            <a:br>
              <a:rPr lang="en-US" dirty="0"/>
            </a:br>
            <a:r>
              <a:rPr lang="en-US" dirty="0">
                <a:hlinkClick r:id="rId6"/>
              </a:rPr>
              <a:t>https://mlbook.explained.ai/bulldozer-feateng.html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1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27080" cy="4351338"/>
          </a:xfrm>
        </p:spPr>
        <p:txBody>
          <a:bodyPr/>
          <a:lstStyle/>
          <a:p>
            <a:r>
              <a:rPr lang="en-US" dirty="0"/>
              <a:t>Data sets must follow two fundamental rules before use in models: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 data must be numeric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there can't be any missing values</a:t>
            </a:r>
          </a:p>
          <a:p>
            <a:r>
              <a:rPr lang="en-US" dirty="0"/>
              <a:t>Must delete or derive numeric features from nonnumeric features, such as strings, dates, and categorical variables</a:t>
            </a:r>
          </a:p>
          <a:p>
            <a:r>
              <a:rPr lang="en-US" dirty="0"/>
              <a:t>Even with purely numeric data, there is potential cleanup work, such as deleting or replacing erroneous/missing entries or even deleting entire records that are outside our business rules</a:t>
            </a:r>
          </a:p>
        </p:txBody>
      </p:sp>
    </p:spTree>
    <p:extLst>
      <p:ext uri="{BB962C8B-B14F-4D97-AF65-F5344CB8AC3E}">
        <p14:creationId xmlns:p14="http://schemas.microsoft.com/office/powerpoint/2010/main" val="201510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70DA-0F50-E944-9F9B-B9C0B3FC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by converting ordinals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1A2CC-610A-9845-8115-33B8A270C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698"/>
            <a:ext cx="9197898" cy="4630265"/>
          </a:xfrm>
        </p:spPr>
        <p:txBody>
          <a:bodyPr/>
          <a:lstStyle/>
          <a:p>
            <a:r>
              <a:rPr lang="en-US" dirty="0"/>
              <a:t>Bulldozer </a:t>
            </a:r>
            <a:r>
              <a:rPr lang="en-US" b="1" dirty="0" err="1"/>
              <a:t>ProductSize</a:t>
            </a:r>
            <a:r>
              <a:rPr lang="en-US" dirty="0"/>
              <a:t> categorical is ordinal not nominal so convert it to integers with appropriate order</a:t>
            </a:r>
          </a:p>
          <a:p>
            <a:r>
              <a:rPr lang="en-US" dirty="0"/>
              <a:t>Marginal plot makes it look very predictive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9C856D-033B-5A4C-AD6B-3CB611559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1" y="3325652"/>
            <a:ext cx="6236939" cy="34158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BE0028-2BD5-C947-A8DC-9E16CD257620}"/>
              </a:ext>
            </a:extLst>
          </p:cNvPr>
          <p:cNvSpPr txBox="1"/>
          <p:nvPr/>
        </p:nvSpPr>
        <p:spPr>
          <a:xfrm>
            <a:off x="7214840" y="34180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72B212-3E31-6248-A717-376AB03EF166}"/>
              </a:ext>
            </a:extLst>
          </p:cNvPr>
          <p:cNvSpPr txBox="1"/>
          <p:nvPr/>
        </p:nvSpPr>
        <p:spPr>
          <a:xfrm>
            <a:off x="7214840" y="38297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6CFB6-8717-FA4F-9D1A-133F8EB8C085}"/>
              </a:ext>
            </a:extLst>
          </p:cNvPr>
          <p:cNvSpPr txBox="1"/>
          <p:nvPr/>
        </p:nvSpPr>
        <p:spPr>
          <a:xfrm>
            <a:off x="7198088" y="42970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90D35-AF96-4A48-84DD-759D35615386}"/>
              </a:ext>
            </a:extLst>
          </p:cNvPr>
          <p:cNvSpPr txBox="1"/>
          <p:nvPr/>
        </p:nvSpPr>
        <p:spPr>
          <a:xfrm>
            <a:off x="7198088" y="47404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E68EFF-FDDD-084E-984A-4B361AAA5AA5}"/>
              </a:ext>
            </a:extLst>
          </p:cNvPr>
          <p:cNvSpPr txBox="1"/>
          <p:nvPr/>
        </p:nvSpPr>
        <p:spPr>
          <a:xfrm>
            <a:off x="7198088" y="51098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EB0A9B-6299-414A-A320-4E0F937DABFC}"/>
              </a:ext>
            </a:extLst>
          </p:cNvPr>
          <p:cNvSpPr txBox="1"/>
          <p:nvPr/>
        </p:nvSpPr>
        <p:spPr>
          <a:xfrm>
            <a:off x="7198088" y="55771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425F1F-7B6D-3443-9CD4-96EB08076BD9}"/>
              </a:ext>
            </a:extLst>
          </p:cNvPr>
          <p:cNvSpPr txBox="1"/>
          <p:nvPr/>
        </p:nvSpPr>
        <p:spPr>
          <a:xfrm>
            <a:off x="7198088" y="60998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CEF2AB-CFD4-F649-ACA7-586CDDAE54DC}"/>
              </a:ext>
            </a:extLst>
          </p:cNvPr>
          <p:cNvSpPr txBox="1"/>
          <p:nvPr/>
        </p:nvSpPr>
        <p:spPr>
          <a:xfrm>
            <a:off x="7510994" y="5656414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Articles on web say</a:t>
            </a:r>
            <a:br>
              <a:rPr lang="en-US" i="1" dirty="0"/>
            </a:br>
            <a:r>
              <a:rPr lang="en-US" i="1" dirty="0"/>
              <a:t>mini/compact are same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D1AFA5-CE3E-9D4F-86E9-D87C00877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098" y="2893479"/>
            <a:ext cx="1879600" cy="3086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C7F554-019E-EA44-BEAB-A56477007075}"/>
              </a:ext>
            </a:extLst>
          </p:cNvPr>
          <p:cNvSpPr txBox="1"/>
          <p:nvPr/>
        </p:nvSpPr>
        <p:spPr>
          <a:xfrm>
            <a:off x="7201989" y="313508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encoding</a:t>
            </a:r>
          </a:p>
        </p:txBody>
      </p:sp>
    </p:spTree>
    <p:extLst>
      <p:ext uri="{BB962C8B-B14F-4D97-AF65-F5344CB8AC3E}">
        <p14:creationId xmlns:p14="http://schemas.microsoft.com/office/powerpoint/2010/main" val="462774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74DB3-319F-FC48-B020-C366751B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Ordinal encoding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8A902-41A2-784D-A326-D4DB156D5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a dictionary, mapping name to ordered value</a:t>
            </a:r>
          </a:p>
          <a:p>
            <a:r>
              <a:rPr lang="en-US" dirty="0"/>
              <a:t>E.g., rent data set: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RFs, only the order matters not the scale so {'low':10,'medium':20,'high':30} would also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BA94BA-EFFF-4A47-9697-BB337C34861F}"/>
              </a:ext>
            </a:extLst>
          </p:cNvPr>
          <p:cNvSpPr txBox="1"/>
          <p:nvPr/>
        </p:nvSpPr>
        <p:spPr>
          <a:xfrm>
            <a:off x="1147253" y="2911797"/>
            <a:ext cx="9251616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onaco" pitchFamily="2" charset="77"/>
              </a:rPr>
              <a:t>df</a:t>
            </a:r>
            <a:r>
              <a:rPr lang="en-US" sz="2000" dirty="0">
                <a:latin typeface="Monaco" pitchFamily="2" charset="77"/>
              </a:rPr>
              <a:t>['</a:t>
            </a:r>
            <a:r>
              <a:rPr lang="en-US" sz="2000" dirty="0" err="1">
                <a:latin typeface="Monaco" pitchFamily="2" charset="77"/>
              </a:rPr>
              <a:t>interest_level</a:t>
            </a:r>
            <a:r>
              <a:rPr lang="en-US" sz="2000" dirty="0">
                <a:latin typeface="Monaco" pitchFamily="2" charset="77"/>
              </a:rPr>
              <a:t>'] = \</a:t>
            </a:r>
          </a:p>
          <a:p>
            <a:r>
              <a:rPr lang="en-US" sz="2000" dirty="0">
                <a:latin typeface="Monaco" pitchFamily="2" charset="77"/>
              </a:rPr>
              <a:t>    </a:t>
            </a:r>
            <a:r>
              <a:rPr lang="en-US" sz="2000" dirty="0" err="1">
                <a:latin typeface="Monaco" pitchFamily="2" charset="77"/>
              </a:rPr>
              <a:t>df</a:t>
            </a:r>
            <a:r>
              <a:rPr lang="en-US" sz="2000" dirty="0">
                <a:latin typeface="Monaco" pitchFamily="2" charset="77"/>
              </a:rPr>
              <a:t>['</a:t>
            </a:r>
            <a:r>
              <a:rPr lang="en-US" sz="2000" dirty="0" err="1">
                <a:latin typeface="Monaco" pitchFamily="2" charset="77"/>
              </a:rPr>
              <a:t>interest_level</a:t>
            </a:r>
            <a:r>
              <a:rPr lang="en-US" sz="2000" dirty="0">
                <a:latin typeface="Monaco" pitchFamily="2" charset="77"/>
              </a:rPr>
              <a:t>'].map({'low':1,'medium':2,'high':3})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D746B-30E8-CA44-8185-BEB71A740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513" y="1063625"/>
            <a:ext cx="18542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12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24C7-9C68-BD40-87C0-56600BE2B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34528"/>
          </a:xfrm>
        </p:spPr>
        <p:txBody>
          <a:bodyPr/>
          <a:lstStyle/>
          <a:p>
            <a:r>
              <a:rPr lang="en-US" dirty="0"/>
              <a:t>One-hot encoding (dummy variables)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0D8B5-5784-8541-B942-F54B5D274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09862"/>
          </a:xfrm>
        </p:spPr>
        <p:txBody>
          <a:bodyPr>
            <a:normAutofit/>
          </a:bodyPr>
          <a:lstStyle/>
          <a:p>
            <a:r>
              <a:rPr lang="en-US" dirty="0"/>
              <a:t>Instead of a number, the “hot” position indicates the category</a:t>
            </a:r>
          </a:p>
          <a:p>
            <a:r>
              <a:rPr lang="en-US" dirty="0"/>
              <a:t>Notice how the missing value ends up with none hot (all 0s)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5CFF5-F3B2-6D4F-AEA9-C4CEA8F5B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186" y="2929514"/>
            <a:ext cx="1549400" cy="146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E401C2-C8A8-4C4E-9B8D-9A9F0B408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900" y="2929514"/>
            <a:ext cx="4025900" cy="1447800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DE74AA89-180E-7E41-AA94-5C88732E49AA}"/>
              </a:ext>
            </a:extLst>
          </p:cNvPr>
          <p:cNvSpPr/>
          <p:nvPr/>
        </p:nvSpPr>
        <p:spPr>
          <a:xfrm>
            <a:off x="4250447" y="3573279"/>
            <a:ext cx="450715" cy="337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90A021-EC08-424B-92EF-35FA1313FEFE}"/>
              </a:ext>
            </a:extLst>
          </p:cNvPr>
          <p:cNvSpPr txBox="1"/>
          <p:nvPr/>
        </p:nvSpPr>
        <p:spPr>
          <a:xfrm>
            <a:off x="2303259" y="4536603"/>
            <a:ext cx="698665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onaco" pitchFamily="2" charset="77"/>
              </a:rPr>
              <a:t>onehot</a:t>
            </a:r>
            <a:r>
              <a:rPr lang="en-US" sz="2000" dirty="0">
                <a:latin typeface="Monaco" pitchFamily="2" charset="77"/>
              </a:rPr>
              <a:t> = </a:t>
            </a:r>
            <a:r>
              <a:rPr lang="en-US" sz="2000" dirty="0" err="1">
                <a:latin typeface="Monaco" pitchFamily="2" charset="77"/>
              </a:rPr>
              <a:t>pd.get_dummies</a:t>
            </a:r>
            <a:r>
              <a:rPr lang="en-US" sz="2000" dirty="0">
                <a:latin typeface="Monaco" pitchFamily="2" charset="77"/>
              </a:rPr>
              <a:t>(</a:t>
            </a:r>
            <a:r>
              <a:rPr lang="en-US" sz="2000" dirty="0" err="1">
                <a:latin typeface="Monaco" pitchFamily="2" charset="77"/>
              </a:rPr>
              <a:t>df</a:t>
            </a:r>
            <a:r>
              <a:rPr lang="en-US" sz="2000" dirty="0">
                <a:latin typeface="Monaco" pitchFamily="2" charset="77"/>
              </a:rPr>
              <a:t>['Dept’])</a:t>
            </a:r>
          </a:p>
          <a:p>
            <a:r>
              <a:rPr lang="en-US" sz="2000" dirty="0" err="1">
                <a:latin typeface="Monaco" pitchFamily="2" charset="77"/>
              </a:rPr>
              <a:t>df_encoded</a:t>
            </a:r>
            <a:r>
              <a:rPr lang="en-US" sz="2000" dirty="0">
                <a:latin typeface="Monaco" pitchFamily="2" charset="77"/>
              </a:rPr>
              <a:t> = </a:t>
            </a:r>
            <a:r>
              <a:rPr lang="en-US" sz="2000" dirty="0" err="1">
                <a:latin typeface="Monaco" pitchFamily="2" charset="77"/>
              </a:rPr>
              <a:t>pd.concat</a:t>
            </a:r>
            <a:r>
              <a:rPr lang="en-US" sz="2000" dirty="0">
                <a:latin typeface="Monaco" pitchFamily="2" charset="77"/>
              </a:rPr>
              <a:t>([</a:t>
            </a:r>
            <a:r>
              <a:rPr lang="en-US" sz="2000" dirty="0" err="1">
                <a:latin typeface="Monaco" pitchFamily="2" charset="77"/>
              </a:rPr>
              <a:t>df</a:t>
            </a:r>
            <a:r>
              <a:rPr lang="en-US" sz="2000" dirty="0">
                <a:latin typeface="Monaco" pitchFamily="2" charset="77"/>
              </a:rPr>
              <a:t>, </a:t>
            </a:r>
            <a:r>
              <a:rPr lang="en-US" sz="2000" dirty="0" err="1">
                <a:latin typeface="Monaco" pitchFamily="2" charset="77"/>
              </a:rPr>
              <a:t>onehot</a:t>
            </a:r>
            <a:r>
              <a:rPr lang="en-US" sz="2000" dirty="0">
                <a:latin typeface="Monaco" pitchFamily="2" charset="77"/>
              </a:rPr>
              <a:t>], axis=1)</a:t>
            </a:r>
          </a:p>
          <a:p>
            <a:r>
              <a:rPr lang="en-US" sz="2000" dirty="0">
                <a:latin typeface="Monaco" pitchFamily="2" charset="77"/>
              </a:rPr>
              <a:t>del </a:t>
            </a:r>
            <a:r>
              <a:rPr lang="en-US" sz="2000" dirty="0" err="1">
                <a:latin typeface="Monaco" pitchFamily="2" charset="77"/>
              </a:rPr>
              <a:t>df_encoded</a:t>
            </a:r>
            <a:r>
              <a:rPr lang="en-US" sz="2000" dirty="0">
                <a:latin typeface="Monaco" pitchFamily="2" charset="77"/>
              </a:rPr>
              <a:t>[‘Dept’]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6C5FB6-1D72-8742-A0C1-D49C875CF8B5}"/>
              </a:ext>
            </a:extLst>
          </p:cNvPr>
          <p:cNvSpPr txBox="1"/>
          <p:nvPr/>
        </p:nvSpPr>
        <p:spPr>
          <a:xfrm>
            <a:off x="931817" y="6426926"/>
            <a:ext cx="6579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(Some people differentiate between one-hot and dummy vars.)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BC120A-9F1C-B941-9669-076325150375}"/>
              </a:ext>
            </a:extLst>
          </p:cNvPr>
          <p:cNvSpPr txBox="1"/>
          <p:nvPr/>
        </p:nvSpPr>
        <p:spPr>
          <a:xfrm>
            <a:off x="1123123" y="1199543"/>
            <a:ext cx="8877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Note: RFs don't require dummy variables but sometimes dummies are useful</a:t>
            </a:r>
          </a:p>
        </p:txBody>
      </p:sp>
    </p:spTree>
    <p:extLst>
      <p:ext uri="{BB962C8B-B14F-4D97-AF65-F5344CB8AC3E}">
        <p14:creationId xmlns:p14="http://schemas.microsoft.com/office/powerpoint/2010/main" val="3915401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0688-CCB7-FC40-A22F-10A196AB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one-hot encode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F5510-61C4-DC4B-8997-5CC2A6E9B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4578" cy="4351338"/>
          </a:xfrm>
        </p:spPr>
        <p:txBody>
          <a:bodyPr>
            <a:normAutofit/>
          </a:bodyPr>
          <a:lstStyle/>
          <a:p>
            <a:r>
              <a:rPr lang="en-US" dirty="0"/>
              <a:t>Don’t one-hot encode when there are many cat levels otherwise you will end up with thousands of columns in your data set</a:t>
            </a:r>
          </a:p>
          <a:p>
            <a:r>
              <a:rPr lang="en-US" dirty="0"/>
              <a:t>That slows down training speed and usually doesn’t help (for RFs)</a:t>
            </a:r>
          </a:p>
          <a:p>
            <a:r>
              <a:rPr lang="en-US" dirty="0"/>
              <a:t>One-hot encoding is worth it for cat </a:t>
            </a:r>
            <a:r>
              <a:rPr lang="en-US" dirty="0" err="1"/>
              <a:t>vars</a:t>
            </a:r>
            <a:r>
              <a:rPr lang="en-US" dirty="0"/>
              <a:t> that are strongly predictive (if there are few levels)</a:t>
            </a:r>
          </a:p>
          <a:p>
            <a:r>
              <a:rPr lang="en-US" dirty="0"/>
              <a:t>E.g., “EROPS AC” gets, on average, twice the price of the other bulldozers meaning air-conditioning is important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FCA77-E74F-2745-B47A-6D79768BA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607" y="1690688"/>
            <a:ext cx="3753394" cy="222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82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FA5E-D7C0-BD41-B5BD-469C75B3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0D2C2-39DA-2549-A71C-AA910BA74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06005" cy="4351338"/>
          </a:xfrm>
        </p:spPr>
        <p:txBody>
          <a:bodyPr/>
          <a:lstStyle/>
          <a:p>
            <a:r>
              <a:rPr lang="en-US" dirty="0"/>
              <a:t>Sometimes we can extract some meaning from the nominals</a:t>
            </a:r>
          </a:p>
          <a:p>
            <a:r>
              <a:rPr lang="en-US" dirty="0"/>
              <a:t>Convert categories to the frequencies with which they appear in the training</a:t>
            </a:r>
          </a:p>
          <a:p>
            <a:r>
              <a:rPr lang="en-US" dirty="0"/>
              <a:t>E.g., rent data: might be predictive power in the number of apartments managed by a particular manager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9ECA20-B1BC-4641-9D45-14114B07B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754" y="1677194"/>
            <a:ext cx="4457700" cy="232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999560-7EA2-7446-80C5-545F1AF5388F}"/>
              </a:ext>
            </a:extLst>
          </p:cNvPr>
          <p:cNvSpPr txBox="1"/>
          <p:nvPr/>
        </p:nvSpPr>
        <p:spPr>
          <a:xfrm>
            <a:off x="1097029" y="4959420"/>
            <a:ext cx="9050541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onaco" pitchFamily="2" charset="77"/>
              </a:rPr>
              <a:t>managers_count</a:t>
            </a:r>
            <a:r>
              <a:rPr lang="en-US" sz="2000" dirty="0">
                <a:latin typeface="Monaco" pitchFamily="2" charset="77"/>
              </a:rPr>
              <a:t> = </a:t>
            </a:r>
            <a:r>
              <a:rPr lang="en-US" sz="2000" dirty="0" err="1">
                <a:latin typeface="Monaco" pitchFamily="2" charset="77"/>
              </a:rPr>
              <a:t>df</a:t>
            </a:r>
            <a:r>
              <a:rPr lang="en-US" sz="2000" dirty="0">
                <a:latin typeface="Monaco" pitchFamily="2" charset="77"/>
              </a:rPr>
              <a:t>['</a:t>
            </a:r>
            <a:r>
              <a:rPr lang="en-US" sz="2000" dirty="0" err="1">
                <a:latin typeface="Monaco" pitchFamily="2" charset="77"/>
              </a:rPr>
              <a:t>manager_id</a:t>
            </a:r>
            <a:r>
              <a:rPr lang="en-US" sz="2000" dirty="0">
                <a:latin typeface="Monaco" pitchFamily="2" charset="77"/>
              </a:rPr>
              <a:t>'].</a:t>
            </a:r>
            <a:r>
              <a:rPr lang="en-US" sz="2000" dirty="0" err="1">
                <a:latin typeface="Monaco" pitchFamily="2" charset="77"/>
              </a:rPr>
              <a:t>value_counts</a:t>
            </a:r>
            <a:r>
              <a:rPr lang="en-US" sz="2000" dirty="0">
                <a:latin typeface="Monaco" pitchFamily="2" charset="77"/>
              </a:rPr>
              <a:t>()</a:t>
            </a:r>
          </a:p>
          <a:p>
            <a:r>
              <a:rPr lang="en-US" sz="2000" dirty="0" err="1">
                <a:latin typeface="Monaco" pitchFamily="2" charset="77"/>
              </a:rPr>
              <a:t>df</a:t>
            </a:r>
            <a:r>
              <a:rPr lang="en-US" sz="2000" dirty="0">
                <a:latin typeface="Monaco" pitchFamily="2" charset="77"/>
              </a:rPr>
              <a:t>['</a:t>
            </a:r>
            <a:r>
              <a:rPr lang="en-US" sz="2000" dirty="0" err="1">
                <a:latin typeface="Monaco" pitchFamily="2" charset="77"/>
              </a:rPr>
              <a:t>mgr_apt_count</a:t>
            </a:r>
            <a:r>
              <a:rPr lang="en-US" sz="2000" dirty="0">
                <a:latin typeface="Monaco" pitchFamily="2" charset="77"/>
              </a:rPr>
              <a:t>'] = </a:t>
            </a:r>
            <a:r>
              <a:rPr lang="en-US" sz="2000" dirty="0" err="1">
                <a:latin typeface="Monaco" pitchFamily="2" charset="77"/>
              </a:rPr>
              <a:t>df</a:t>
            </a:r>
            <a:r>
              <a:rPr lang="en-US" sz="2000" dirty="0">
                <a:latin typeface="Monaco" pitchFamily="2" charset="77"/>
              </a:rPr>
              <a:t>['</a:t>
            </a:r>
            <a:r>
              <a:rPr lang="en-US" sz="2000" dirty="0" err="1">
                <a:latin typeface="Monaco" pitchFamily="2" charset="77"/>
              </a:rPr>
              <a:t>manager_id</a:t>
            </a:r>
            <a:r>
              <a:rPr lang="en-US" sz="2000" dirty="0">
                <a:latin typeface="Monaco" pitchFamily="2" charset="77"/>
              </a:rPr>
              <a:t>'].map(</a:t>
            </a:r>
            <a:r>
              <a:rPr lang="en-US" sz="2000" dirty="0" err="1">
                <a:latin typeface="Monaco" pitchFamily="2" charset="77"/>
              </a:rPr>
              <a:t>managers_count</a:t>
            </a:r>
            <a:r>
              <a:rPr lang="en-US" sz="2000" dirty="0">
                <a:latin typeface="Monaco" pitchFamily="2" charset="7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6385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FAB27-B478-3F4F-9364-2EBBCEA7A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encoding </a:t>
            </a:r>
            <a:r>
              <a:rPr lang="en-US" dirty="0" err="1"/>
              <a:t>categoricals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95DAF-236E-7C45-AABC-ED2175557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can’t extract more useful information from a nominal variable, label encode it</a:t>
            </a:r>
          </a:p>
          <a:p>
            <a:r>
              <a:rPr lang="en-US" dirty="0"/>
              <a:t>There are more advanced techniques such as embeddings, target encoding but we’ll leave those to another class</a:t>
            </a:r>
          </a:p>
          <a:p>
            <a:r>
              <a:rPr lang="en-US" b="1" dirty="0"/>
              <a:t>Result</a:t>
            </a:r>
            <a:r>
              <a:rPr lang="en-US" dirty="0"/>
              <a:t>: each category becomes a unique numeric value where missing becomes 0 and other categories are 1..n</a:t>
            </a:r>
          </a:p>
          <a:p>
            <a:r>
              <a:rPr lang="en-US" dirty="0"/>
              <a:t>We ignore the fact that the categories are not really ordered</a:t>
            </a:r>
          </a:p>
        </p:txBody>
      </p:sp>
    </p:spTree>
    <p:extLst>
      <p:ext uri="{BB962C8B-B14F-4D97-AF65-F5344CB8AC3E}">
        <p14:creationId xmlns:p14="http://schemas.microsoft.com/office/powerpoint/2010/main" val="1263691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encoding mechanics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101519" cy="4351338"/>
          </a:xfrm>
        </p:spPr>
        <p:txBody>
          <a:bodyPr/>
          <a:lstStyle/>
          <a:p>
            <a:r>
              <a:rPr lang="en-US" dirty="0"/>
              <a:t>Convert string column to ordered categorical</a:t>
            </a:r>
          </a:p>
          <a:p>
            <a:r>
              <a:rPr lang="en-US" dirty="0"/>
              <a:t>Replace categories with cat code + 1</a:t>
            </a:r>
          </a:p>
          <a:p>
            <a:r>
              <a:rPr lang="en-US" dirty="0" err="1"/>
              <a:t>NaN</a:t>
            </a:r>
            <a:r>
              <a:rPr lang="en-US" dirty="0"/>
              <a:t> gets cat code -1 so +1 means missing = 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272" y="1105680"/>
            <a:ext cx="1748971" cy="14527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498" y="2735266"/>
            <a:ext cx="3201745" cy="15374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498" y="4410568"/>
            <a:ext cx="3215850" cy="14950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26771C-53AC-8847-B2AB-3F632474ADFC}"/>
              </a:ext>
            </a:extLst>
          </p:cNvPr>
          <p:cNvSpPr txBox="1"/>
          <p:nvPr/>
        </p:nvSpPr>
        <p:spPr>
          <a:xfrm>
            <a:off x="1174852" y="3357566"/>
            <a:ext cx="7531403" cy="3170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df_string_to_cat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   for col in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df.columns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       if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is_string_dtype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[col]):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          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[col]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[col].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astype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('category')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          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[col]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[col].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cat.as_ordered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endParaRPr lang="en-US" sz="20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df_cat_to_catcode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   for col in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df.columns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       if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is_categorical_dtype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[col]):</a:t>
            </a:r>
          </a:p>
          <a:p>
            <a:r>
              <a:rPr lang="mr-IN" sz="2000" dirty="0">
                <a:latin typeface="Monaco" charset="0"/>
                <a:ea typeface="Monaco" charset="0"/>
                <a:cs typeface="Monaco" charset="0"/>
              </a:rPr>
              <a:t>            </a:t>
            </a:r>
            <a:r>
              <a:rPr lang="mr-IN" sz="2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mr-IN" sz="20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mr-IN" sz="2000" dirty="0" err="1">
                <a:latin typeface="Monaco" charset="0"/>
                <a:ea typeface="Monaco" charset="0"/>
                <a:cs typeface="Monaco" charset="0"/>
              </a:rPr>
              <a:t>col</a:t>
            </a:r>
            <a:r>
              <a:rPr lang="mr-IN" sz="2000" dirty="0">
                <a:latin typeface="Monaco" charset="0"/>
                <a:ea typeface="Monaco" charset="0"/>
                <a:cs typeface="Monaco" charset="0"/>
              </a:rPr>
              <a:t>] = </a:t>
            </a:r>
            <a:r>
              <a:rPr lang="mr-IN" sz="2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mr-IN" sz="20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mr-IN" sz="2000" dirty="0" err="1">
                <a:latin typeface="Monaco" charset="0"/>
                <a:ea typeface="Monaco" charset="0"/>
                <a:cs typeface="Monaco" charset="0"/>
              </a:rPr>
              <a:t>col</a:t>
            </a:r>
            <a:r>
              <a:rPr lang="mr-IN" sz="2000" dirty="0">
                <a:latin typeface="Monaco" charset="0"/>
                <a:ea typeface="Monaco" charset="0"/>
                <a:cs typeface="Monaco" charset="0"/>
              </a:rPr>
              <a:t>].</a:t>
            </a:r>
            <a:r>
              <a:rPr lang="mr-IN" sz="2000" dirty="0" err="1">
                <a:latin typeface="Monaco" charset="0"/>
                <a:ea typeface="Monaco" charset="0"/>
                <a:cs typeface="Monaco" charset="0"/>
              </a:rPr>
              <a:t>cat.codes</a:t>
            </a:r>
            <a:r>
              <a:rPr lang="mr-IN" sz="2000" dirty="0">
                <a:latin typeface="Monaco" charset="0"/>
                <a:ea typeface="Monaco" charset="0"/>
                <a:cs typeface="Monaco" charset="0"/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760088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unreasonable effectiveness of label encoding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is it “legal” to convert all of those unordered (nominal) categorical variables to ordered integers?</a:t>
            </a:r>
          </a:p>
          <a:p>
            <a:r>
              <a:rPr lang="en-US" dirty="0"/>
              <a:t>RF models can still partition such converted categorical features in a way that is predictive</a:t>
            </a:r>
          </a:p>
          <a:p>
            <a:r>
              <a:rPr lang="en-US" dirty="0"/>
              <a:t>Might require more complex / bigger tree</a:t>
            </a:r>
          </a:p>
          <a:p>
            <a:r>
              <a:rPr lang="en-US" dirty="0"/>
              <a:t>Definitely not appropriate for models doing math on variables, such as linear models (which require one-hot encoding)</a:t>
            </a:r>
          </a:p>
          <a:p>
            <a:r>
              <a:rPr lang="en-US" dirty="0"/>
              <a:t>In practice, label encoding categorical variables is surprisingly effective</a:t>
            </a:r>
          </a:p>
          <a:p>
            <a:r>
              <a:rPr lang="en-US" dirty="0"/>
              <a:t>Some RF models do subset comparisons not int comparisons</a:t>
            </a:r>
          </a:p>
        </p:txBody>
      </p:sp>
    </p:spTree>
    <p:extLst>
      <p:ext uri="{BB962C8B-B14F-4D97-AF65-F5344CB8AC3E}">
        <p14:creationId xmlns:p14="http://schemas.microsoft.com/office/powerpoint/2010/main" val="379820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07CB-CD89-BB46-860E-568028A1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missing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B0255-9DD8-4B4C-93ED-84B8290217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88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7EC4-AEE5-194B-96E7-2ED79F49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data sets are often full of holes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CA7BF-D2CF-6543-85B4-8EA98E2C0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are some stats on Bulldozer data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57D00-E35D-0948-8CED-25E4DC227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168" y="2245164"/>
            <a:ext cx="4800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6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72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categorical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30711" cy="4351338"/>
          </a:xfrm>
        </p:spPr>
        <p:txBody>
          <a:bodyPr/>
          <a:lstStyle/>
          <a:p>
            <a:r>
              <a:rPr lang="en-US" dirty="0"/>
              <a:t>Missing categorical values are dealt with automatically because of the label-encoding process</a:t>
            </a:r>
          </a:p>
          <a:p>
            <a:r>
              <a:rPr lang="en-US" dirty="0"/>
              <a:t>We convert categories to unique integer values and missing values, </a:t>
            </a:r>
            <a:r>
              <a:rPr lang="en-US" dirty="0" err="1"/>
              <a:t>np.nan</a:t>
            </a:r>
            <a:r>
              <a:rPr lang="en-US" dirty="0"/>
              <a:t>, become category code 0 and all other categories are codes 1 and above</a:t>
            </a:r>
          </a:p>
          <a:p>
            <a:r>
              <a:rPr lang="en-US" dirty="0"/>
              <a:t>In other words, “missing” is just another category hardcoded to 0</a:t>
            </a:r>
          </a:p>
        </p:txBody>
      </p:sp>
    </p:spTree>
    <p:extLst>
      <p:ext uri="{BB962C8B-B14F-4D97-AF65-F5344CB8AC3E}">
        <p14:creationId xmlns:p14="http://schemas.microsoft.com/office/powerpoint/2010/main" val="518653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numeric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834992" cy="4486275"/>
          </a:xfrm>
        </p:spPr>
        <p:txBody>
          <a:bodyPr>
            <a:normAutofit/>
          </a:bodyPr>
          <a:lstStyle/>
          <a:p>
            <a:r>
              <a:rPr lang="en-US" dirty="0"/>
              <a:t>Don’t delete columns/rows with missing values; destroys info!</a:t>
            </a:r>
          </a:p>
          <a:p>
            <a:r>
              <a:rPr lang="en-US" dirty="0"/>
              <a:t>Don’t </a:t>
            </a:r>
            <a:r>
              <a:rPr lang="en-US" i="1" dirty="0"/>
              <a:t>just</a:t>
            </a:r>
            <a:r>
              <a:rPr lang="en-US" dirty="0"/>
              <a:t> replace missing values; destroys fact they were missing</a:t>
            </a:r>
          </a:p>
          <a:p>
            <a:r>
              <a:rPr lang="en-US" dirty="0"/>
              <a:t>E.g., missing </a:t>
            </a:r>
            <a:r>
              <a:rPr lang="en-US" b="1" dirty="0" err="1"/>
              <a:t>YearMade</a:t>
            </a:r>
            <a:r>
              <a:rPr lang="en-US" dirty="0"/>
              <a:t> could mean “ancient”</a:t>
            </a:r>
          </a:p>
          <a:p>
            <a:r>
              <a:rPr lang="en-US" dirty="0"/>
              <a:t>E.g., missing </a:t>
            </a:r>
            <a:r>
              <a:rPr lang="en-US" b="1" dirty="0"/>
              <a:t>Employer</a:t>
            </a:r>
            <a:r>
              <a:rPr lang="en-US" dirty="0"/>
              <a:t> on loan app could mean ”unemployed” (or missing </a:t>
            </a:r>
            <a:r>
              <a:rPr lang="en-US" b="1" dirty="0" err="1"/>
              <a:t>YearsOfEducation</a:t>
            </a:r>
            <a:r>
              <a:rPr lang="en-US" dirty="0"/>
              <a:t> might mean ”no college degree”)</a:t>
            </a:r>
          </a:p>
          <a:p>
            <a:r>
              <a:rPr lang="en-US" dirty="0"/>
              <a:t>We still must fill in values in order to train a model, however, and we don’t want to skew the column distribution by replacing with 0 or 999999 or some other anomalous value</a:t>
            </a:r>
          </a:p>
        </p:txBody>
      </p:sp>
    </p:spTree>
    <p:extLst>
      <p:ext uri="{BB962C8B-B14F-4D97-AF65-F5344CB8AC3E}">
        <p14:creationId xmlns:p14="http://schemas.microsoft.com/office/powerpoint/2010/main" val="129786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missing numeric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Dealing with missing numeric values requires a new column and replacement of </a:t>
            </a:r>
            <a:r>
              <a:rPr lang="en-US" dirty="0" err="1"/>
              <a:t>np.nans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For column </a:t>
            </a:r>
            <a:r>
              <a:rPr lang="en-US" i="1" dirty="0"/>
              <a:t>x</a:t>
            </a:r>
            <a:r>
              <a:rPr lang="en-US" dirty="0"/>
              <a:t>, create a new </a:t>
            </a:r>
            <a:r>
              <a:rPr lang="en-US" dirty="0" err="1"/>
              <a:t>boolean</a:t>
            </a:r>
            <a:r>
              <a:rPr lang="en-US" dirty="0"/>
              <a:t> column </a:t>
            </a:r>
            <a:r>
              <a:rPr lang="en-US" i="1" dirty="0" err="1"/>
              <a:t>x</a:t>
            </a:r>
            <a:r>
              <a:rPr lang="en-US" dirty="0" err="1"/>
              <a:t>_na</a:t>
            </a:r>
            <a:r>
              <a:rPr lang="en-US" dirty="0"/>
              <a:t> where </a:t>
            </a:r>
            <a:r>
              <a:rPr lang="en-US" i="1" dirty="0" err="1"/>
              <a:t>x_na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 is true if </a:t>
            </a:r>
            <a:r>
              <a:rPr lang="en-US" i="1" dirty="0"/>
              <a:t>x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 is missing.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Replace missing values in column </a:t>
            </a:r>
            <a:r>
              <a:rPr lang="en-US" i="1" dirty="0"/>
              <a:t>x</a:t>
            </a:r>
            <a:r>
              <a:rPr lang="en-US" dirty="0"/>
              <a:t> with the median of all </a:t>
            </a:r>
            <a:r>
              <a:rPr lang="en-US" i="1" dirty="0"/>
              <a:t>x</a:t>
            </a:r>
            <a:r>
              <a:rPr lang="en-US" dirty="0"/>
              <a:t> values in that column.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6771C-53AC-8847-B2AB-3F632474ADFC}"/>
              </a:ext>
            </a:extLst>
          </p:cNvPr>
          <p:cNvSpPr txBox="1"/>
          <p:nvPr/>
        </p:nvSpPr>
        <p:spPr>
          <a:xfrm>
            <a:off x="1077576" y="4116323"/>
            <a:ext cx="9136467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fix_missing_num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colname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colname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+'_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na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']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pd.isnull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colname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])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colname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].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fillna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colname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].median(),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inplace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=True)</a:t>
            </a:r>
            <a:endParaRPr lang="mr-IN" sz="2000" dirty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6" y="5304344"/>
            <a:ext cx="1968500" cy="1409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147" y="5275160"/>
            <a:ext cx="3721100" cy="14097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102010" y="5873005"/>
            <a:ext cx="457200" cy="361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77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academic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“</a:t>
            </a:r>
            <a:r>
              <a:rPr lang="en-US" b="1" dirty="0"/>
              <a:t>On the consistency of supervised learning with missing values</a:t>
            </a:r>
            <a:r>
              <a:rPr lang="en-US" dirty="0"/>
              <a:t>”</a:t>
            </a:r>
            <a:br>
              <a:rPr lang="en-US" dirty="0"/>
            </a:br>
            <a:r>
              <a:rPr lang="en-US" dirty="0">
                <a:hlinkClick r:id="rId2"/>
              </a:rPr>
              <a:t>https://hal.archives-ouvertes.fr/hal-02024202v2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“</a:t>
            </a:r>
            <a:r>
              <a:rPr lang="en-US" i="1" dirty="0"/>
              <a:t>A striking result is that the widely-used method of imputing with the mean prior to learning is consistent when missing values are not informative</a:t>
            </a:r>
            <a:r>
              <a:rPr lang="en-US" dirty="0"/>
              <a:t>.”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“</a:t>
            </a:r>
            <a:r>
              <a:rPr lang="en-US" i="1" dirty="0"/>
              <a:t>When </a:t>
            </a:r>
            <a:r>
              <a:rPr lang="en-US" i="1" dirty="0" err="1"/>
              <a:t>missingness</a:t>
            </a:r>
            <a:r>
              <a:rPr lang="en-US" i="1" dirty="0"/>
              <a:t> is related to the prediction target, imputation does not suffice and it is useful to add indicator variables of missing entries as features.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7157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Rectifying training and validation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4791"/>
            <a:ext cx="10515600" cy="456217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Replacing missing values, encoding categorical variables, </a:t>
            </a:r>
            <a:r>
              <a:rPr lang="en-US" dirty="0" err="1"/>
              <a:t>etc</a:t>
            </a:r>
            <a:r>
              <a:rPr lang="mr-IN" dirty="0"/>
              <a:t>…</a:t>
            </a:r>
            <a:r>
              <a:rPr lang="en-US" dirty="0"/>
              <a:t> introduces synchronization issues between training and validation/test sets</a:t>
            </a:r>
          </a:p>
          <a:p>
            <a:r>
              <a:rPr lang="en-US" dirty="0"/>
              <a:t>Key rules: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Transformations must be applied to features consistently across data subsets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Transformations of validation/test sets can only use data derived from training set</a:t>
            </a:r>
          </a:p>
          <a:p>
            <a:r>
              <a:rPr lang="en-US" dirty="0"/>
              <a:t>To follow those rules, we have to remember all transformations done to the training set for later application to the validation and test sets.</a:t>
            </a:r>
          </a:p>
          <a:p>
            <a:r>
              <a:rPr lang="en-US" dirty="0"/>
              <a:t>That means tracking the median of all numeric columns, all category-to-code mappings, frequency encodings, and one-</a:t>
            </a:r>
            <a:r>
              <a:rPr lang="en-US" dirty="0" err="1"/>
              <a:t>hot’d</a:t>
            </a:r>
            <a:r>
              <a:rPr lang="en-US" dirty="0"/>
              <a:t> categories</a:t>
            </a:r>
          </a:p>
          <a:p>
            <a:r>
              <a:rPr lang="en-US" dirty="0"/>
              <a:t>Special care is required to ensure that one-hot encoded variables use the same name and number of columns in the training and testing sets.</a:t>
            </a:r>
          </a:p>
          <a:p>
            <a:r>
              <a:rPr lang="en-US" dirty="0"/>
              <a:t>Beware: it's easy to screw up the synchronization!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394394"/>
            <a:ext cx="681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details, see </a:t>
            </a:r>
            <a:r>
              <a:rPr lang="en-US" dirty="0">
                <a:hlinkClick r:id="rId2"/>
              </a:rPr>
              <a:t>https://mlbook.explained.ai/bulldozer-testing.html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82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Decide what you care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966"/>
            <a:ext cx="10515600" cy="4746997"/>
          </a:xfrm>
        </p:spPr>
        <p:txBody>
          <a:bodyPr/>
          <a:lstStyle/>
          <a:p>
            <a:r>
              <a:rPr lang="en-US" dirty="0"/>
              <a:t>View all data cleaning operations through the lens of what exactly we want the model to do, as dictated by business or application</a:t>
            </a:r>
          </a:p>
          <a:p>
            <a:r>
              <a:rPr lang="en-US" dirty="0"/>
              <a:t>For apartment data set, we want to predict apartment prices but</a:t>
            </a:r>
          </a:p>
          <a:p>
            <a:pPr lvl="1"/>
            <a:r>
              <a:rPr lang="en-US" dirty="0"/>
              <a:t>just for New York City</a:t>
            </a:r>
          </a:p>
          <a:p>
            <a:pPr lvl="1"/>
            <a:r>
              <a:rPr lang="en-US" dirty="0"/>
              <a:t>just for the reasonably-priced apartments</a:t>
            </a:r>
          </a:p>
          <a:p>
            <a:pPr lvl="1"/>
            <a:r>
              <a:rPr lang="en-US" dirty="0"/>
              <a:t>E.g., $1k &lt; rent &lt; $10k and GPS inside NYC</a:t>
            </a:r>
          </a:p>
          <a:p>
            <a:r>
              <a:rPr lang="en-US" dirty="0"/>
              <a:t>Don’t make decisions about “reasonable values” after looking at the data because we risk losing generality;</a:t>
            </a:r>
            <a:br>
              <a:rPr lang="en-US" dirty="0"/>
            </a:br>
            <a:r>
              <a:rPr lang="en-US" i="1" dirty="0"/>
              <a:t>inappropriate data peeking</a:t>
            </a:r>
            <a:r>
              <a:rPr lang="en-US" dirty="0"/>
              <a:t> is a form of overfitting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2D14EC-A29E-084D-BB99-BAE691572677}"/>
              </a:ext>
            </a:extLst>
          </p:cNvPr>
          <p:cNvSpPr txBox="1"/>
          <p:nvPr/>
        </p:nvSpPr>
        <p:spPr>
          <a:xfrm>
            <a:off x="838200" y="5893770"/>
            <a:ext cx="1022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https://mlbook.explained.ai/prep.html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https://mlbook.explained.ai/bulldozer-intro.html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A8BA-68C0-604E-98E9-93EB83C3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5366"/>
          </a:xfrm>
        </p:spPr>
        <p:txBody>
          <a:bodyPr/>
          <a:lstStyle/>
          <a:p>
            <a:r>
              <a:rPr lang="en-US" dirty="0"/>
              <a:t>Why we care about noise,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A756B-5A39-644A-A300-298F0AAB6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2411"/>
            <a:ext cx="10735491" cy="506838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Noise and outliers can lead to inconsistencies</a:t>
            </a:r>
          </a:p>
          <a:p>
            <a:r>
              <a:rPr lang="en-US" dirty="0"/>
              <a:t>Zooming in on a small region of New York City there are two apartments with similar features but that are much more expensive: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Could be missing a key feature (view or parking?); sale not rent price?</a:t>
            </a:r>
          </a:p>
          <a:p>
            <a:r>
              <a:rPr lang="en-US" dirty="0"/>
              <a:t>Could be errors or simply outliers but such inconsistent data leads to inaccurate predictions</a:t>
            </a:r>
          </a:p>
          <a:p>
            <a:r>
              <a:rPr lang="en-US" dirty="0"/>
              <a:t>RFs predict the average price for all apartments in same feature space so predictions for these will be way off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2FCE8-ECE5-0543-BD6A-F38E3E346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513" y="2302292"/>
            <a:ext cx="6883400" cy="2032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E02454-D5E8-DD40-89EB-DA3746C2D2E2}"/>
              </a:ext>
            </a:extLst>
          </p:cNvPr>
          <p:cNvCxnSpPr>
            <a:cxnSpLocks/>
          </p:cNvCxnSpPr>
          <p:nvPr/>
        </p:nvCxnSpPr>
        <p:spPr>
          <a:xfrm flipH="1">
            <a:off x="9332844" y="3607904"/>
            <a:ext cx="533643" cy="21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83A359-6378-9A4C-8522-DAB5554D8350}"/>
              </a:ext>
            </a:extLst>
          </p:cNvPr>
          <p:cNvSpPr txBox="1"/>
          <p:nvPr/>
        </p:nvSpPr>
        <p:spPr>
          <a:xfrm>
            <a:off x="9799662" y="34033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9113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40DEC-D080-6C4B-9461-F396B3AC0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begin: take a quick sniff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B93D7-25B0-2F4B-BA62-635F64E41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29528" cy="4351338"/>
          </a:xfrm>
        </p:spPr>
        <p:txBody>
          <a:bodyPr/>
          <a:lstStyle/>
          <a:p>
            <a:r>
              <a:rPr lang="en-US" dirty="0"/>
              <a:t>Identify:</a:t>
            </a:r>
          </a:p>
          <a:p>
            <a:pPr lvl="1"/>
            <a:r>
              <a:rPr lang="en-US" dirty="0"/>
              <a:t>column names</a:t>
            </a:r>
          </a:p>
          <a:p>
            <a:pPr lvl="1"/>
            <a:r>
              <a:rPr lang="en-US" dirty="0"/>
              <a:t>their datatypes</a:t>
            </a:r>
          </a:p>
          <a:p>
            <a:pPr lvl="1"/>
            <a:r>
              <a:rPr lang="en-US" dirty="0"/>
              <a:t>whether target column has numeric values or categories</a:t>
            </a:r>
          </a:p>
          <a:p>
            <a:r>
              <a:rPr lang="en-US" dirty="0"/>
              <a:t>Look inside the values of string columns as we might want to break them into multiple columns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AC535-0E84-BE4C-BF18-FE98FE7E6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728" y="1825625"/>
            <a:ext cx="5219700" cy="41783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F63DBF-116C-8F47-8601-9E3AA2592C25}"/>
              </a:ext>
            </a:extLst>
          </p:cNvPr>
          <p:cNvCxnSpPr>
            <a:cxnSpLocks/>
          </p:cNvCxnSpPr>
          <p:nvPr/>
        </p:nvCxnSpPr>
        <p:spPr>
          <a:xfrm>
            <a:off x="6147881" y="4134255"/>
            <a:ext cx="3453319" cy="138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28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DD96-7629-3640-A9BA-40BA1161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data ranges with describe()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8AA54-49D5-7F4E-AB78-BBFA14178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bathrooms? 0 bedrooms? Wow.</a:t>
            </a:r>
          </a:p>
          <a:p>
            <a:r>
              <a:rPr lang="en-US" dirty="0"/>
              <a:t>Longitude and latitude of 0?</a:t>
            </a:r>
          </a:p>
          <a:p>
            <a:r>
              <a:rPr lang="en-US" dirty="0" err="1"/>
              <a:t>Apts</a:t>
            </a:r>
            <a:r>
              <a:rPr lang="en-US" dirty="0"/>
              <a:t> that are $43 and $4,490,000 / month? Wow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286365-3F24-6D45-A588-71C86B8A9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542" y="3395629"/>
            <a:ext cx="8305800" cy="26543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6C136A0-CE8D-C04E-A31C-17C1773C1301}"/>
              </a:ext>
            </a:extLst>
          </p:cNvPr>
          <p:cNvSpPr/>
          <p:nvPr/>
        </p:nvSpPr>
        <p:spPr>
          <a:xfrm>
            <a:off x="2693138" y="5738644"/>
            <a:ext cx="1371600" cy="31128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7D35FE-17DA-8943-A0A4-FCD68C39109C}"/>
              </a:ext>
            </a:extLst>
          </p:cNvPr>
          <p:cNvSpPr/>
          <p:nvPr/>
        </p:nvSpPr>
        <p:spPr>
          <a:xfrm>
            <a:off x="4217138" y="4677362"/>
            <a:ext cx="1371600" cy="31128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DCBF965-ECEB-8A4D-B8AD-25AF7EC92950}"/>
              </a:ext>
            </a:extLst>
          </p:cNvPr>
          <p:cNvSpPr/>
          <p:nvPr/>
        </p:nvSpPr>
        <p:spPr>
          <a:xfrm>
            <a:off x="5588738" y="5750438"/>
            <a:ext cx="1371600" cy="31128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350DA-EBFD-4343-AB70-DDE15F8861B1}"/>
              </a:ext>
            </a:extLst>
          </p:cNvPr>
          <p:cNvSpPr/>
          <p:nvPr/>
        </p:nvSpPr>
        <p:spPr>
          <a:xfrm>
            <a:off x="6960338" y="4654151"/>
            <a:ext cx="1371600" cy="31128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D8AEFF-7630-E645-9AE0-B744C5B510AB}"/>
              </a:ext>
            </a:extLst>
          </p:cNvPr>
          <p:cNvSpPr/>
          <p:nvPr/>
        </p:nvSpPr>
        <p:spPr>
          <a:xfrm>
            <a:off x="8331937" y="5715933"/>
            <a:ext cx="1481135" cy="34579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61D5B5-B5DC-1841-9D0E-D2DC122E4AAE}"/>
              </a:ext>
            </a:extLst>
          </p:cNvPr>
          <p:cNvSpPr/>
          <p:nvPr/>
        </p:nvSpPr>
        <p:spPr>
          <a:xfrm>
            <a:off x="2749467" y="4676452"/>
            <a:ext cx="1371600" cy="31128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71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D8855-E994-334B-917E-FEF1AD3F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BA966-C56D-F445-B956-D0EFBE83F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511"/>
            <a:ext cx="10515600" cy="4766452"/>
          </a:xfrm>
        </p:spPr>
        <p:txBody>
          <a:bodyPr/>
          <a:lstStyle/>
          <a:p>
            <a:r>
              <a:rPr lang="en-US" dirty="0"/>
              <a:t>Only a few outlier apartments with &gt; 6 bedrooms/bathrooms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E35116-94A1-A44D-94CB-3B5FDF4A4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17" y="2002007"/>
            <a:ext cx="4648200" cy="4546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B97265-9ACB-774A-90BC-F3E7F6610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026" y="2122860"/>
            <a:ext cx="3860391" cy="27042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A5A9EF-FDC1-5F46-BC67-13190761E572}"/>
              </a:ext>
            </a:extLst>
          </p:cNvPr>
          <p:cNvSpPr txBox="1"/>
          <p:nvPr/>
        </p:nvSpPr>
        <p:spPr>
          <a:xfrm>
            <a:off x="6626026" y="5317362"/>
            <a:ext cx="4310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Not many outliers:</a:t>
            </a:r>
          </a:p>
          <a:p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df</a:t>
            </a:r>
            <a:r>
              <a:rPr lang="en-US" sz="2400" dirty="0"/>
              <a:t>[</a:t>
            </a:r>
            <a:r>
              <a:rPr lang="en-US" sz="2400" dirty="0" err="1"/>
              <a:t>df.price</a:t>
            </a:r>
            <a:r>
              <a:rPr lang="en-US" sz="2400" dirty="0"/>
              <a:t>&gt;10_000]) = 878</a:t>
            </a:r>
          </a:p>
        </p:txBody>
      </p:sp>
    </p:spTree>
    <p:extLst>
      <p:ext uri="{BB962C8B-B14F-4D97-AF65-F5344CB8AC3E}">
        <p14:creationId xmlns:p14="http://schemas.microsoft.com/office/powerpoint/2010/main" val="258738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B328-2501-C94B-B899-026C8376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variable-target relationships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39260-653F-E64F-9735-548496718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/>
          <a:lstStyle/>
          <a:p>
            <a:r>
              <a:rPr lang="en-US" dirty="0"/>
              <a:t>Sometimes checking the relationship between each variable and the target can be illuminating; e.g., here is a categorical variable versus bulldozer sale price: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71AB9B-8419-194B-B4C6-D4D0705E7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74" y="2915823"/>
            <a:ext cx="11062252" cy="30169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D74A1B-E4AD-234F-B237-1E2F21D178C5}"/>
              </a:ext>
            </a:extLst>
          </p:cNvPr>
          <p:cNvSpPr txBox="1"/>
          <p:nvPr/>
        </p:nvSpPr>
        <p:spPr>
          <a:xfrm>
            <a:off x="1093304" y="5800377"/>
            <a:ext cx="5695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should try extracting useful info from feature as it is predictive</a:t>
            </a:r>
          </a:p>
        </p:txBody>
      </p:sp>
    </p:spTree>
    <p:extLst>
      <p:ext uri="{BB962C8B-B14F-4D97-AF65-F5344CB8AC3E}">
        <p14:creationId xmlns:p14="http://schemas.microsoft.com/office/powerpoint/2010/main" val="1427510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8581</TotalTime>
  <Words>2370</Words>
  <Application>Microsoft Macintosh PowerPoint</Application>
  <PresentationFormat>Widescreen</PresentationFormat>
  <Paragraphs>212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 Math</vt:lpstr>
      <vt:lpstr>Monaco</vt:lpstr>
      <vt:lpstr>Office Theme</vt:lpstr>
      <vt:lpstr>Preparing data for modeling</vt:lpstr>
      <vt:lpstr>Data prep overview</vt:lpstr>
      <vt:lpstr>Data cleaning</vt:lpstr>
      <vt:lpstr>Decide what you care about</vt:lpstr>
      <vt:lpstr>Why we care about noise, outliers</vt:lpstr>
      <vt:lpstr>To begin: take a quick sniff of the data</vt:lpstr>
      <vt:lpstr>Look at data ranges with describe()</vt:lpstr>
      <vt:lpstr>Check distributions</vt:lpstr>
      <vt:lpstr>Check variable-target relationships too</vt:lpstr>
      <vt:lpstr>Let’s clean up</vt:lpstr>
      <vt:lpstr>More clean up</vt:lpstr>
      <vt:lpstr>Normalization</vt:lpstr>
      <vt:lpstr>Find missing data indicators</vt:lpstr>
      <vt:lpstr>More missing data indicators</vt:lpstr>
      <vt:lpstr>Encoding non-numeric variables</vt:lpstr>
      <vt:lpstr>Encoding date variables</vt:lpstr>
      <vt:lpstr>Date-related computations also useful</vt:lpstr>
      <vt:lpstr>Sample date conversion code</vt:lpstr>
      <vt:lpstr>Encoding categorical vars</vt:lpstr>
      <vt:lpstr>Start by converting ordinals</vt:lpstr>
      <vt:lpstr>Ordinal encoding mechanics</vt:lpstr>
      <vt:lpstr>One-hot encoding (dummy variables)</vt:lpstr>
      <vt:lpstr>When to one-hot encode</vt:lpstr>
      <vt:lpstr>Frequency encoding</vt:lpstr>
      <vt:lpstr>Label encoding categoricals</vt:lpstr>
      <vt:lpstr>Label encoding mechanics </vt:lpstr>
      <vt:lpstr>The unreasonable effectiveness of label encoding categorical variables</vt:lpstr>
      <vt:lpstr>Dealing with missing data</vt:lpstr>
      <vt:lpstr>Real data sets are often full of holes</vt:lpstr>
      <vt:lpstr>Missing categorical data</vt:lpstr>
      <vt:lpstr>Missing numeric data</vt:lpstr>
      <vt:lpstr>Imputing missing numeric values</vt:lpstr>
      <vt:lpstr>Supporting academic work</vt:lpstr>
      <vt:lpstr>Rectifying training and validation 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Preparing data for modeling</dc:title>
  <dc:creator>Microsoft Office User</dc:creator>
  <cp:lastModifiedBy>Terence Parr</cp:lastModifiedBy>
  <cp:revision>205</cp:revision>
  <cp:lastPrinted>2021-03-02T17:49:22Z</cp:lastPrinted>
  <dcterms:created xsi:type="dcterms:W3CDTF">2019-09-01T16:51:02Z</dcterms:created>
  <dcterms:modified xsi:type="dcterms:W3CDTF">2021-03-02T19:26:38Z</dcterms:modified>
</cp:coreProperties>
</file>