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6" r:id="rId3"/>
    <p:sldId id="301" r:id="rId4"/>
    <p:sldId id="306" r:id="rId5"/>
    <p:sldId id="293" r:id="rId6"/>
    <p:sldId id="300" r:id="rId7"/>
    <p:sldId id="299" r:id="rId8"/>
    <p:sldId id="297" r:id="rId9"/>
    <p:sldId id="298" r:id="rId10"/>
    <p:sldId id="295" r:id="rId11"/>
    <p:sldId id="302" r:id="rId12"/>
    <p:sldId id="303" r:id="rId13"/>
    <p:sldId id="290" r:id="rId14"/>
    <p:sldId id="304" r:id="rId15"/>
    <p:sldId id="305" r:id="rId16"/>
    <p:sldId id="307" r:id="rId17"/>
    <p:sldId id="308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vector/tractor-excavator-bulldozer-set_1311014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lbook.explained.ai/bulldozer-feate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55804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Basic </a:t>
            </a:r>
            <a:r>
              <a:rPr lang="en-US" b="1"/>
              <a:t>feature engineering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Improving, synthesizing, and injecting new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external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can inject data from outside our provided data set to increase model performance</a:t>
            </a:r>
          </a:p>
          <a:p>
            <a:r>
              <a:rPr lang="en-US" dirty="0"/>
              <a:t>E.g., if sales for a store is 0, maybe that day was a national holiday or there was a hurricane; was there a pandemic?</a:t>
            </a:r>
          </a:p>
          <a:p>
            <a:r>
              <a:rPr lang="en-US" dirty="0"/>
              <a:t>E.g., GPS location is important for rent price, but maybe proximity to cool neighborhood is stronger / more precise?</a:t>
            </a:r>
          </a:p>
          <a:p>
            <a:r>
              <a:rPr lang="en-US" dirty="0"/>
              <a:t>E.g., home sales could be affected by many factors external to data set; what is the current consumer confidence index? How many IPOs recently in San Francisco? What is unemployment rate? Emigration rate for area?</a:t>
            </a:r>
          </a:p>
        </p:txBody>
      </p:sp>
    </p:spTree>
    <p:extLst>
      <p:ext uri="{BB962C8B-B14F-4D97-AF65-F5344CB8AC3E}">
        <p14:creationId xmlns:p14="http://schemas.microsoft.com/office/powerpoint/2010/main" val="279433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external neighborhood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 data set has longitude and latitude coordinates, but a more obvious price predictor would be a categorical variable identifying the neighborhood, though, a numeric feature might be more useful</a:t>
            </a:r>
          </a:p>
          <a:p>
            <a:r>
              <a:rPr lang="en-US" dirty="0"/>
              <a:t>Use proximity to desirable neighborhoods as a numeric feature</a:t>
            </a:r>
            <a:br>
              <a:rPr lang="en-US" dirty="0"/>
            </a:br>
            <a:r>
              <a:rPr lang="en-US" dirty="0"/>
              <a:t>(I love living within a few blocks of 50 different restaurants)</a:t>
            </a:r>
          </a:p>
          <a:p>
            <a:r>
              <a:rPr lang="en-US" dirty="0"/>
              <a:t>Forbes magazine has an article with neighborhood names; using a mapping website, we can estimate GPS for them</a:t>
            </a:r>
          </a:p>
          <a:p>
            <a:r>
              <a:rPr lang="en-US" dirty="0"/>
              <a:t>Compute so-called </a:t>
            </a:r>
            <a:r>
              <a:rPr lang="en-US" i="1" dirty="0"/>
              <a:t>Manhattan distance</a:t>
            </a:r>
            <a:r>
              <a:rPr lang="en-US" dirty="0"/>
              <a:t> (also called </a:t>
            </a:r>
            <a:r>
              <a:rPr lang="en-US" i="1" dirty="0"/>
              <a:t>L1 distance</a:t>
            </a:r>
            <a:r>
              <a:rPr lang="en-US" dirty="0"/>
              <a:t>) from each apartment to each neighborhood center</a:t>
            </a:r>
          </a:p>
        </p:txBody>
      </p:sp>
    </p:spTree>
    <p:extLst>
      <p:ext uri="{BB962C8B-B14F-4D97-AF65-F5344CB8AC3E}">
        <p14:creationId xmlns:p14="http://schemas.microsoft.com/office/powerpoint/2010/main" val="204897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L1 proximity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neighborhoods and use vector math to compute new column per neighborhood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BTW, dropping longitude and latitude and retraining a model shows a similar OOB score but shallower trees in my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68094" y="2703528"/>
            <a:ext cx="759652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hoods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 = {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    "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hells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: [40.7622, -73.9924],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    "</a:t>
            </a:r>
            <a:r>
              <a:rPr lang="mr-IN" sz="2000" dirty="0" err="1">
                <a:latin typeface="Monaco" charset="0"/>
                <a:ea typeface="Monaco" charset="0"/>
                <a:cs typeface="Monaco" charset="0"/>
              </a:rPr>
              <a:t>astoria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" : [40.7796684, -73.9215888],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hood,loc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hoods.items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():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# compute L1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manhattan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distance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[hood]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np.abs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df.latitude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-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loc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[0]) + \</a:t>
            </a:r>
            <a:br>
              <a:rPr lang="en-US" sz="2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np.abs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df.longitude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-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loc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93294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in, </a:t>
            </a:r>
            <a:r>
              <a:rPr lang="en-US" dirty="0" err="1"/>
              <a:t>exp</a:t>
            </a:r>
            <a:r>
              <a:rPr lang="en-US" dirty="0"/>
              <a:t> out for regression</a:t>
            </a:r>
            <a:br>
              <a:rPr lang="en-US" dirty="0"/>
            </a:br>
            <a:r>
              <a:rPr lang="en-US" sz="2400" dirty="0"/>
              <a:t>(Could be considered a part of data cleaning)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2277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Apt rent: consider distribution of prices clipped to less than $20,000 and zoomed in</a:t>
                </a:r>
              </a:p>
              <a:p>
                <a:r>
                  <a:rPr lang="en-US" dirty="0"/>
                  <a:t>There’s a very long right tail, which skews RF predictions based upon mean of leaf y’s and also training based upon MSE</a:t>
                </a:r>
              </a:p>
              <a:p>
                <a:r>
                  <a:rPr lang="en-US" dirty="0"/>
                  <a:t>Many 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such as prices, are best compared as ratios and long tail makes MAE/MSE subtraction even more wonky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22772" cy="4351338"/>
              </a:xfrm>
              <a:blipFill>
                <a:blip r:embed="rId2"/>
                <a:stretch>
                  <a:fillRect l="-1899" t="-3198" r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72" y="1916643"/>
            <a:ext cx="5133232" cy="39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the 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19" y="1825625"/>
            <a:ext cx="76362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a tighter, more uniform target space </a:t>
            </a:r>
          </a:p>
          <a:p>
            <a:r>
              <a:rPr lang="en-US" dirty="0"/>
              <a:t>Optimally, the distribution of prices would be a narrow “bell curve” distribution without tail</a:t>
            </a:r>
          </a:p>
          <a:p>
            <a:r>
              <a:rPr lang="en-US" dirty="0"/>
              <a:t>Even restricted to $1k..$10k it’s still skewed</a:t>
            </a:r>
          </a:p>
          <a:p>
            <a:r>
              <a:rPr lang="en-US" dirty="0"/>
              <a:t>BUT, check out what </a:t>
            </a:r>
            <a:r>
              <a:rPr lang="en-US" b="1" dirty="0"/>
              <a:t>log</a:t>
            </a:r>
            <a:r>
              <a:rPr lang="en-US" dirty="0"/>
              <a:t> does to distribution of ALL prices, not just &lt; $20k! (shrinks large values a lot and smaller values a little)</a:t>
            </a:r>
          </a:p>
          <a:p>
            <a:r>
              <a:rPr lang="en-US" dirty="0"/>
              <a:t>Max price drops from millions to 10 without having to think or clip prices</a:t>
            </a:r>
          </a:p>
          <a:p>
            <a:r>
              <a:rPr lang="en-US" dirty="0"/>
              <a:t>RF on unclipped prices gets R^2~=0, but RF trained on log(unclipped price) gets R^2~=0.87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11" y="1455974"/>
            <a:ext cx="3748933" cy="2853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38087" y="4444163"/>
                <a:ext cx="420977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Recall subtraction in log dollars domain is a ratio in dollar domain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/>
                  <a:t>Training with MSE therefore compares squared ratio of y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87" y="4444163"/>
                <a:ext cx="4209779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1304" t="-1843" r="-5072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48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target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8060"/>
            <a:ext cx="10669621" cy="4678903"/>
          </a:xfrm>
        </p:spPr>
        <p:txBody>
          <a:bodyPr/>
          <a:lstStyle/>
          <a:p>
            <a:r>
              <a:rPr lang="en-US" dirty="0"/>
              <a:t>Revisit small region of New York City with outliers</a:t>
            </a:r>
          </a:p>
          <a:p>
            <a:r>
              <a:rPr lang="en-US" dirty="0"/>
              <a:t>RF on raw prices predicts $358,575</a:t>
            </a:r>
          </a:p>
          <a:p>
            <a:r>
              <a:rPr lang="en-US" dirty="0"/>
              <a:t>RF on log(price) predicts 9.92 (in log $)</a:t>
            </a:r>
          </a:p>
          <a:p>
            <a:r>
              <a:rPr lang="en-US" dirty="0"/>
              <a:t>Transform predicted price back to $ space with </a:t>
            </a:r>
            <a:r>
              <a:rPr lang="en-US" dirty="0" err="1"/>
              <a:t>exp</a:t>
            </a:r>
            <a:r>
              <a:rPr lang="en-US" dirty="0"/>
              <a:t> =&gt; $</a:t>
            </a:r>
            <a:r>
              <a:rPr lang="nb-NO" dirty="0"/>
              <a:t>20,395</a:t>
            </a:r>
          </a:p>
          <a:p>
            <a:r>
              <a:rPr lang="nb-NO" dirty="0" err="1"/>
              <a:t>Average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log </a:t>
            </a:r>
            <a:r>
              <a:rPr lang="nb-NO" dirty="0" err="1"/>
              <a:t>price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is less sensitive to </a:t>
            </a:r>
            <a:r>
              <a:rPr lang="nb-NO" dirty="0" err="1"/>
              <a:t>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9" y="4211438"/>
            <a:ext cx="8409967" cy="2111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7007933" y="673963"/>
            <a:ext cx="492790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y_pred_log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rf.predict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np.exp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y_pred_log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27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E2C7-6730-F44C-A200-265399E1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</a:t>
            </a:r>
            <a:r>
              <a:rPr lang="en-US" dirty="0"/>
              <a:t>: rectify training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3386-4978-A545-9B03-46451383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Transformations must be applied to features consistently across data subsets (train, validation, test)</a:t>
            </a:r>
          </a:p>
          <a:p>
            <a:r>
              <a:rPr lang="en-US" dirty="0"/>
              <a:t>Transformations of validation/test sets can only use data derived from training set</a:t>
            </a:r>
          </a:p>
          <a:p>
            <a:r>
              <a:rPr lang="en-US" dirty="0"/>
              <a:t>To follow those rules, we have to remember all transformations done to the training set for later application to the validation and test sets.</a:t>
            </a:r>
          </a:p>
          <a:p>
            <a:r>
              <a:rPr lang="en-US" dirty="0"/>
              <a:t>That means tracking the median of all numeric columns, all category-to-code mappings, frequency encodings, and one-</a:t>
            </a:r>
            <a:r>
              <a:rPr lang="en-US" dirty="0" err="1"/>
              <a:t>hot’d</a:t>
            </a:r>
            <a:r>
              <a:rPr lang="en-US" dirty="0"/>
              <a:t> categories</a:t>
            </a:r>
          </a:p>
          <a:p>
            <a:r>
              <a:rPr lang="en-US" dirty="0"/>
              <a:t>Special care is required to ensure that one-hot encoded variables use the same name and number of columns in the training and testing sets.</a:t>
            </a:r>
          </a:p>
        </p:txBody>
      </p:sp>
    </p:spTree>
    <p:extLst>
      <p:ext uri="{BB962C8B-B14F-4D97-AF65-F5344CB8AC3E}">
        <p14:creationId xmlns:p14="http://schemas.microsoft.com/office/powerpoint/2010/main" val="168338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B4F8-1E4A-3C4D-AB41-1665EFC3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/>
          <a:lstStyle/>
          <a:p>
            <a:r>
              <a:rPr lang="en-US" dirty="0"/>
              <a:t>Summary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3235-3CCC-3D4D-B90C-C5A14DA5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2689"/>
            <a:ext cx="10737715" cy="48442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Counting</a:t>
            </a:r>
          </a:p>
          <a:p>
            <a:pPr lvl="1"/>
            <a:r>
              <a:rPr lang="en-US" dirty="0"/>
              <a:t>Count number of photos or words in a description</a:t>
            </a:r>
          </a:p>
          <a:p>
            <a:pPr lvl="1"/>
            <a:r>
              <a:rPr lang="en-US" dirty="0"/>
              <a:t>for transaction-like data with multiple entries referring to same entity, count number of  previous loan applications</a:t>
            </a:r>
          </a:p>
          <a:p>
            <a:pPr lvl="1"/>
            <a:r>
              <a:rPr lang="en-US" dirty="0"/>
              <a:t>Frequency encoding an option for nominals (replace </a:t>
            </a:r>
            <a:r>
              <a:rPr lang="en-US" b="1" dirty="0" err="1"/>
              <a:t>ManagerID</a:t>
            </a:r>
            <a:r>
              <a:rPr lang="en-US" b="1" dirty="0"/>
              <a:t> </a:t>
            </a:r>
            <a:r>
              <a:rPr lang="en-US" dirty="0"/>
              <a:t>with # </a:t>
            </a:r>
            <a:r>
              <a:rPr lang="en-US" dirty="0" err="1"/>
              <a:t>apts</a:t>
            </a:r>
            <a:r>
              <a:rPr lang="en-US" dirty="0"/>
              <a:t> managed)</a:t>
            </a:r>
          </a:p>
          <a:p>
            <a:r>
              <a:rPr lang="en-US" dirty="0"/>
              <a:t>Interaction terms; price per square foot, bedrooms to bathrooms, …</a:t>
            </a:r>
          </a:p>
          <a:p>
            <a:r>
              <a:rPr lang="en-US" dirty="0"/>
              <a:t>Compute </a:t>
            </a:r>
            <a:r>
              <a:rPr lang="en-US" dirty="0" err="1"/>
              <a:t>min,max,avg</a:t>
            </a:r>
            <a:r>
              <a:rPr lang="en-US" dirty="0"/>
              <a:t> of key numerical columns (ATM withdrawal amounts)</a:t>
            </a:r>
          </a:p>
          <a:p>
            <a:r>
              <a:rPr lang="en-US" dirty="0"/>
              <a:t>Rank encoding; convert raw numbers to their rank</a:t>
            </a:r>
          </a:p>
          <a:p>
            <a:r>
              <a:rPr lang="en-US" dirty="0"/>
              <a:t>Extract important words from strings like "doorman” into Boolean columns</a:t>
            </a:r>
          </a:p>
          <a:p>
            <a:r>
              <a:rPr lang="en-US" dirty="0"/>
              <a:t>Extract numeric values from strings, such as “101 Howard”</a:t>
            </a:r>
          </a:p>
          <a:p>
            <a:r>
              <a:rPr lang="en-US" dirty="0"/>
              <a:t>Inject external data, such as holiday days or best neighborhoods in SF</a:t>
            </a:r>
          </a:p>
          <a:p>
            <a:r>
              <a:rPr lang="en-US" dirty="0"/>
              <a:t>Log transform the target for regressors</a:t>
            </a:r>
          </a:p>
        </p:txBody>
      </p:sp>
    </p:spTree>
    <p:extLst>
      <p:ext uri="{BB962C8B-B14F-4D97-AF65-F5344CB8AC3E}">
        <p14:creationId xmlns:p14="http://schemas.microsoft.com/office/powerpoint/2010/main" val="9999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topic and, after basic cleaning, this is where you’ll spend the most time</a:t>
            </a:r>
          </a:p>
          <a:p>
            <a:r>
              <a:rPr lang="en-US" dirty="0"/>
              <a:t>Good features are much more important than the model, assuming you pick good one like RF or gradient boosting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35DB6-E327-1D44-8C13-5F6C322A3D6F}"/>
              </a:ext>
            </a:extLst>
          </p:cNvPr>
          <p:cNvSpPr txBox="1"/>
          <p:nvPr/>
        </p:nvSpPr>
        <p:spPr>
          <a:xfrm>
            <a:off x="1740237" y="3894290"/>
            <a:ext cx="80846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</a:t>
            </a:r>
            <a:r>
              <a:rPr lang="en-US" sz="2200" i="1" dirty="0"/>
              <a:t>At the end of the day, some machine learning projects succeed and some fail. What makes the difference? Easily the most important factor is the features used.” -- </a:t>
            </a:r>
            <a:r>
              <a:rPr lang="en-US" sz="2200" dirty="0"/>
              <a:t>Pedro </a:t>
            </a:r>
            <a:r>
              <a:rPr lang="en-US" sz="2200" dirty="0" err="1"/>
              <a:t>Domingos</a:t>
            </a:r>
            <a:endParaRPr lang="en-US" sz="2200" i="1" dirty="0"/>
          </a:p>
          <a:p>
            <a:r>
              <a:rPr lang="en-US" sz="2200" dirty="0"/>
              <a:t>From “a few useful things to Know about machine Learning”</a:t>
            </a:r>
          </a:p>
        </p:txBody>
      </p:sp>
    </p:spTree>
    <p:extLst>
      <p:ext uri="{BB962C8B-B14F-4D97-AF65-F5344CB8AC3E}">
        <p14:creationId xmlns:p14="http://schemas.microsoft.com/office/powerpoint/2010/main" val="6696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numeric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1825625"/>
            <a:ext cx="11537004" cy="4351338"/>
          </a:xfrm>
        </p:spPr>
        <p:txBody>
          <a:bodyPr/>
          <a:lstStyle/>
          <a:p>
            <a:r>
              <a:rPr lang="en-US" dirty="0"/>
              <a:t>Goal is to help model: either smaller trees or more accurate or both</a:t>
            </a:r>
          </a:p>
          <a:p>
            <a:r>
              <a:rPr lang="en-US" dirty="0"/>
              <a:t>Rent: Longer feature list, description, </a:t>
            </a:r>
            <a:r>
              <a:rPr lang="en-US" dirty="0" err="1"/>
              <a:t>num</a:t>
            </a:r>
            <a:r>
              <a:rPr lang="en-US" dirty="0"/>
              <a:t> photos could be predictive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Create </a:t>
            </a:r>
            <a:r>
              <a:rPr lang="en-US" i="1" dirty="0"/>
              <a:t>interaction terms</a:t>
            </a:r>
            <a:r>
              <a:rPr lang="en-US" dirty="0"/>
              <a:t>; ever have to wait for siblings to take a shower? Maybe there is some predictive power in the ratio of bedrooms to bathrooms; maybe </a:t>
            </a:r>
            <a:r>
              <a:rPr lang="en-US" dirty="0" err="1"/>
              <a:t>beds+baths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645129" y="2985631"/>
            <a:ext cx="1117397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num_desc_words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"]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["description"].apply(lambda x: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x.split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()))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num_features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"]  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["features"].apply(lambda x: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x.split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(",")))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num_photos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"]    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["photos"].apply(lambda x: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x.split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(",")))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645129" y="5626970"/>
            <a:ext cx="113198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beds_to_baths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"]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["bedrooms"]/(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["bathrooms"]+1) # avoid div by 0</a:t>
            </a:r>
          </a:p>
        </p:txBody>
      </p:sp>
    </p:spTree>
    <p:extLst>
      <p:ext uri="{BB962C8B-B14F-4D97-AF65-F5344CB8AC3E}">
        <p14:creationId xmlns:p14="http://schemas.microsoft.com/office/powerpoint/2010/main" val="21429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2271-E57E-064F-85AD-8AE85E21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numeric feature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8EFF-CDDF-754F-885F-C389F005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Loan or credit card application classifier example; count previous credit card attempts or average previous loan amount</a:t>
            </a:r>
            <a:br>
              <a:rPr lang="en-US" dirty="0"/>
            </a:br>
            <a:r>
              <a:rPr lang="en-US" dirty="0"/>
              <a:t>(or could derive </a:t>
            </a:r>
            <a:r>
              <a:rPr lang="en-US" dirty="0" err="1"/>
              <a:t>boolean</a:t>
            </a:r>
            <a:r>
              <a:rPr lang="en-US" dirty="0"/>
              <a:t> “has applied previously”)</a:t>
            </a:r>
          </a:p>
          <a:p>
            <a:r>
              <a:rPr lang="en-US" dirty="0"/>
              <a:t>For detecting ATM fraud, create column for average previous withdrawal amount; min or max withdrawal could be useful too</a:t>
            </a:r>
          </a:p>
          <a:p>
            <a:r>
              <a:rPr lang="en-US" i="1" dirty="0"/>
              <a:t>Rank encoding</a:t>
            </a:r>
            <a:r>
              <a:rPr lang="en-US" dirty="0"/>
              <a:t>: convert raw numbers to their rank. It could be the order is more important than value, which could distract the model. It also squashes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8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new </a:t>
            </a:r>
            <a:r>
              <a:rPr lang="en-US" dirty="0" err="1"/>
              <a:t>vars</a:t>
            </a:r>
            <a:r>
              <a:rPr lang="en-US" dirty="0"/>
              <a:t> from strings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Before label encoding, try to derive features from string features</a:t>
            </a:r>
          </a:p>
          <a:p>
            <a:r>
              <a:rPr lang="en-US" dirty="0"/>
              <a:t>E.g., Apt data: count words in description or number of features or derive column indicating apt has a doorman, garage, 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37" y="3547354"/>
            <a:ext cx="6819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normalize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Then, identify key words or </a:t>
            </a:r>
            <a:r>
              <a:rPr lang="en-US" dirty="0" err="1"/>
              <a:t>subphrases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21785" y="2424174"/>
            <a:ext cx="774984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['description']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['description'].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fillna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('')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['description']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['description'].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str.lower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['features']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['features'].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fillna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('')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['features']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['features'].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str.lower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21784" y="4375346"/>
            <a:ext cx="848914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[‘doorman’]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['features'].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str.contains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(‘doorman’)</a:t>
            </a:r>
            <a:br>
              <a:rPr lang="en-US" sz="2000" dirty="0">
                <a:latin typeface="Monaco" charset="0"/>
                <a:ea typeface="Monaco" charset="0"/>
                <a:cs typeface="Monaco" charset="0"/>
              </a:rPr>
            </a:br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4" y="5233481"/>
            <a:ext cx="45212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751E24-222F-B74E-8176-2F260D24EE36}"/>
              </a:ext>
            </a:extLst>
          </p:cNvPr>
          <p:cNvSpPr txBox="1"/>
          <p:nvPr/>
        </p:nvSpPr>
        <p:spPr>
          <a:xfrm>
            <a:off x="8871627" y="157090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missing with blank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BFF06-38AE-DE42-ADAB-10AE724BBAA3}"/>
              </a:ext>
            </a:extLst>
          </p:cNvPr>
          <p:cNvCxnSpPr>
            <a:cxnSpLocks/>
          </p:cNvCxnSpPr>
          <p:nvPr/>
        </p:nvCxnSpPr>
        <p:spPr>
          <a:xfrm flipH="1">
            <a:off x="8657080" y="1899506"/>
            <a:ext cx="1301929" cy="71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D5F3E7-D817-3F49-967E-437A031E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330" y="1"/>
            <a:ext cx="1795670" cy="1899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more complicated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Bulldozers with higher operating capacity get higher prices, according to marginal plot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21698"/>
            <a:ext cx="103632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612DB0-65D1-B342-8C83-9121F6658278}"/>
              </a:ext>
            </a:extLst>
          </p:cNvPr>
          <p:cNvSpPr txBox="1"/>
          <p:nvPr/>
        </p:nvSpPr>
        <p:spPr>
          <a:xfrm>
            <a:off x="-69574" y="6582326"/>
            <a:ext cx="660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credit: </a:t>
            </a:r>
            <a:r>
              <a:rPr lang="en-US" sz="1200" dirty="0">
                <a:hlinkClick r:id="rId4"/>
              </a:rPr>
              <a:t>https://www.freepik.com/free-vector/tractor-excavator-bulldozer-set_1311014.htm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1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product class description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make the information more explicit by splitting the description into four pieces (and put into 4 new columns):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Description is a categorical variable, chosen from a finite set of categories such as “Skip Steer Loader”</a:t>
            </a:r>
          </a:p>
          <a:p>
            <a:r>
              <a:rPr lang="en-US" dirty="0"/>
              <a:t>Lower and upper are numerical features</a:t>
            </a:r>
          </a:p>
          <a:p>
            <a:r>
              <a:rPr lang="en-US" dirty="0"/>
              <a:t>Units is a category, such as “Horsepower”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44" y="2936402"/>
            <a:ext cx="68707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6C91F-9F1A-2143-8DEF-3E75FA7B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715" y="4642528"/>
            <a:ext cx="1972641" cy="17495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B244DD-D742-C947-B919-27C1D34B27FD}"/>
              </a:ext>
            </a:extLst>
          </p:cNvPr>
          <p:cNvCxnSpPr>
            <a:cxnSpLocks/>
          </p:cNvCxnSpPr>
          <p:nvPr/>
        </p:nvCxnSpPr>
        <p:spPr>
          <a:xfrm flipH="1" flipV="1">
            <a:off x="7335079" y="4880114"/>
            <a:ext cx="1769164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7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for splitting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split into description and spec on ‘-’ char</a:t>
            </a:r>
          </a:p>
          <a:p>
            <a:r>
              <a:rPr lang="en-US" dirty="0"/>
              <a:t>Then use regex to extract lower, upper, units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details see </a:t>
            </a:r>
            <a:r>
              <a:rPr lang="en-US" dirty="0">
                <a:hlinkClick r:id="rId2"/>
              </a:rPr>
              <a:t>https://mlbook.explained.ai/bulldozer-feateng.html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35" y="2968504"/>
            <a:ext cx="68707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679244" y="4194609"/>
            <a:ext cx="1083351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df_raw.fiProductClassDesc.str.split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(' - ',expand=True)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fiProductClassDesc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df_split.values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[:,0]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fiProductClassSpec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']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[:,1] # temporary column</a:t>
            </a: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pattern = r'([0-9.\+]*)(?: to ([0-9.\+]*)|\+) ([a-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-Z ]*)’</a:t>
            </a:r>
          </a:p>
          <a:p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df_split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['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fiProductClassSpec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'].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str.extract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(pattern, expand=True)</a:t>
            </a:r>
          </a:p>
        </p:txBody>
      </p:sp>
    </p:spTree>
    <p:extLst>
      <p:ext uri="{BB962C8B-B14F-4D97-AF65-F5344CB8AC3E}">
        <p14:creationId xmlns:p14="http://schemas.microsoft.com/office/powerpoint/2010/main" val="77507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7028</TotalTime>
  <Words>1558</Words>
  <Application>Microsoft Macintosh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Monaco</vt:lpstr>
      <vt:lpstr>Office Theme</vt:lpstr>
      <vt:lpstr>Basic feature engineering</vt:lpstr>
      <vt:lpstr>Overview</vt:lpstr>
      <vt:lpstr>Deriving numeric columns</vt:lpstr>
      <vt:lpstr>More numeric feature ideas</vt:lpstr>
      <vt:lpstr>Synthesizing new vars from strings</vt:lpstr>
      <vt:lpstr>Simple string computations</vt:lpstr>
      <vt:lpstr>Splitting more complicated strings</vt:lpstr>
      <vt:lpstr>Splitting product class description string</vt:lpstr>
      <vt:lpstr>Mechanics for splitting strings</vt:lpstr>
      <vt:lpstr>Injecting external data</vt:lpstr>
      <vt:lpstr>Injecting external neighborhood info</vt:lpstr>
      <vt:lpstr>Injecting L1 proximity mechanics</vt:lpstr>
      <vt:lpstr>Log in, exp out for regression (Could be considered a part of data cleaning)</vt:lpstr>
      <vt:lpstr>Transforming the target variable</vt:lpstr>
      <vt:lpstr>Effect on target space</vt:lpstr>
      <vt:lpstr>Reminder: rectify training and test sets</vt:lpstr>
      <vt:lpstr>Summary of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feature engineering</dc:title>
  <dc:creator>Microsoft Office User</dc:creator>
  <cp:lastModifiedBy>Terence Parr</cp:lastModifiedBy>
  <cp:revision>78</cp:revision>
  <cp:lastPrinted>2021-03-02T17:49:45Z</cp:lastPrinted>
  <dcterms:created xsi:type="dcterms:W3CDTF">2019-08-24T19:30:41Z</dcterms:created>
  <dcterms:modified xsi:type="dcterms:W3CDTF">2021-03-02T20:01:02Z</dcterms:modified>
</cp:coreProperties>
</file>