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344" r:id="rId4"/>
    <p:sldId id="290" r:id="rId5"/>
    <p:sldId id="309" r:id="rId6"/>
    <p:sldId id="343" r:id="rId7"/>
    <p:sldId id="310" r:id="rId8"/>
    <p:sldId id="341" r:id="rId9"/>
    <p:sldId id="308" r:id="rId10"/>
    <p:sldId id="311" r:id="rId11"/>
    <p:sldId id="312" r:id="rId12"/>
    <p:sldId id="307" r:id="rId13"/>
    <p:sldId id="297" r:id="rId14"/>
    <p:sldId id="316" r:id="rId15"/>
    <p:sldId id="342" r:id="rId16"/>
    <p:sldId id="295" r:id="rId17"/>
    <p:sldId id="345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55B936"/>
    <a:srgbClr val="415BA3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2"/>
    <p:restoredTop sz="94740"/>
  </p:normalViewPr>
  <p:slideViewPr>
    <p:cSldViewPr snapToGrid="0" snapToObjects="1">
      <p:cViewPr varScale="1">
        <p:scale>
          <a:sx n="100" d="100"/>
          <a:sy n="100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unimel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github.com/parrt/msds621/blob/master/notebooks/assessment/metrics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5Am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Model assessment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good is my model and how do I properly test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687"/>
                <a:ext cx="10515600" cy="46562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Basic idea: for each test record, compute error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; the metric is then usually the average of these errors</a:t>
                </a:r>
              </a:p>
              <a:p>
                <a:r>
                  <a:rPr lang="en-US" b="1" dirty="0"/>
                  <a:t>Perspective</a:t>
                </a:r>
                <a:r>
                  <a:rPr lang="en-US" dirty="0"/>
                  <a:t>: Is 99% vs 99.5% accuracy difference 2x (from 100%) or 0.5%? What about 80% vs 90%? 10% diff but also 2x</a:t>
                </a:r>
              </a:p>
              <a:p>
                <a:r>
                  <a:rPr lang="en-US" dirty="0"/>
                  <a:t>As we approach 100%, getting better is tougher and tougher</a:t>
                </a:r>
              </a:p>
              <a:p>
                <a:r>
                  <a:rPr lang="en-US" dirty="0"/>
                  <a:t>Is 90% accuracy or R^2=0.8 good? Maybe. What are lower bounds from a simpler or trivial mode? </a:t>
                </a:r>
              </a:p>
              <a:p>
                <a:r>
                  <a:rPr lang="en-US" dirty="0"/>
                  <a:t>Classifiers must beat </a:t>
                </a:r>
                <a:r>
                  <a:rPr lang="en-US" i="1" dirty="0"/>
                  <a:t>a priori</a:t>
                </a:r>
                <a:r>
                  <a:rPr lang="en-US" dirty="0"/>
                  <a:t> probabilities</a:t>
                </a:r>
              </a:p>
              <a:p>
                <a:pPr lvl="1"/>
                <a:r>
                  <a:rPr lang="en-US" dirty="0"/>
                  <a:t>If 90% of email are spam, your model must beat 90% accuracy</a:t>
                </a:r>
              </a:p>
              <a:p>
                <a:r>
                  <a:rPr lang="en-US" dirty="0"/>
                  <a:t>Regressors should beat “mean model” and linear model</a:t>
                </a:r>
              </a:p>
              <a:p>
                <a:r>
                  <a:rPr lang="en-US" dirty="0"/>
                  <a:t>Can crappy model outperform a human? Can still be useful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687"/>
                <a:ext cx="10515600" cy="4656276"/>
              </a:xfrm>
              <a:blipFill>
                <a:blip r:embed="rId2"/>
                <a:stretch>
                  <a:fillRect l="-1086" t="-2989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6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FF5A6-AF2A-844D-83EA-C3E75CA3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02" y="2055763"/>
            <a:ext cx="6940342" cy="2399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53AB6-6695-A740-94A6-AE69CFAF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loss/metric isn't that useful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3ADBE-B5D7-BC4B-9814-9A52B519D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261"/>
                <a:ext cx="4229911" cy="49026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Training score not really useful by itself because, for example, we can get good fit for random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X</m:t>
                    </m:r>
                    <m:r>
                      <a:rPr lang="en-US">
                        <a:latin typeface="Cambria Math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dirty="0"/>
                  <a:t> with 1000 x 4 data, R^2=.85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Actually, if training score is low, model is too weak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Or, dataset is missing exogenous vars like “we had a sale that day” or “closed on holidays”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If training score is low, test score will also be 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3ADBE-B5D7-BC4B-9814-9A52B519D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261"/>
                <a:ext cx="4229911" cy="4902614"/>
              </a:xfrm>
              <a:blipFill>
                <a:blip r:embed="rId3"/>
                <a:stretch>
                  <a:fillRect l="-2402" t="-2842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57168F-113D-214B-9D20-40FBCFC34D04}"/>
              </a:ext>
            </a:extLst>
          </p:cNvPr>
          <p:cNvSpPr txBox="1"/>
          <p:nvPr/>
        </p:nvSpPr>
        <p:spPr>
          <a:xfrm>
            <a:off x="8161507" y="502920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E28B4-5B2C-8047-99B7-773CA558211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95745" y="4455268"/>
            <a:ext cx="865762" cy="83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6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training score is good but validation is very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11255" cy="4519420"/>
          </a:xfrm>
        </p:spPr>
        <p:txBody>
          <a:bodyPr>
            <a:normAutofit/>
          </a:bodyPr>
          <a:lstStyle/>
          <a:p>
            <a:r>
              <a:rPr lang="en-US" dirty="0" err="1"/>
              <a:t>Overfit</a:t>
            </a:r>
            <a:r>
              <a:rPr lang="en-US" dirty="0"/>
              <a:t> model?</a:t>
            </a:r>
          </a:p>
          <a:p>
            <a:r>
              <a:rPr lang="en-US" dirty="0"/>
              <a:t>Bad validation set?</a:t>
            </a:r>
            <a:br>
              <a:rPr lang="en-US" dirty="0"/>
            </a:br>
            <a:r>
              <a:rPr lang="en-US" dirty="0"/>
              <a:t>(didn’t extract random or time-sorted set or just given bad set?)</a:t>
            </a:r>
          </a:p>
          <a:p>
            <a:r>
              <a:rPr lang="en-US" dirty="0"/>
              <a:t>Time-sensitive data set diverging? (try </a:t>
            </a:r>
            <a:r>
              <a:rPr lang="en-US" dirty="0" err="1"/>
              <a:t>detrending</a:t>
            </a:r>
            <a:r>
              <a:rPr lang="en-US" dirty="0"/>
              <a:t> data)</a:t>
            </a:r>
          </a:p>
          <a:p>
            <a:r>
              <a:rPr lang="en-US" dirty="0"/>
              <a:t>Not properly applying feature transforms from training to validation set?</a:t>
            </a:r>
          </a:p>
          <a:p>
            <a:r>
              <a:rPr lang="en-US" dirty="0"/>
              <a:t>Bug?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708AA-FDC1-044F-A2D0-3A7366AC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763" y="2081181"/>
            <a:ext cx="1981970" cy="2939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2951" cy="1325563"/>
          </a:xfrm>
        </p:spPr>
        <p:txBody>
          <a:bodyPr/>
          <a:lstStyle/>
          <a:p>
            <a:r>
              <a:rPr lang="en-US" dirty="0"/>
              <a:t>Comparing training / validation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2298" y="1614791"/>
                <a:ext cx="10972800" cy="46984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Process to see if valid (or test) set is distinguishable from train 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Combine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train &amp; valid sets into single data 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Create new target column called </a:t>
                </a:r>
                <a:r>
                  <a:rPr lang="en-US" b="1" dirty="0" err="1"/>
                  <a:t>istest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/>
                  <a:t>in illustration)</a:t>
                </a:r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Train a model on the combined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Assess (training) metric on this new training set</a:t>
                </a:r>
              </a:p>
              <a:p>
                <a:r>
                  <a:rPr lang="en-US" dirty="0"/>
                  <a:t>If train/valid are drawn from same distribution, should get</a:t>
                </a:r>
                <a:br>
                  <a:rPr lang="en-US" dirty="0"/>
                </a:br>
                <a:r>
                  <a:rPr lang="en-US" dirty="0"/>
                  <a:t>bad metric since there’s no way to distinguish between them</a:t>
                </a:r>
              </a:p>
              <a:p>
                <a:r>
                  <a:rPr lang="en-US" dirty="0"/>
                  <a:t>But if you get a good metric, that implies that</a:t>
                </a:r>
                <a:br>
                  <a:rPr lang="en-US" dirty="0"/>
                </a:br>
                <a:r>
                  <a:rPr lang="en-US" dirty="0"/>
                  <a:t>train/valid sets are drawn from very different distributions</a:t>
                </a:r>
              </a:p>
              <a:p>
                <a:r>
                  <a:rPr lang="en-US" dirty="0"/>
                  <a:t>Idea: Maybe use repeated trials using random {0,1}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as null distribution then see if training score on real 000111 is better than that average score; if so, training and validation sets are different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98" y="1614791"/>
                <a:ext cx="10972800" cy="4698460"/>
              </a:xfrm>
              <a:blipFill>
                <a:blip r:embed="rId3"/>
                <a:stretch>
                  <a:fillRect l="-809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AD6F34F-AD1F-2842-8023-CDAFCC2D5576}"/>
              </a:ext>
            </a:extLst>
          </p:cNvPr>
          <p:cNvSpPr txBox="1"/>
          <p:nvPr/>
        </p:nvSpPr>
        <p:spPr>
          <a:xfrm>
            <a:off x="9941668" y="673963"/>
            <a:ext cx="215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Awesome but not</a:t>
            </a:r>
          </a:p>
          <a:p>
            <a:r>
              <a:rPr lang="en-US" sz="2000" i="1" dirty="0"/>
              <a:t>well-known trick</a:t>
            </a:r>
          </a:p>
        </p:txBody>
      </p:sp>
    </p:spTree>
    <p:extLst>
      <p:ext uri="{BB962C8B-B14F-4D97-AF65-F5344CB8AC3E}">
        <p14:creationId xmlns:p14="http://schemas.microsoft.com/office/powerpoint/2010/main" val="59450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61F-CE4B-E946-B91F-A4640D98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7"/>
          </a:xfrm>
        </p:spPr>
        <p:txBody>
          <a:bodyPr/>
          <a:lstStyle/>
          <a:p>
            <a:r>
              <a:rPr lang="en-US" dirty="0"/>
              <a:t>If train/test are easily distinguishable…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FAD66-E3B6-EA45-97FB-4C5D10CA0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300"/>
                <a:ext cx="11049000" cy="4948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might find that ID or date </a:t>
                </a:r>
                <a:r>
                  <a:rPr lang="en-US" dirty="0" err="1"/>
                  <a:t>var</a:t>
                </a:r>
                <a:r>
                  <a:rPr lang="en-US" dirty="0"/>
                  <a:t> is different in train vs valid set</a:t>
                </a:r>
              </a:p>
              <a:p>
                <a:r>
                  <a:rPr lang="en-US" dirty="0"/>
                  <a:t>Drop that feature and see how the validation score changes</a:t>
                </a:r>
              </a:p>
              <a:p>
                <a:r>
                  <a:rPr lang="en-US" dirty="0"/>
                  <a:t>Or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steadily climbs, and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’s are bigger in the validation set, a simple inequality distinguishes training and test set </a:t>
                </a:r>
              </a:p>
              <a:p>
                <a:r>
                  <a:rPr lang="en-US" dirty="0"/>
                  <a:t>Look at the feature </a:t>
                </a:r>
                <a:r>
                  <a:rPr lang="en-US" dirty="0" err="1"/>
                  <a:t>importances</a:t>
                </a:r>
                <a:r>
                  <a:rPr lang="en-US" dirty="0"/>
                  <a:t> of original and </a:t>
                </a:r>
                <a:r>
                  <a:rPr lang="en-US" b="1" dirty="0" err="1"/>
                  <a:t>istest</a:t>
                </a:r>
                <a:r>
                  <a:rPr lang="en-US" dirty="0"/>
                  <a:t> models. Features that are important in both are the problem</a:t>
                </a:r>
              </a:p>
              <a:p>
                <a:pPr lvl="1"/>
                <a:r>
                  <a:rPr lang="en-US" dirty="0"/>
                  <a:t>If it's not important in original model, we don't care about it: it's not predictive of target</a:t>
                </a:r>
              </a:p>
              <a:p>
                <a:pPr lvl="1"/>
                <a:r>
                  <a:rPr lang="en-US" dirty="0"/>
                  <a:t>If not important in </a:t>
                </a:r>
                <a:r>
                  <a:rPr lang="en-US" b="1" dirty="0" err="1"/>
                  <a:t>istest</a:t>
                </a:r>
                <a:r>
                  <a:rPr lang="en-US" dirty="0"/>
                  <a:t> model, it's not causing confusion between sets</a:t>
                </a:r>
              </a:p>
              <a:p>
                <a:pPr lvl="1"/>
                <a:r>
                  <a:rPr lang="en-US" dirty="0"/>
                  <a:t>Imagine vehicle age is predictive for training set and to distinguish train/test; what if age=0 for all in test set? It’s difference between used (train) and new cars (test)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FAD66-E3B6-EA45-97FB-4C5D10CA0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300"/>
                <a:ext cx="11049000" cy="4948663"/>
              </a:xfrm>
              <a:blipFill>
                <a:blip r:embed="rId2"/>
                <a:stretch>
                  <a:fillRect l="-1033" t="-2046" r="-115" b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1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97DC-7C91-3E4C-BCE6-1F6F6BE8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1070" cy="1325563"/>
          </a:xfrm>
        </p:spPr>
        <p:txBody>
          <a:bodyPr/>
          <a:lstStyle/>
          <a:p>
            <a:r>
              <a:rPr lang="en-US" b="1" dirty="0"/>
              <a:t>Leakage</a:t>
            </a:r>
            <a:r>
              <a:rPr lang="en-US" dirty="0"/>
              <a:t>: What if your model is too good?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3885B-BEB2-5A44-81C5-62EDFA3D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7" y="1549400"/>
                <a:ext cx="10964333" cy="4627563"/>
              </a:xfrm>
            </p:spPr>
            <p:txBody>
              <a:bodyPr/>
              <a:lstStyle/>
              <a:p>
                <a:r>
                  <a:rPr lang="en-US" dirty="0"/>
                  <a:t>Be suspicious if you get an excellent metric; yes, you are awesome, but near-perfect scores are often sign of bug or leakage</a:t>
                </a:r>
              </a:p>
              <a:p>
                <a:r>
                  <a:rPr lang="en-US" dirty="0"/>
                  <a:t>Kaggle example: Uni Melbourne (predict grants)</a:t>
                </a:r>
              </a:p>
              <a:p>
                <a:pPr lvl="1"/>
                <a:r>
                  <a:rPr lang="en-US" dirty="0"/>
                  <a:t>Jeremy Howard (who won) told me that one of the data fields leaked information about whether grant was awarded or not</a:t>
                </a:r>
              </a:p>
              <a:p>
                <a:pPr lvl="1"/>
                <a:r>
                  <a:rPr lang="en-US" dirty="0"/>
                  <a:t>An explanatory variable was only filled in but only if grant was awarded</a:t>
                </a:r>
              </a:p>
              <a:p>
                <a:pPr lvl="1"/>
                <a:r>
                  <a:rPr lang="en-US" dirty="0"/>
                  <a:t>A missing value almost perfectly predicted “no grant award”</a:t>
                </a:r>
              </a:p>
              <a:p>
                <a:pPr lvl="1"/>
                <a:r>
                  <a:rPr lang="en-US" dirty="0"/>
                  <a:t>I built basic model and got validation accuracy 87% (red flag)</a:t>
                </a:r>
              </a:p>
              <a:p>
                <a:r>
                  <a:rPr lang="en-US" dirty="0"/>
                  <a:t>Rent price example: price per bedroom is a good feature and I got very high R^2; oops, I just incorporated (leaked)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price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3885B-BEB2-5A44-81C5-62EDFA3D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7" y="1549400"/>
                <a:ext cx="10964333" cy="4627563"/>
              </a:xfrm>
              <a:blipFill>
                <a:blip r:embed="rId2"/>
                <a:stretch>
                  <a:fillRect l="-925" t="-2186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30DFDA1-379B-D541-A946-4922D7CF108D}"/>
              </a:ext>
            </a:extLst>
          </p:cNvPr>
          <p:cNvSpPr/>
          <p:nvPr/>
        </p:nvSpPr>
        <p:spPr>
          <a:xfrm>
            <a:off x="0" y="6419334"/>
            <a:ext cx="3660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https://www.kaggle.com/c/unimelb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1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metric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35733" cy="4486275"/>
          </a:xfrm>
        </p:spPr>
        <p:txBody>
          <a:bodyPr>
            <a:normAutofit/>
          </a:bodyPr>
          <a:lstStyle/>
          <a:p>
            <a:r>
              <a:rPr lang="en-US" dirty="0"/>
              <a:t>Getting a single validation metric is usually not enough because scores can vary from run to run because of outliers and anomalies (even with k-fold)</a:t>
            </a:r>
          </a:p>
          <a:p>
            <a:r>
              <a:rPr lang="en-US" dirty="0"/>
              <a:t>Also good to collect and compare a variety of metrics</a:t>
            </a:r>
          </a:p>
          <a:p>
            <a:r>
              <a:rPr lang="en-US" dirty="0"/>
              <a:t>Consider score fluctuations in NYC rent data (before cleaning)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96CD2-41C1-7547-8E28-AC74AAEE2D14}"/>
              </a:ext>
            </a:extLst>
          </p:cNvPr>
          <p:cNvSpPr txBox="1"/>
          <p:nvPr/>
        </p:nvSpPr>
        <p:spPr>
          <a:xfrm>
            <a:off x="134112" y="6523632"/>
            <a:ext cx="618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</a:t>
            </a:r>
            <a:r>
              <a:rPr lang="en-US" sz="1200" dirty="0">
                <a:hlinkClick r:id="rId2"/>
              </a:rPr>
              <a:t>https://github.com/parrt/msds621/blob/master/notebooks/assessment/metrics.ipynb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9C791-AFD4-2445-A6DA-B00A0769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773" y="-205859"/>
            <a:ext cx="3018115" cy="216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025C-7688-3D43-BAE4-D24824FD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70" y="3933825"/>
            <a:ext cx="5147180" cy="2494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95D3F-4662-A34B-A112-73A5A1506624}"/>
                  </a:ext>
                </a:extLst>
              </p:cNvPr>
              <p:cNvSpPr txBox="1"/>
              <p:nvPr/>
            </p:nvSpPr>
            <p:spPr>
              <a:xfrm>
                <a:off x="6930794" y="4212184"/>
                <a:ext cx="512709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Here are results from 5 train/test splits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Noise/outliers can cause mismatch between train/valid sets;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-fold, random subsets will see high variability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95D3F-4662-A34B-A112-73A5A150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94" y="4212184"/>
                <a:ext cx="5127094" cy="1785104"/>
              </a:xfrm>
              <a:prstGeom prst="rect">
                <a:avLst/>
              </a:prstGeom>
              <a:blipFill>
                <a:blip r:embed="rId5"/>
                <a:stretch>
                  <a:fillRect l="-1481" t="-2113" r="-1975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3482502" y="3849539"/>
            <a:ext cx="1267628" cy="2681890"/>
          </a:xfrm>
          <a:custGeom>
            <a:avLst/>
            <a:gdLst>
              <a:gd name="connsiteX0" fmla="*/ 447472 w 1040859"/>
              <a:gd name="connsiteY0" fmla="*/ 1201 h 2384477"/>
              <a:gd name="connsiteX1" fmla="*/ 398834 w 1040859"/>
              <a:gd name="connsiteY1" fmla="*/ 79022 h 2384477"/>
              <a:gd name="connsiteX2" fmla="*/ 350195 w 1040859"/>
              <a:gd name="connsiteY2" fmla="*/ 147116 h 2384477"/>
              <a:gd name="connsiteX3" fmla="*/ 321013 w 1040859"/>
              <a:gd name="connsiteY3" fmla="*/ 205482 h 2384477"/>
              <a:gd name="connsiteX4" fmla="*/ 301557 w 1040859"/>
              <a:gd name="connsiteY4" fmla="*/ 263848 h 2384477"/>
              <a:gd name="connsiteX5" fmla="*/ 282102 w 1040859"/>
              <a:gd name="connsiteY5" fmla="*/ 293031 h 2384477"/>
              <a:gd name="connsiteX6" fmla="*/ 214008 w 1040859"/>
              <a:gd name="connsiteY6" fmla="*/ 409762 h 2384477"/>
              <a:gd name="connsiteX7" fmla="*/ 184825 w 1040859"/>
              <a:gd name="connsiteY7" fmla="*/ 477856 h 2384477"/>
              <a:gd name="connsiteX8" fmla="*/ 165370 w 1040859"/>
              <a:gd name="connsiteY8" fmla="*/ 507039 h 2384477"/>
              <a:gd name="connsiteX9" fmla="*/ 145915 w 1040859"/>
              <a:gd name="connsiteY9" fmla="*/ 584860 h 2384477"/>
              <a:gd name="connsiteX10" fmla="*/ 126459 w 1040859"/>
              <a:gd name="connsiteY10" fmla="*/ 633499 h 2384477"/>
              <a:gd name="connsiteX11" fmla="*/ 116732 w 1040859"/>
              <a:gd name="connsiteY11" fmla="*/ 682137 h 2384477"/>
              <a:gd name="connsiteX12" fmla="*/ 107004 w 1040859"/>
              <a:gd name="connsiteY12" fmla="*/ 711320 h 2384477"/>
              <a:gd name="connsiteX13" fmla="*/ 97276 w 1040859"/>
              <a:gd name="connsiteY13" fmla="*/ 798869 h 2384477"/>
              <a:gd name="connsiteX14" fmla="*/ 58366 w 1040859"/>
              <a:gd name="connsiteY14" fmla="*/ 905873 h 2384477"/>
              <a:gd name="connsiteX15" fmla="*/ 29183 w 1040859"/>
              <a:gd name="connsiteY15" fmla="*/ 954511 h 2384477"/>
              <a:gd name="connsiteX16" fmla="*/ 19455 w 1040859"/>
              <a:gd name="connsiteY16" fmla="*/ 1003150 h 2384477"/>
              <a:gd name="connsiteX17" fmla="*/ 9727 w 1040859"/>
              <a:gd name="connsiteY17" fmla="*/ 1032333 h 2384477"/>
              <a:gd name="connsiteX18" fmla="*/ 0 w 1040859"/>
              <a:gd name="connsiteY18" fmla="*/ 1178248 h 2384477"/>
              <a:gd name="connsiteX19" fmla="*/ 9727 w 1040859"/>
              <a:gd name="connsiteY19" fmla="*/ 1275524 h 2384477"/>
              <a:gd name="connsiteX20" fmla="*/ 29183 w 1040859"/>
              <a:gd name="connsiteY20" fmla="*/ 1333890 h 2384477"/>
              <a:gd name="connsiteX21" fmla="*/ 38910 w 1040859"/>
              <a:gd name="connsiteY21" fmla="*/ 1470077 h 2384477"/>
              <a:gd name="connsiteX22" fmla="*/ 48638 w 1040859"/>
              <a:gd name="connsiteY22" fmla="*/ 1508988 h 2384477"/>
              <a:gd name="connsiteX23" fmla="*/ 68093 w 1040859"/>
              <a:gd name="connsiteY23" fmla="*/ 1664631 h 2384477"/>
              <a:gd name="connsiteX24" fmla="*/ 87549 w 1040859"/>
              <a:gd name="connsiteY24" fmla="*/ 1742452 h 2384477"/>
              <a:gd name="connsiteX25" fmla="*/ 107004 w 1040859"/>
              <a:gd name="connsiteY25" fmla="*/ 1771635 h 2384477"/>
              <a:gd name="connsiteX26" fmla="*/ 126459 w 1040859"/>
              <a:gd name="connsiteY26" fmla="*/ 1898094 h 2384477"/>
              <a:gd name="connsiteX27" fmla="*/ 145915 w 1040859"/>
              <a:gd name="connsiteY27" fmla="*/ 1937005 h 2384477"/>
              <a:gd name="connsiteX28" fmla="*/ 155642 w 1040859"/>
              <a:gd name="connsiteY28" fmla="*/ 1966188 h 2384477"/>
              <a:gd name="connsiteX29" fmla="*/ 204281 w 1040859"/>
              <a:gd name="connsiteY29" fmla="*/ 2034282 h 2384477"/>
              <a:gd name="connsiteX30" fmla="*/ 214008 w 1040859"/>
              <a:gd name="connsiteY30" fmla="*/ 2063465 h 2384477"/>
              <a:gd name="connsiteX31" fmla="*/ 243191 w 1040859"/>
              <a:gd name="connsiteY31" fmla="*/ 2199652 h 2384477"/>
              <a:gd name="connsiteX32" fmla="*/ 252919 w 1040859"/>
              <a:gd name="connsiteY32" fmla="*/ 2238562 h 2384477"/>
              <a:gd name="connsiteX33" fmla="*/ 291830 w 1040859"/>
              <a:gd name="connsiteY33" fmla="*/ 2287201 h 2384477"/>
              <a:gd name="connsiteX34" fmla="*/ 350195 w 1040859"/>
              <a:gd name="connsiteY34" fmla="*/ 2326111 h 2384477"/>
              <a:gd name="connsiteX35" fmla="*/ 466927 w 1040859"/>
              <a:gd name="connsiteY35" fmla="*/ 2355294 h 2384477"/>
              <a:gd name="connsiteX36" fmla="*/ 573932 w 1040859"/>
              <a:gd name="connsiteY36" fmla="*/ 2384477 h 2384477"/>
              <a:gd name="connsiteX37" fmla="*/ 622570 w 1040859"/>
              <a:gd name="connsiteY37" fmla="*/ 2374750 h 2384477"/>
              <a:gd name="connsiteX38" fmla="*/ 700391 w 1040859"/>
              <a:gd name="connsiteY38" fmla="*/ 2365022 h 2384477"/>
              <a:gd name="connsiteX39" fmla="*/ 729574 w 1040859"/>
              <a:gd name="connsiteY39" fmla="*/ 2355294 h 2384477"/>
              <a:gd name="connsiteX40" fmla="*/ 787940 w 1040859"/>
              <a:gd name="connsiteY40" fmla="*/ 2287201 h 2384477"/>
              <a:gd name="connsiteX41" fmla="*/ 826851 w 1040859"/>
              <a:gd name="connsiteY41" fmla="*/ 2238562 h 2384477"/>
              <a:gd name="connsiteX42" fmla="*/ 836578 w 1040859"/>
              <a:gd name="connsiteY42" fmla="*/ 2209379 h 2384477"/>
              <a:gd name="connsiteX43" fmla="*/ 856034 w 1040859"/>
              <a:gd name="connsiteY43" fmla="*/ 2180196 h 2384477"/>
              <a:gd name="connsiteX44" fmla="*/ 885217 w 1040859"/>
              <a:gd name="connsiteY44" fmla="*/ 2121831 h 2384477"/>
              <a:gd name="connsiteX45" fmla="*/ 894944 w 1040859"/>
              <a:gd name="connsiteY45" fmla="*/ 2092648 h 2384477"/>
              <a:gd name="connsiteX46" fmla="*/ 904672 w 1040859"/>
              <a:gd name="connsiteY46" fmla="*/ 2044009 h 2384477"/>
              <a:gd name="connsiteX47" fmla="*/ 933855 w 1040859"/>
              <a:gd name="connsiteY47" fmla="*/ 2005099 h 2384477"/>
              <a:gd name="connsiteX48" fmla="*/ 943583 w 1040859"/>
              <a:gd name="connsiteY48" fmla="*/ 1966188 h 2384477"/>
              <a:gd name="connsiteX49" fmla="*/ 963038 w 1040859"/>
              <a:gd name="connsiteY49" fmla="*/ 1907822 h 2384477"/>
              <a:gd name="connsiteX50" fmla="*/ 982493 w 1040859"/>
              <a:gd name="connsiteY50" fmla="*/ 1761907 h 2384477"/>
              <a:gd name="connsiteX51" fmla="*/ 992221 w 1040859"/>
              <a:gd name="connsiteY51" fmla="*/ 1732724 h 2384477"/>
              <a:gd name="connsiteX52" fmla="*/ 1011676 w 1040859"/>
              <a:gd name="connsiteY52" fmla="*/ 1577082 h 2384477"/>
              <a:gd name="connsiteX53" fmla="*/ 1021404 w 1040859"/>
              <a:gd name="connsiteY53" fmla="*/ 1518716 h 2384477"/>
              <a:gd name="connsiteX54" fmla="*/ 1031132 w 1040859"/>
              <a:gd name="connsiteY54" fmla="*/ 1421439 h 2384477"/>
              <a:gd name="connsiteX55" fmla="*/ 1040859 w 1040859"/>
              <a:gd name="connsiteY55" fmla="*/ 1343618 h 2384477"/>
              <a:gd name="connsiteX56" fmla="*/ 1031132 w 1040859"/>
              <a:gd name="connsiteY56" fmla="*/ 993422 h 2384477"/>
              <a:gd name="connsiteX57" fmla="*/ 1011676 w 1040859"/>
              <a:gd name="connsiteY57" fmla="*/ 672409 h 2384477"/>
              <a:gd name="connsiteX58" fmla="*/ 982493 w 1040859"/>
              <a:gd name="connsiteY58" fmla="*/ 526494 h 2384477"/>
              <a:gd name="connsiteX59" fmla="*/ 972766 w 1040859"/>
              <a:gd name="connsiteY59" fmla="*/ 497311 h 2384477"/>
              <a:gd name="connsiteX60" fmla="*/ 953310 w 1040859"/>
              <a:gd name="connsiteY60" fmla="*/ 477856 h 2384477"/>
              <a:gd name="connsiteX61" fmla="*/ 933855 w 1040859"/>
              <a:gd name="connsiteY61" fmla="*/ 419490 h 2384477"/>
              <a:gd name="connsiteX62" fmla="*/ 904672 w 1040859"/>
              <a:gd name="connsiteY62" fmla="*/ 361124 h 2384477"/>
              <a:gd name="connsiteX63" fmla="*/ 885217 w 1040859"/>
              <a:gd name="connsiteY63" fmla="*/ 283303 h 2384477"/>
              <a:gd name="connsiteX64" fmla="*/ 875489 w 1040859"/>
              <a:gd name="connsiteY64" fmla="*/ 254120 h 2384477"/>
              <a:gd name="connsiteX65" fmla="*/ 817123 w 1040859"/>
              <a:gd name="connsiteY65" fmla="*/ 186026 h 2384477"/>
              <a:gd name="connsiteX66" fmla="*/ 797668 w 1040859"/>
              <a:gd name="connsiteY66" fmla="*/ 156843 h 2384477"/>
              <a:gd name="connsiteX67" fmla="*/ 739302 w 1040859"/>
              <a:gd name="connsiteY67" fmla="*/ 108205 h 2384477"/>
              <a:gd name="connsiteX68" fmla="*/ 680936 w 1040859"/>
              <a:gd name="connsiteY68" fmla="*/ 88750 h 2384477"/>
              <a:gd name="connsiteX69" fmla="*/ 622570 w 1040859"/>
              <a:gd name="connsiteY69" fmla="*/ 69294 h 2384477"/>
              <a:gd name="connsiteX70" fmla="*/ 593387 w 1040859"/>
              <a:gd name="connsiteY70" fmla="*/ 59567 h 2384477"/>
              <a:gd name="connsiteX71" fmla="*/ 564204 w 1040859"/>
              <a:gd name="connsiteY71" fmla="*/ 49839 h 2384477"/>
              <a:gd name="connsiteX72" fmla="*/ 476655 w 1040859"/>
              <a:gd name="connsiteY72" fmla="*/ 30384 h 2384477"/>
              <a:gd name="connsiteX73" fmla="*/ 447472 w 1040859"/>
              <a:gd name="connsiteY73" fmla="*/ 1201 h 23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40859" h="2384477">
                <a:moveTo>
                  <a:pt x="447472" y="1201"/>
                </a:moveTo>
                <a:cubicBezTo>
                  <a:pt x="434502" y="9307"/>
                  <a:pt x="449344" y="3256"/>
                  <a:pt x="398834" y="79022"/>
                </a:cubicBezTo>
                <a:cubicBezTo>
                  <a:pt x="353632" y="146824"/>
                  <a:pt x="388502" y="108809"/>
                  <a:pt x="350195" y="147116"/>
                </a:cubicBezTo>
                <a:cubicBezTo>
                  <a:pt x="314728" y="253526"/>
                  <a:pt x="371289" y="92361"/>
                  <a:pt x="321013" y="205482"/>
                </a:cubicBezTo>
                <a:cubicBezTo>
                  <a:pt x="312684" y="224222"/>
                  <a:pt x="312933" y="246784"/>
                  <a:pt x="301557" y="263848"/>
                </a:cubicBezTo>
                <a:cubicBezTo>
                  <a:pt x="295072" y="273576"/>
                  <a:pt x="287645" y="282737"/>
                  <a:pt x="282102" y="293031"/>
                </a:cubicBezTo>
                <a:cubicBezTo>
                  <a:pt x="220574" y="407299"/>
                  <a:pt x="261323" y="362450"/>
                  <a:pt x="214008" y="409762"/>
                </a:cubicBezTo>
                <a:cubicBezTo>
                  <a:pt x="203094" y="442505"/>
                  <a:pt x="204060" y="444195"/>
                  <a:pt x="184825" y="477856"/>
                </a:cubicBezTo>
                <a:cubicBezTo>
                  <a:pt x="179025" y="488007"/>
                  <a:pt x="170598" y="496582"/>
                  <a:pt x="165370" y="507039"/>
                </a:cubicBezTo>
                <a:cubicBezTo>
                  <a:pt x="152529" y="532722"/>
                  <a:pt x="154242" y="557102"/>
                  <a:pt x="145915" y="584860"/>
                </a:cubicBezTo>
                <a:cubicBezTo>
                  <a:pt x="140897" y="601586"/>
                  <a:pt x="132944" y="617286"/>
                  <a:pt x="126459" y="633499"/>
                </a:cubicBezTo>
                <a:cubicBezTo>
                  <a:pt x="123217" y="649712"/>
                  <a:pt x="120742" y="666097"/>
                  <a:pt x="116732" y="682137"/>
                </a:cubicBezTo>
                <a:cubicBezTo>
                  <a:pt x="114245" y="692085"/>
                  <a:pt x="108690" y="701206"/>
                  <a:pt x="107004" y="711320"/>
                </a:cubicBezTo>
                <a:cubicBezTo>
                  <a:pt x="102177" y="740283"/>
                  <a:pt x="103034" y="770077"/>
                  <a:pt x="97276" y="798869"/>
                </a:cubicBezTo>
                <a:cubicBezTo>
                  <a:pt x="94249" y="814003"/>
                  <a:pt x="66748" y="889110"/>
                  <a:pt x="58366" y="905873"/>
                </a:cubicBezTo>
                <a:cubicBezTo>
                  <a:pt x="49910" y="922784"/>
                  <a:pt x="38911" y="938298"/>
                  <a:pt x="29183" y="954511"/>
                </a:cubicBezTo>
                <a:cubicBezTo>
                  <a:pt x="25940" y="970724"/>
                  <a:pt x="23465" y="987110"/>
                  <a:pt x="19455" y="1003150"/>
                </a:cubicBezTo>
                <a:cubicBezTo>
                  <a:pt x="16968" y="1013098"/>
                  <a:pt x="10859" y="1022142"/>
                  <a:pt x="9727" y="1032333"/>
                </a:cubicBezTo>
                <a:cubicBezTo>
                  <a:pt x="4344" y="1080781"/>
                  <a:pt x="3242" y="1129610"/>
                  <a:pt x="0" y="1178248"/>
                </a:cubicBezTo>
                <a:cubicBezTo>
                  <a:pt x="3242" y="1210673"/>
                  <a:pt x="3722" y="1243495"/>
                  <a:pt x="9727" y="1275524"/>
                </a:cubicBezTo>
                <a:cubicBezTo>
                  <a:pt x="13506" y="1295681"/>
                  <a:pt x="29183" y="1333890"/>
                  <a:pt x="29183" y="1333890"/>
                </a:cubicBezTo>
                <a:cubicBezTo>
                  <a:pt x="32425" y="1379286"/>
                  <a:pt x="33884" y="1424844"/>
                  <a:pt x="38910" y="1470077"/>
                </a:cubicBezTo>
                <a:cubicBezTo>
                  <a:pt x="40386" y="1483365"/>
                  <a:pt x="46980" y="1495722"/>
                  <a:pt x="48638" y="1508988"/>
                </a:cubicBezTo>
                <a:cubicBezTo>
                  <a:pt x="79870" y="1758833"/>
                  <a:pt x="41914" y="1546823"/>
                  <a:pt x="68093" y="1664631"/>
                </a:cubicBezTo>
                <a:cubicBezTo>
                  <a:pt x="72533" y="1684612"/>
                  <a:pt x="77119" y="1721592"/>
                  <a:pt x="87549" y="1742452"/>
                </a:cubicBezTo>
                <a:cubicBezTo>
                  <a:pt x="92777" y="1752909"/>
                  <a:pt x="100519" y="1761907"/>
                  <a:pt x="107004" y="1771635"/>
                </a:cubicBezTo>
                <a:cubicBezTo>
                  <a:pt x="108109" y="1779368"/>
                  <a:pt x="122781" y="1885833"/>
                  <a:pt x="126459" y="1898094"/>
                </a:cubicBezTo>
                <a:cubicBezTo>
                  <a:pt x="130626" y="1911984"/>
                  <a:pt x="140203" y="1923676"/>
                  <a:pt x="145915" y="1937005"/>
                </a:cubicBezTo>
                <a:cubicBezTo>
                  <a:pt x="149954" y="1946430"/>
                  <a:pt x="149954" y="1957656"/>
                  <a:pt x="155642" y="1966188"/>
                </a:cubicBezTo>
                <a:cubicBezTo>
                  <a:pt x="209023" y="2046261"/>
                  <a:pt x="163974" y="1940231"/>
                  <a:pt x="204281" y="2034282"/>
                </a:cubicBezTo>
                <a:cubicBezTo>
                  <a:pt x="208320" y="2043707"/>
                  <a:pt x="211191" y="2053606"/>
                  <a:pt x="214008" y="2063465"/>
                </a:cubicBezTo>
                <a:cubicBezTo>
                  <a:pt x="231873" y="2125993"/>
                  <a:pt x="220826" y="2110197"/>
                  <a:pt x="243191" y="2199652"/>
                </a:cubicBezTo>
                <a:cubicBezTo>
                  <a:pt x="246434" y="2212622"/>
                  <a:pt x="247653" y="2226274"/>
                  <a:pt x="252919" y="2238562"/>
                </a:cubicBezTo>
                <a:cubicBezTo>
                  <a:pt x="258965" y="2252670"/>
                  <a:pt x="278617" y="2277292"/>
                  <a:pt x="291830" y="2287201"/>
                </a:cubicBezTo>
                <a:cubicBezTo>
                  <a:pt x="310536" y="2301230"/>
                  <a:pt x="328013" y="2318717"/>
                  <a:pt x="350195" y="2326111"/>
                </a:cubicBezTo>
                <a:cubicBezTo>
                  <a:pt x="427272" y="2351804"/>
                  <a:pt x="388332" y="2342196"/>
                  <a:pt x="466927" y="2355294"/>
                </a:cubicBezTo>
                <a:cubicBezTo>
                  <a:pt x="505997" y="2370922"/>
                  <a:pt x="529835" y="2384477"/>
                  <a:pt x="573932" y="2384477"/>
                </a:cubicBezTo>
                <a:cubicBezTo>
                  <a:pt x="590466" y="2384477"/>
                  <a:pt x="606229" y="2377264"/>
                  <a:pt x="622570" y="2374750"/>
                </a:cubicBezTo>
                <a:cubicBezTo>
                  <a:pt x="648408" y="2370775"/>
                  <a:pt x="674451" y="2368265"/>
                  <a:pt x="700391" y="2365022"/>
                </a:cubicBezTo>
                <a:cubicBezTo>
                  <a:pt x="710119" y="2361779"/>
                  <a:pt x="721042" y="2360982"/>
                  <a:pt x="729574" y="2355294"/>
                </a:cubicBezTo>
                <a:cubicBezTo>
                  <a:pt x="752757" y="2339839"/>
                  <a:pt x="771084" y="2307428"/>
                  <a:pt x="787940" y="2287201"/>
                </a:cubicBezTo>
                <a:cubicBezTo>
                  <a:pt x="834143" y="2231757"/>
                  <a:pt x="778749" y="2310713"/>
                  <a:pt x="826851" y="2238562"/>
                </a:cubicBezTo>
                <a:cubicBezTo>
                  <a:pt x="830093" y="2228834"/>
                  <a:pt x="831992" y="2218550"/>
                  <a:pt x="836578" y="2209379"/>
                </a:cubicBezTo>
                <a:cubicBezTo>
                  <a:pt x="841807" y="2198922"/>
                  <a:pt x="851429" y="2190942"/>
                  <a:pt x="856034" y="2180196"/>
                </a:cubicBezTo>
                <a:cubicBezTo>
                  <a:pt x="882926" y="2117448"/>
                  <a:pt x="846058" y="2160988"/>
                  <a:pt x="885217" y="2121831"/>
                </a:cubicBezTo>
                <a:cubicBezTo>
                  <a:pt x="888459" y="2112103"/>
                  <a:pt x="892457" y="2102596"/>
                  <a:pt x="894944" y="2092648"/>
                </a:cubicBezTo>
                <a:cubicBezTo>
                  <a:pt x="898954" y="2076608"/>
                  <a:pt x="897957" y="2059118"/>
                  <a:pt x="904672" y="2044009"/>
                </a:cubicBezTo>
                <a:cubicBezTo>
                  <a:pt x="911257" y="2029194"/>
                  <a:pt x="924127" y="2018069"/>
                  <a:pt x="933855" y="2005099"/>
                </a:cubicBezTo>
                <a:cubicBezTo>
                  <a:pt x="937098" y="1992129"/>
                  <a:pt x="939741" y="1978994"/>
                  <a:pt x="943583" y="1966188"/>
                </a:cubicBezTo>
                <a:cubicBezTo>
                  <a:pt x="949476" y="1946545"/>
                  <a:pt x="963038" y="1907822"/>
                  <a:pt x="963038" y="1907822"/>
                </a:cubicBezTo>
                <a:cubicBezTo>
                  <a:pt x="965403" y="1888903"/>
                  <a:pt x="978021" y="1784265"/>
                  <a:pt x="982493" y="1761907"/>
                </a:cubicBezTo>
                <a:cubicBezTo>
                  <a:pt x="984504" y="1751852"/>
                  <a:pt x="988978" y="1742452"/>
                  <a:pt x="992221" y="1732724"/>
                </a:cubicBezTo>
                <a:cubicBezTo>
                  <a:pt x="998706" y="1680843"/>
                  <a:pt x="1003080" y="1628655"/>
                  <a:pt x="1011676" y="1577082"/>
                </a:cubicBezTo>
                <a:cubicBezTo>
                  <a:pt x="1014919" y="1557627"/>
                  <a:pt x="1018957" y="1538287"/>
                  <a:pt x="1021404" y="1518716"/>
                </a:cubicBezTo>
                <a:cubicBezTo>
                  <a:pt x="1025446" y="1486380"/>
                  <a:pt x="1027533" y="1453827"/>
                  <a:pt x="1031132" y="1421439"/>
                </a:cubicBezTo>
                <a:cubicBezTo>
                  <a:pt x="1034019" y="1395457"/>
                  <a:pt x="1037617" y="1369558"/>
                  <a:pt x="1040859" y="1343618"/>
                </a:cubicBezTo>
                <a:cubicBezTo>
                  <a:pt x="1037617" y="1226886"/>
                  <a:pt x="1034669" y="1110145"/>
                  <a:pt x="1031132" y="993422"/>
                </a:cubicBezTo>
                <a:cubicBezTo>
                  <a:pt x="1022070" y="694366"/>
                  <a:pt x="1052077" y="793609"/>
                  <a:pt x="1011676" y="672409"/>
                </a:cubicBezTo>
                <a:cubicBezTo>
                  <a:pt x="999684" y="564471"/>
                  <a:pt x="1011235" y="612720"/>
                  <a:pt x="982493" y="526494"/>
                </a:cubicBezTo>
                <a:cubicBezTo>
                  <a:pt x="979250" y="516766"/>
                  <a:pt x="980017" y="504561"/>
                  <a:pt x="972766" y="497311"/>
                </a:cubicBezTo>
                <a:lnTo>
                  <a:pt x="953310" y="477856"/>
                </a:lnTo>
                <a:cubicBezTo>
                  <a:pt x="946825" y="458401"/>
                  <a:pt x="945230" y="436554"/>
                  <a:pt x="933855" y="419490"/>
                </a:cubicBezTo>
                <a:cubicBezTo>
                  <a:pt x="913423" y="388841"/>
                  <a:pt x="913966" y="395201"/>
                  <a:pt x="904672" y="361124"/>
                </a:cubicBezTo>
                <a:cubicBezTo>
                  <a:pt x="897637" y="335328"/>
                  <a:pt x="893673" y="308669"/>
                  <a:pt x="885217" y="283303"/>
                </a:cubicBezTo>
                <a:cubicBezTo>
                  <a:pt x="881974" y="273575"/>
                  <a:pt x="880075" y="263291"/>
                  <a:pt x="875489" y="254120"/>
                </a:cubicBezTo>
                <a:cubicBezTo>
                  <a:pt x="845416" y="193974"/>
                  <a:pt x="864996" y="257837"/>
                  <a:pt x="817123" y="186026"/>
                </a:cubicBezTo>
                <a:cubicBezTo>
                  <a:pt x="810638" y="176298"/>
                  <a:pt x="805152" y="165824"/>
                  <a:pt x="797668" y="156843"/>
                </a:cubicBezTo>
                <a:cubicBezTo>
                  <a:pt x="784192" y="140672"/>
                  <a:pt x="759557" y="117207"/>
                  <a:pt x="739302" y="108205"/>
                </a:cubicBezTo>
                <a:cubicBezTo>
                  <a:pt x="720562" y="99876"/>
                  <a:pt x="700391" y="95235"/>
                  <a:pt x="680936" y="88750"/>
                </a:cubicBezTo>
                <a:lnTo>
                  <a:pt x="622570" y="69294"/>
                </a:lnTo>
                <a:lnTo>
                  <a:pt x="593387" y="59567"/>
                </a:lnTo>
                <a:cubicBezTo>
                  <a:pt x="583659" y="56324"/>
                  <a:pt x="574318" y="51525"/>
                  <a:pt x="564204" y="49839"/>
                </a:cubicBezTo>
                <a:cubicBezTo>
                  <a:pt x="557147" y="48663"/>
                  <a:pt x="492618" y="41026"/>
                  <a:pt x="476655" y="30384"/>
                </a:cubicBezTo>
                <a:cubicBezTo>
                  <a:pt x="473957" y="28585"/>
                  <a:pt x="460442" y="-6905"/>
                  <a:pt x="447472" y="1201"/>
                </a:cubicBezTo>
                <a:close/>
              </a:path>
            </a:pathLst>
          </a:custGeom>
          <a:noFill/>
          <a:ln w="222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7D02-4197-8D48-9C32-FC2F86C5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83FC-7578-714E-9D7A-DF1A22EB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machine learning modeling by splitting data into training, validation, and test sets; lock away the test set as only true measure of generality tested after you have your final model</a:t>
            </a:r>
          </a:p>
          <a:p>
            <a:r>
              <a:rPr lang="en-US" dirty="0"/>
              <a:t>Good training metric is necessary but not sufficient; we want a good validation/test metric to show generality of model</a:t>
            </a:r>
          </a:p>
          <a:p>
            <a:r>
              <a:rPr lang="en-US" dirty="0"/>
              <a:t>Can use cross validation or just single split during development (OOB also with random forests)</a:t>
            </a:r>
          </a:p>
          <a:p>
            <a:r>
              <a:rPr lang="en-US" dirty="0"/>
              <a:t>Validation/test sets must have same distribution as training set</a:t>
            </a:r>
          </a:p>
          <a:p>
            <a:r>
              <a:rPr lang="en-US" dirty="0"/>
              <a:t>We use loss to train, metrics to validate/test</a:t>
            </a:r>
          </a:p>
          <a:p>
            <a:r>
              <a:rPr lang="en-US" dirty="0"/>
              <a:t>Next, we look at measuring regressor and classifier error</a:t>
            </a:r>
          </a:p>
        </p:txBody>
      </p:sp>
    </p:spTree>
    <p:extLst>
      <p:ext uri="{BB962C8B-B14F-4D97-AF65-F5344CB8AC3E}">
        <p14:creationId xmlns:p14="http://schemas.microsoft.com/office/powerpoint/2010/main" val="57198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Loss function vs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Loss</a:t>
                </a:r>
                <a:r>
                  <a:rPr lang="en-US" dirty="0"/>
                  <a:t> </a:t>
                </a:r>
                <a:r>
                  <a:rPr lang="en-US" i="1" dirty="0"/>
                  <a:t>function</a:t>
                </a:r>
                <a:r>
                  <a:rPr lang="en-US" dirty="0"/>
                  <a:t>: minimized to train a model (if appropriate)</a:t>
                </a:r>
                <a:br>
                  <a:rPr lang="en-US" dirty="0"/>
                </a:br>
                <a:r>
                  <a:rPr lang="en-US" dirty="0"/>
                  <a:t>E.g., gradient descent uses loss to train regularized linear models</a:t>
                </a:r>
              </a:p>
              <a:p>
                <a:r>
                  <a:rPr lang="en-US" i="1" dirty="0"/>
                  <a:t>Metric</a:t>
                </a:r>
                <a:r>
                  <a:rPr lang="en-US" dirty="0"/>
                  <a:t>: evaluate accuracy of predictions compared to known results (the business perspective, usually done on validation/test set)</a:t>
                </a:r>
              </a:p>
              <a:p>
                <a:r>
                  <a:rPr lang="en-US" dirty="0"/>
                  <a:t>Both are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but loss is also possibly </a:t>
                </a:r>
                <a:r>
                  <a:rPr lang="en-US" dirty="0" err="1"/>
                  <a:t>func</a:t>
                </a:r>
                <a:r>
                  <a:rPr lang="en-US" dirty="0"/>
                  <a:t> of model parameters (e.g., linear model regularization loss tests parameters)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Train: MSE loss &amp; Test: MSE metric</a:t>
                </a:r>
              </a:p>
              <a:p>
                <a:pPr lvl="1"/>
                <a:r>
                  <a:rPr lang="en-US" dirty="0"/>
                  <a:t>Train: MSE loss &amp; Test: MAE metric</a:t>
                </a:r>
              </a:p>
              <a:p>
                <a:pPr lvl="1"/>
                <a:r>
                  <a:rPr lang="en-US" dirty="0"/>
                  <a:t>Train: Gini impurity &amp; Test: misclassification or FP/FN metric</a:t>
                </a:r>
              </a:p>
              <a:p>
                <a:r>
                  <a:rPr lang="en-US" dirty="0"/>
                  <a:t>If metric is applied to validation or test set, informs on </a:t>
                </a:r>
                <a:r>
                  <a:rPr lang="en-US" i="1" dirty="0"/>
                  <a:t>generality</a:t>
                </a:r>
                <a:r>
                  <a:rPr lang="en-US" dirty="0"/>
                  <a:t> and quality of your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  <a:blipFill>
                <a:blip r:embed="rId2"/>
                <a:stretch>
                  <a:fillRect l="-965" t="-3039" r="-483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6460" y="6311900"/>
            <a:ext cx="761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also </a:t>
            </a:r>
            <a:r>
              <a:rPr lang="en-US" dirty="0" err="1"/>
              <a:t>stackoverflow</a:t>
            </a:r>
            <a:r>
              <a:rPr lang="en-US" dirty="0"/>
              <a:t> post by </a:t>
            </a:r>
            <a:r>
              <a:rPr lang="en-US" dirty="0" err="1"/>
              <a:t>Chstiros</a:t>
            </a:r>
            <a:r>
              <a:rPr lang="en-US" dirty="0"/>
              <a:t> </a:t>
            </a:r>
            <a:r>
              <a:rPr lang="en-US" dirty="0" err="1"/>
              <a:t>Tsatsoulis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https://goo.gl/T5AmrT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44D0-41D2-244A-A3A1-4165B97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Accuracy, generality, &amp; training-test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5E14-734B-9447-99E8-3FE71DA4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model can be inaccurate/noisy but not biased; to me, bias</a:t>
            </a:r>
            <a:br>
              <a:rPr lang="en-US" dirty="0"/>
            </a:br>
            <a:r>
              <a:rPr lang="en-US" dirty="0"/>
              <a:t>means systematically always under-predicting or always</a:t>
            </a:r>
            <a:br>
              <a:rPr lang="en-US" dirty="0"/>
            </a:br>
            <a:r>
              <a:rPr lang="en-US" dirty="0"/>
              <a:t>over-predicting</a:t>
            </a:r>
          </a:p>
          <a:p>
            <a:r>
              <a:rPr lang="en-US" dirty="0"/>
              <a:t>We measure accuracy (though bias </a:t>
            </a:r>
            <a:r>
              <a:rPr lang="en-US" dirty="0" err="1"/>
              <a:t>oftened</a:t>
            </a:r>
            <a:r>
              <a:rPr lang="en-US" dirty="0"/>
              <a:t> used as shorthand)</a:t>
            </a:r>
            <a:br>
              <a:rPr lang="en-US" dirty="0"/>
            </a:br>
            <a:r>
              <a:rPr lang="en-US" dirty="0"/>
              <a:t>and generality by comparing predictions to known results, usually with the same metric</a:t>
            </a:r>
          </a:p>
          <a:p>
            <a:r>
              <a:rPr lang="en-US" dirty="0"/>
              <a:t>But, how can we measure two things with the same metric?</a:t>
            </a:r>
          </a:p>
          <a:p>
            <a:r>
              <a:rPr lang="en-US" dirty="0"/>
              <a:t>We compare metrics computed on two data sets pulled from the same distribution (hopefully): training and validation/test sets</a:t>
            </a:r>
          </a:p>
          <a:p>
            <a:r>
              <a:rPr lang="en-US" dirty="0"/>
              <a:t>Summary: goal is high accuracy on the test set because it implies generality (and also high accuracy / low bias)</a:t>
            </a:r>
          </a:p>
          <a:p>
            <a:r>
              <a:rPr lang="en-US" dirty="0"/>
              <a:t>So, let's look at how to break up our data into different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093B1-92EA-E246-B2A9-186B2552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581" y="1204843"/>
            <a:ext cx="1424438" cy="14605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CBA74F98-D0AF-7A42-A936-54DF53FE5ABE}"/>
              </a:ext>
            </a:extLst>
          </p:cNvPr>
          <p:cNvSpPr/>
          <p:nvPr/>
        </p:nvSpPr>
        <p:spPr>
          <a:xfrm>
            <a:off x="5054600" y="1443855"/>
            <a:ext cx="5575300" cy="245245"/>
          </a:xfrm>
          <a:custGeom>
            <a:avLst/>
            <a:gdLst>
              <a:gd name="connsiteX0" fmla="*/ 0 w 5575300"/>
              <a:gd name="connsiteY0" fmla="*/ 118245 h 245245"/>
              <a:gd name="connsiteX1" fmla="*/ 3289300 w 5575300"/>
              <a:gd name="connsiteY1" fmla="*/ 3945 h 245245"/>
              <a:gd name="connsiteX2" fmla="*/ 5575300 w 5575300"/>
              <a:gd name="connsiteY2" fmla="*/ 245245 h 24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5300" h="245245">
                <a:moveTo>
                  <a:pt x="0" y="118245"/>
                </a:moveTo>
                <a:cubicBezTo>
                  <a:pt x="1180041" y="50511"/>
                  <a:pt x="2360083" y="-17222"/>
                  <a:pt x="3289300" y="3945"/>
                </a:cubicBezTo>
                <a:cubicBezTo>
                  <a:pt x="4218517" y="25112"/>
                  <a:pt x="4896908" y="135178"/>
                  <a:pt x="5575300" y="245245"/>
                </a:cubicBezTo>
              </a:path>
            </a:pathLst>
          </a:custGeom>
          <a:noFill/>
          <a:ln>
            <a:headEnd w="sm" len="sm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95"/>
            <a:ext cx="10515600" cy="467129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This might be the most important slide of entire class!</a:t>
            </a:r>
          </a:p>
          <a:p>
            <a:r>
              <a:rPr lang="en-US" dirty="0"/>
              <a:t>We always need 3 data sets with known answers:</a:t>
            </a:r>
          </a:p>
          <a:p>
            <a:pPr lvl="1"/>
            <a:r>
              <a:rPr lang="en-US" dirty="0"/>
              <a:t>training (used to train model)</a:t>
            </a:r>
          </a:p>
          <a:p>
            <a:pPr lvl="1"/>
            <a:r>
              <a:rPr lang="en-US" dirty="0"/>
              <a:t>validation (as shorthand you’ll hear me / others call this test set)</a:t>
            </a:r>
          </a:p>
          <a:p>
            <a:pPr lvl="1"/>
            <a:r>
              <a:rPr lang="en-US" dirty="0"/>
              <a:t>testing (put in a vault and </a:t>
            </a:r>
            <a:r>
              <a:rPr lang="en-US" b="1" dirty="0"/>
              <a:t>don’t peek</a:t>
            </a:r>
            <a:r>
              <a:rPr lang="en-US" dirty="0"/>
              <a:t>!!)</a:t>
            </a:r>
          </a:p>
          <a:p>
            <a:r>
              <a:rPr lang="en-US" dirty="0"/>
              <a:t>Validation set: used to evaluate, tune models and features</a:t>
            </a:r>
          </a:p>
          <a:p>
            <a:pPr lvl="1"/>
            <a:r>
              <a:rPr lang="en-US" dirty="0"/>
              <a:t>Any changes you make to model tailor it to this specific validation set</a:t>
            </a:r>
          </a:p>
          <a:p>
            <a:r>
              <a:rPr lang="en-US" dirty="0"/>
              <a:t>Test set: used exactly </a:t>
            </a:r>
            <a:r>
              <a:rPr lang="en-US" b="1" dirty="0"/>
              <a:t>once</a:t>
            </a:r>
            <a:r>
              <a:rPr lang="en-US" dirty="0"/>
              <a:t> after you think you have best model</a:t>
            </a:r>
          </a:p>
          <a:p>
            <a:pPr lvl="1"/>
            <a:r>
              <a:rPr lang="en-US" dirty="0"/>
              <a:t>The only true measure of model’s </a:t>
            </a:r>
            <a:r>
              <a:rPr lang="en-US" i="1" dirty="0"/>
              <a:t>generality</a:t>
            </a:r>
            <a:r>
              <a:rPr lang="en-US" dirty="0"/>
              <a:t>, how it’ll perform in production</a:t>
            </a:r>
          </a:p>
          <a:p>
            <a:pPr lvl="1"/>
            <a:r>
              <a:rPr lang="en-US" dirty="0"/>
              <a:t>Never use test set to tune model</a:t>
            </a:r>
          </a:p>
          <a:p>
            <a:r>
              <a:rPr lang="en-US" dirty="0"/>
              <a:t>Production: recombine all sets back into a big training set again, retrain model but don’t change it according to test set metrics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32" y="1260988"/>
            <a:ext cx="928151" cy="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4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extract validation, 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22" y="1488332"/>
            <a:ext cx="7504771" cy="5023979"/>
          </a:xfrm>
        </p:spPr>
        <p:txBody>
          <a:bodyPr>
            <a:normAutofit/>
          </a:bodyPr>
          <a:lstStyle/>
          <a:p>
            <a:r>
              <a:rPr lang="en-US" dirty="0"/>
              <a:t>Extract random subsets; perhaps 70%/15%/15%; can shuffle then chop</a:t>
            </a:r>
          </a:p>
          <a:p>
            <a:r>
              <a:rPr lang="en-US" dirty="0"/>
              <a:t>Or, grab 15% test set (and hide it away) &amp; use RF OOB or cross-fold on remainder for train/valid</a:t>
            </a:r>
          </a:p>
          <a:p>
            <a:r>
              <a:rPr lang="en-US" dirty="0"/>
              <a:t>For RF, we can start with out-of-bag score</a:t>
            </a:r>
          </a:p>
          <a:p>
            <a:r>
              <a:rPr lang="en-US" dirty="0"/>
              <a:t>Ensure validation set has same properties as test set (e.g., size, time, …):</a:t>
            </a:r>
          </a:p>
          <a:p>
            <a:pPr lvl="1"/>
            <a:r>
              <a:rPr lang="en-US" dirty="0"/>
              <a:t>if 10k samples in test, make 10k sample validation set</a:t>
            </a:r>
          </a:p>
          <a:p>
            <a:pPr lvl="1"/>
            <a:r>
              <a:rPr lang="en-US" dirty="0"/>
              <a:t>if test set is latest 2 months, validation must be latest 2 months of remaining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146" y="1824500"/>
            <a:ext cx="3712992" cy="1142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46" y="2968084"/>
            <a:ext cx="3712992" cy="13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D733-DFDE-0049-AFD1-44021104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r>
              <a:rPr lang="en-US" dirty="0"/>
              <a:t>Get X, y from </a:t>
            </a:r>
            <a:r>
              <a:rPr lang="en-US" dirty="0" err="1"/>
              <a:t>dataframe</a:t>
            </a:r>
            <a:r>
              <a:rPr lang="en-US" dirty="0"/>
              <a:t>, then use </a:t>
            </a:r>
            <a:r>
              <a:rPr lang="en-US" dirty="0" err="1"/>
              <a:t>train_test_split</a:t>
            </a:r>
            <a:r>
              <a:rPr lang="en-US" dirty="0"/>
              <a:t>() to split: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Train model with training data, test with other set: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D8EE-2053-034C-8D59-DD045454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9426" cy="1325563"/>
          </a:xfrm>
        </p:spPr>
        <p:txBody>
          <a:bodyPr/>
          <a:lstStyle/>
          <a:p>
            <a:r>
              <a:rPr lang="en-US" dirty="0"/>
              <a:t>Mechanics of splitting, testing validation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2FF16-DA99-7E45-B299-AF1E2890B057}"/>
              </a:ext>
            </a:extLst>
          </p:cNvPr>
          <p:cNvSpPr txBox="1"/>
          <p:nvPr/>
        </p:nvSpPr>
        <p:spPr>
          <a:xfrm>
            <a:off x="1176126" y="1991491"/>
            <a:ext cx="643724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X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df.drop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('price', axis=1)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y = df['price']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\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b="1" dirty="0" err="1">
                <a:latin typeface="Monaco" charset="0"/>
                <a:ea typeface="Monaco" charset="0"/>
                <a:cs typeface="Monaco" charset="0"/>
              </a:rPr>
              <a:t>train_test_split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(X, y, 0.20)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AB0AB-2BD9-1A46-8C16-4219F43C6940}"/>
              </a:ext>
            </a:extLst>
          </p:cNvPr>
          <p:cNvSpPr txBox="1"/>
          <p:nvPr/>
        </p:nvSpPr>
        <p:spPr>
          <a:xfrm>
            <a:off x="1176126" y="4090102"/>
            <a:ext cx="7498553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rf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RandomForestRegressor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rf.fit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r2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rf.score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DECB0-DA06-5C4F-8644-8A8E2C80E30F}"/>
              </a:ext>
            </a:extLst>
          </p:cNvPr>
          <p:cNvSpPr txBox="1"/>
          <p:nvPr/>
        </p:nvSpPr>
        <p:spPr>
          <a:xfrm>
            <a:off x="1176126" y="5349071"/>
            <a:ext cx="749855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rf.predict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mae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mean_absolute_error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644D8-7EBA-8045-804E-DAB1330E5478}"/>
              </a:ext>
            </a:extLst>
          </p:cNvPr>
          <p:cNvSpPr txBox="1"/>
          <p:nvPr/>
        </p:nvSpPr>
        <p:spPr>
          <a:xfrm>
            <a:off x="636101" y="528544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400224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question: is your data time-sensitive?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7" y="1470991"/>
                <a:ext cx="10989733" cy="49099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Time series sometimes obvious: temperature, stock prices, sales, inflation, city population,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You can try to </a:t>
                </a:r>
                <a:r>
                  <a:rPr lang="en-US" dirty="0" err="1"/>
                  <a:t>detrend</a:t>
                </a:r>
                <a:r>
                  <a:rPr lang="en-US" dirty="0"/>
                  <a:t> the data to flatten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etc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Almost all data sets are time sensitive in some way (boo!)</a:t>
                </a:r>
              </a:p>
              <a:p>
                <a:r>
                  <a:rPr lang="en-US" dirty="0"/>
                  <a:t>Some data sets are skewed over time even if no date column; e.g., new users to </a:t>
                </a:r>
                <a:r>
                  <a:rPr lang="en-US" dirty="0" err="1"/>
                  <a:t>facebook</a:t>
                </a:r>
                <a:r>
                  <a:rPr lang="en-US" dirty="0"/>
                  <a:t> are different over time</a:t>
                </a:r>
              </a:p>
              <a:p>
                <a:r>
                  <a:rPr lang="en-US" dirty="0"/>
                  <a:t>Try to find things that are less time dependent; e.g., air conditioning sales appear to fluctuate over time but these sales are driven more by associated temperature and humidity than date</a:t>
                </a:r>
              </a:p>
              <a:p>
                <a:r>
                  <a:rPr lang="en-US" dirty="0"/>
                  <a:t>Create lagging windows; e.g., average sales per day over the last week</a:t>
                </a:r>
              </a:p>
              <a:p>
                <a:r>
                  <a:rPr lang="en-US" dirty="0"/>
                  <a:t>Try to convert absolute dates (and date-related variables) to relative variables, such as </a:t>
                </a:r>
                <a:r>
                  <a:rPr lang="en-US" b="1" dirty="0"/>
                  <a:t>age</a:t>
                </a:r>
                <a:r>
                  <a:rPr lang="en-US" dirty="0"/>
                  <a:t> computed from </a:t>
                </a:r>
                <a:r>
                  <a:rPr lang="en-US" b="1" dirty="0" err="1"/>
                  <a:t>salesdate</a:t>
                </a:r>
                <a:r>
                  <a:rPr lang="en-US" dirty="0"/>
                  <a:t> - </a:t>
                </a:r>
                <a:r>
                  <a:rPr lang="en-US" b="1" dirty="0" err="1"/>
                  <a:t>manufacturingdate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470991"/>
                <a:ext cx="10989733" cy="4909931"/>
              </a:xfrm>
              <a:blipFill>
                <a:blip r:embed="rId2"/>
                <a:stretch>
                  <a:fillRect l="-808" t="-2577" r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time-sensitive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8112" cy="4351338"/>
          </a:xfrm>
        </p:spPr>
        <p:txBody>
          <a:bodyPr/>
          <a:lstStyle/>
          <a:p>
            <a:r>
              <a:rPr lang="en-US" dirty="0"/>
              <a:t>If your data set is time-sensitive, </a:t>
            </a:r>
            <a:r>
              <a:rPr lang="en-US" b="1" dirty="0"/>
              <a:t>do not shuffle</a:t>
            </a:r>
            <a:r>
              <a:rPr lang="en-US" dirty="0"/>
              <a:t>: sort by date then use newest rows as valid/test sets</a:t>
            </a:r>
          </a:p>
          <a:p>
            <a:r>
              <a:rPr lang="en-US" dirty="0"/>
              <a:t>This means OOB cannot be used for time-sensitive data sets as it randomly selects test records</a:t>
            </a:r>
          </a:p>
        </p:txBody>
      </p:sp>
      <p:pic>
        <p:nvPicPr>
          <p:cNvPr id="1026" name="Picture 2" descr="https://mlbook.explained.ai/images/bulldozer-testing/split-s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50" y="1337819"/>
            <a:ext cx="5076420" cy="497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37" y="583015"/>
            <a:ext cx="579867" cy="536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37417" y="4554224"/>
            <a:ext cx="54264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df.sort_values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saledate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')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>
                <a:latin typeface="Monaco" charset="0"/>
                <a:ea typeface="Monaco" charset="0"/>
                <a:cs typeface="Monaco" charset="0"/>
              </a:rPr>
              <a:t>)-n_valid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[: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df_valid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n_train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80647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4" y="2434576"/>
            <a:ext cx="3446032" cy="2467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16" y="2851074"/>
            <a:ext cx="3712992" cy="1142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16" y="4051348"/>
            <a:ext cx="3712992" cy="134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534" y="4902105"/>
            <a:ext cx="3782053" cy="11324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7605" y="2219134"/>
            <a:ext cx="3406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Always </a:t>
            </a:r>
            <a:r>
              <a:rPr lang="en-US" sz="2200" b="1"/>
              <a:t>split out test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2630" y="2219133"/>
            <a:ext cx="5245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Validation cross-fold or leave-one-out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419493" y="3993533"/>
            <a:ext cx="1063137" cy="554106"/>
          </a:xfrm>
          <a:prstGeom prst="rightArrow">
            <a:avLst/>
          </a:prstGeom>
          <a:solidFill>
            <a:srgbClr val="415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5629" y="3937778"/>
            <a:ext cx="561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23362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23217</TotalTime>
  <Words>1886</Words>
  <Application>Microsoft Macintosh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Monaco</vt:lpstr>
      <vt:lpstr>Office Theme</vt:lpstr>
      <vt:lpstr>Model assessment</vt:lpstr>
      <vt:lpstr>Terminology: Loss function vs metric</vt:lpstr>
      <vt:lpstr> Accuracy, generality, &amp; training-test sets</vt:lpstr>
      <vt:lpstr>Train, validate, test</vt:lpstr>
      <vt:lpstr>How to extract validation, test sets</vt:lpstr>
      <vt:lpstr>Mechanics of splitting, testing validation set</vt:lpstr>
      <vt:lpstr>Key question: is your data time-sensitive?</vt:lpstr>
      <vt:lpstr>Splitting time-sensitive data sets</vt:lpstr>
      <vt:lpstr>Testing strategies</vt:lpstr>
      <vt:lpstr>Metrics interpretation</vt:lpstr>
      <vt:lpstr>Training loss/metric isn't that useful</vt:lpstr>
      <vt:lpstr>What if training score is good but validation is very bad?</vt:lpstr>
      <vt:lpstr>Comparing training / validation sets</vt:lpstr>
      <vt:lpstr>If train/test are easily distinguishable…</vt:lpstr>
      <vt:lpstr>Leakage: What if your model is too good? </vt:lpstr>
      <vt:lpstr>Stability of metric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assessment</dc:title>
  <dc:creator>Microsoft Office User</dc:creator>
  <cp:lastModifiedBy>Terence Parr</cp:lastModifiedBy>
  <cp:revision>449</cp:revision>
  <cp:lastPrinted>2021-02-22T22:54:57Z</cp:lastPrinted>
  <dcterms:created xsi:type="dcterms:W3CDTF">2019-08-24T16:46:26Z</dcterms:created>
  <dcterms:modified xsi:type="dcterms:W3CDTF">2021-02-25T17:44:26Z</dcterms:modified>
</cp:coreProperties>
</file>