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9" r:id="rId3"/>
    <p:sldId id="290" r:id="rId4"/>
    <p:sldId id="306" r:id="rId5"/>
    <p:sldId id="291" r:id="rId6"/>
    <p:sldId id="292" r:id="rId7"/>
    <p:sldId id="295" r:id="rId8"/>
    <p:sldId id="297" r:id="rId9"/>
    <p:sldId id="293" r:id="rId10"/>
    <p:sldId id="294" r:id="rId11"/>
    <p:sldId id="307" r:id="rId12"/>
    <p:sldId id="296" r:id="rId13"/>
    <p:sldId id="298" r:id="rId14"/>
    <p:sldId id="299" r:id="rId15"/>
    <p:sldId id="300" r:id="rId16"/>
    <p:sldId id="308" r:id="rId17"/>
    <p:sldId id="301" r:id="rId18"/>
    <p:sldId id="302" r:id="rId19"/>
    <p:sldId id="303" r:id="rId20"/>
    <p:sldId id="304" r:id="rId21"/>
    <p:sldId id="305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hyperlink" Target="http://scott.fortmann-roe.com/docs/BiasVarianc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lbook.explained.ai/intro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Intro to non-parametric machine learning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8AA7-EE7E-E648-8D53-BF64F588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kNN</a:t>
            </a:r>
            <a:r>
              <a:rPr lang="en-US" dirty="0"/>
              <a:t>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01387-E164-4648-8AC3-54D65CA3C7C9}"/>
              </a:ext>
            </a:extLst>
          </p:cNvPr>
          <p:cNvSpPr txBox="1"/>
          <p:nvPr/>
        </p:nvSpPr>
        <p:spPr>
          <a:xfrm>
            <a:off x="6953716" y="5290855"/>
            <a:ext cx="4999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Classifier image credit: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http://scott.fortmann-roe.com/docs/BiasVariance.html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D805C0-1B29-394C-93FB-B9761C643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2270164"/>
            <a:ext cx="5702300" cy="375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E2FE79-8D9B-854C-8811-07B6C8252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320" y="2352906"/>
            <a:ext cx="4355480" cy="293794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A1CF348-70F5-8848-AAA3-E4D407DC14AD}"/>
              </a:ext>
            </a:extLst>
          </p:cNvPr>
          <p:cNvSpPr/>
          <p:nvPr/>
        </p:nvSpPr>
        <p:spPr>
          <a:xfrm>
            <a:off x="2182220" y="1818180"/>
            <a:ext cx="275267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1D k=3 regressor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EB6670-6C42-A242-9E59-B1A88BD6B376}"/>
              </a:ext>
            </a:extLst>
          </p:cNvPr>
          <p:cNvSpPr/>
          <p:nvPr/>
        </p:nvSpPr>
        <p:spPr>
          <a:xfrm>
            <a:off x="7959047" y="1818181"/>
            <a:ext cx="26404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2D k=1 classifier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773035-5D4A-294B-9094-987DC0363523}"/>
              </a:ext>
            </a:extLst>
          </p:cNvPr>
          <p:cNvSpPr/>
          <p:nvPr/>
        </p:nvSpPr>
        <p:spPr>
          <a:xfrm>
            <a:off x="917807" y="5992465"/>
            <a:ext cx="54906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kNN</a:t>
            </a:r>
            <a:r>
              <a:rPr lang="en-US" sz="2400" dirty="0"/>
              <a:t> regressors can’t extrapolate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CA96C5-F5D4-ED47-A8C5-89CC98D50759}"/>
              </a:ext>
            </a:extLst>
          </p:cNvPr>
          <p:cNvCxnSpPr>
            <a:cxnSpLocks/>
          </p:cNvCxnSpPr>
          <p:nvPr/>
        </p:nvCxnSpPr>
        <p:spPr>
          <a:xfrm flipV="1">
            <a:off x="5218771" y="2531327"/>
            <a:ext cx="591014" cy="3498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7EC769-2027-9A4A-9560-B62F874F91DF}"/>
              </a:ext>
            </a:extLst>
          </p:cNvPr>
          <p:cNvCxnSpPr>
            <a:cxnSpLocks/>
          </p:cNvCxnSpPr>
          <p:nvPr/>
        </p:nvCxnSpPr>
        <p:spPr>
          <a:xfrm>
            <a:off x="5754029" y="2497873"/>
            <a:ext cx="760538" cy="0"/>
          </a:xfrm>
          <a:prstGeom prst="straightConnector1">
            <a:avLst/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54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FFBE-7E8F-E843-BFA4-34398A63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kNN</a:t>
            </a:r>
            <a:r>
              <a:rPr lang="en-US" dirty="0"/>
              <a:t> to 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6478-B2EE-854D-8BAD-2E2F4125F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0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4B2F-C49A-2F46-B325-1157BA6D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space partitioning in rectangular hypervolumes not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9FEBDB-E5A5-464B-A88D-11C55838E2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To avoid inefficiency and distance metric requirement of </a:t>
                </a:r>
                <a:r>
                  <a:rPr lang="en-US" dirty="0" err="1"/>
                  <a:t>kNN</a:t>
                </a:r>
                <a:r>
                  <a:rPr lang="en-US" dirty="0"/>
                  <a:t>, we can partition feature space into rectangular hypervolumes </a:t>
                </a:r>
              </a:p>
              <a:p>
                <a:r>
                  <a:rPr lang="en-US" dirty="0"/>
                  <a:t>Each hypervolume would represent a prototypical apartment with similar features</a:t>
                </a:r>
              </a:p>
              <a:p>
                <a:r>
                  <a:rPr lang="en-US" dirty="0"/>
                  <a:t>Predictions come from average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(regressor) or most common class (classifier) in hypervolume</a:t>
                </a:r>
              </a:p>
              <a:p>
                <a:r>
                  <a:rPr lang="en-US" dirty="0"/>
                  <a:t>Note similarities with </a:t>
                </a:r>
                <a:r>
                  <a:rPr lang="en-US" dirty="0" err="1"/>
                  <a:t>kNN</a:t>
                </a:r>
                <a:r>
                  <a:rPr lang="en-US" dirty="0"/>
                  <a:t> but hypervolumes chosen by partitioning rather than Euclidean distance</a:t>
                </a:r>
              </a:p>
              <a:p>
                <a:r>
                  <a:rPr lang="en-US" dirty="0"/>
                  <a:t>No distance computation means:</a:t>
                </a:r>
              </a:p>
              <a:p>
                <a:pPr lvl="1"/>
                <a:r>
                  <a:rPr lang="en-US" dirty="0"/>
                  <a:t>No need to normalize data</a:t>
                </a:r>
              </a:p>
              <a:p>
                <a:pPr lvl="1"/>
                <a:r>
                  <a:rPr lang="en-US" dirty="0"/>
                  <a:t>Can partition (nominal/ordinal) categorical variables by subsets as "regions"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9FEBDB-E5A5-464B-A88D-11C55838E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07" r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22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84E6-E8A1-0543-A01A-6115F5BD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partitioning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00DB-AF84-F841-A1A3-8A2FF3684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174"/>
            <a:ext cx="10515600" cy="4735789"/>
          </a:xfrm>
        </p:spPr>
        <p:txBody>
          <a:bodyPr/>
          <a:lstStyle/>
          <a:p>
            <a:r>
              <a:rPr lang="en-US" dirty="0"/>
              <a:t>The goal is to split each feature into as many ranges as necessary to get accuracy but w/o creating so many tight regions we kill generality by overfitting to training data</a:t>
            </a:r>
          </a:p>
          <a:p>
            <a:r>
              <a:rPr lang="en-US" dirty="0"/>
              <a:t>Rules for partitioning might look like: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B9193-DFEA-9548-A694-987E3B611D9F}"/>
              </a:ext>
            </a:extLst>
          </p:cNvPr>
          <p:cNvSpPr txBox="1"/>
          <p:nvPr/>
        </p:nvSpPr>
        <p:spPr>
          <a:xfrm>
            <a:off x="1187885" y="3274407"/>
            <a:ext cx="9268079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bedrooms ==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bathrooms ==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1.0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latitude &gt;=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40.6661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latitude &lt;=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40.6663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longitude &gt;= -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73.9882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longitude &lt;= -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73.9402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6D6D6D"/>
                </a:solidFill>
                <a:latin typeface="Consolas" panose="020B0609020204030204" pitchFamily="49" charset="0"/>
              </a:rPr>
              <a:t>     price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2143  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average of </a:t>
            </a:r>
            <a:r>
              <a:rPr lang="en-US" sz="2000" i="1" dirty="0" err="1">
                <a:solidFill>
                  <a:srgbClr val="6D6D6D"/>
                </a:solidFill>
                <a:latin typeface="Consolas" panose="020B0609020204030204" pitchFamily="49" charset="0"/>
              </a:rPr>
              <a:t>apts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 in that range</a:t>
            </a:r>
          </a:p>
          <a:p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bedrooms ==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2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bathrooms ==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1.0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latitude &gt;=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40.6661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latitude &lt;=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40.6663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longitude &gt;= -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73.9882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longitude &lt;= -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73.9402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>
                <a:solidFill>
                  <a:srgbClr val="6D6D6D"/>
                </a:solidFill>
                <a:latin typeface="Consolas" panose="020B0609020204030204" pitchFamily="49" charset="0"/>
              </a:rPr>
              <a:t>price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2462  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average of </a:t>
            </a:r>
            <a:r>
              <a:rPr lang="en-US" sz="2000" i="1" dirty="0" err="1">
                <a:solidFill>
                  <a:srgbClr val="6D6D6D"/>
                </a:solidFill>
                <a:latin typeface="Consolas" panose="020B0609020204030204" pitchFamily="49" charset="0"/>
              </a:rPr>
              <a:t>apts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 in that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719F8-9091-FF41-B6CC-010F21C2A055}"/>
              </a:ext>
            </a:extLst>
          </p:cNvPr>
          <p:cNvSpPr txBox="1"/>
          <p:nvPr/>
        </p:nvSpPr>
        <p:spPr>
          <a:xfrm>
            <a:off x="1102325" y="5942568"/>
            <a:ext cx="831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 by testing rules until we find a match and get a price</a:t>
            </a:r>
          </a:p>
        </p:txBody>
      </p:sp>
    </p:spTree>
    <p:extLst>
      <p:ext uri="{BB962C8B-B14F-4D97-AF65-F5344CB8AC3E}">
        <p14:creationId xmlns:p14="http://schemas.microsoft.com/office/powerpoint/2010/main" val="157874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C528-8C05-D74C-9D48-39D2D9E1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rules prediction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CD619-4FFA-E342-B948-DBA4372AF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0" y="1530626"/>
            <a:ext cx="10969488" cy="3140765"/>
          </a:xfrm>
        </p:spPr>
        <p:txBody>
          <a:bodyPr>
            <a:normAutofit/>
          </a:bodyPr>
          <a:lstStyle/>
          <a:p>
            <a:r>
              <a:rPr lang="en-US" sz="2400" dirty="0"/>
              <a:t>Unlike a dictionary, partitioning rules automatically:</a:t>
            </a:r>
          </a:p>
          <a:p>
            <a:pPr lvl="1"/>
            <a:r>
              <a:rPr lang="en-US" dirty="0"/>
              <a:t>handle multiple identical apartments with different prices</a:t>
            </a:r>
          </a:p>
          <a:p>
            <a:pPr lvl="1"/>
            <a:r>
              <a:rPr lang="en-US" dirty="0"/>
              <a:t>can make predictions for previously unseen feature combinations</a:t>
            </a:r>
          </a:p>
          <a:p>
            <a:r>
              <a:rPr lang="en-US" sz="2400" dirty="0"/>
              <a:t>The number of feature ranges or “splits” tested by the model are a kind of a bias-generality “knob” we can turn up or down</a:t>
            </a:r>
          </a:p>
          <a:p>
            <a:r>
              <a:rPr lang="en-US" sz="2400" dirty="0"/>
              <a:t>Potentially very slow walking through a large number of partitioning rules so factor / nest the IF-rules to avoid redundant tests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F5457-C238-AB40-B2BB-3C3465A51A12}"/>
              </a:ext>
            </a:extLst>
          </p:cNvPr>
          <p:cNvSpPr txBox="1"/>
          <p:nvPr/>
        </p:nvSpPr>
        <p:spPr>
          <a:xfrm>
            <a:off x="838200" y="4365858"/>
            <a:ext cx="7311887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bathrooms ==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latitude &gt;=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40.6661 </a:t>
            </a:r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latitude &lt;=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40.6663 </a:t>
            </a:r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longitude &gt;= -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73.9882 </a:t>
            </a:r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longitude &lt;= -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73.9402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bedrooms ==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6D6D6D"/>
                </a:solidFill>
                <a:latin typeface="Consolas" panose="020B0609020204030204" pitchFamily="49" charset="0"/>
              </a:rPr>
              <a:t>price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2143</a:t>
            </a:r>
          </a:p>
          <a:p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         </a:t>
            </a:r>
            <a:r>
              <a:rPr lang="en-US" b="1" dirty="0" err="1">
                <a:solidFill>
                  <a:srgbClr val="00006D"/>
                </a:solidFill>
                <a:latin typeface="Consolas" panose="020B0609020204030204" pitchFamily="49" charset="0"/>
              </a:rPr>
              <a:t>elif</a:t>
            </a:r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bedrooms ==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6D6D6D"/>
                </a:solidFill>
                <a:latin typeface="Consolas" panose="020B0609020204030204" pitchFamily="49" charset="0"/>
              </a:rPr>
              <a:t>price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2462</a:t>
            </a:r>
          </a:p>
          <a:p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00274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3E2504-D62D-0348-BF89-E136E914C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692" y="2626467"/>
            <a:ext cx="4201765" cy="3753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85662-463F-DA48-8878-D9DE2F06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partitioning rules as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7F9E-B227-1142-9348-45BE2B69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823713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encode those nested rules as tree data structure</a:t>
            </a:r>
          </a:p>
          <a:p>
            <a:r>
              <a:rPr lang="en-US" dirty="0"/>
              <a:t>Internal nodes perform feature comparisons, leaves make predictions</a:t>
            </a:r>
          </a:p>
          <a:p>
            <a:r>
              <a:rPr lang="en-US" dirty="0"/>
              <a:t>Leaves contain prices for all </a:t>
            </a:r>
            <a:r>
              <a:rPr lang="en-US" dirty="0" err="1"/>
              <a:t>apts</a:t>
            </a:r>
            <a:r>
              <a:rPr lang="en-US" dirty="0"/>
              <a:t> fitting</a:t>
            </a:r>
            <a:br>
              <a:rPr lang="en-US" dirty="0"/>
            </a:br>
            <a:r>
              <a:rPr lang="en-US" dirty="0"/>
              <a:t>criteria on path from root down to that leaf</a:t>
            </a:r>
          </a:p>
          <a:p>
            <a:r>
              <a:rPr lang="en-US" dirty="0"/>
              <a:t>Leaves represent feature-hypervolumes</a:t>
            </a:r>
          </a:p>
          <a:p>
            <a:r>
              <a:rPr lang="en-US" dirty="0"/>
              <a:t>These are called </a:t>
            </a:r>
            <a:r>
              <a:rPr lang="en-US" i="1" dirty="0"/>
              <a:t>decision trees</a:t>
            </a:r>
          </a:p>
          <a:p>
            <a:r>
              <a:rPr lang="en-US" dirty="0"/>
              <a:t>By testing same feature many times, can</a:t>
            </a:r>
            <a:br>
              <a:rPr lang="en-US" dirty="0"/>
            </a:br>
            <a:r>
              <a:rPr lang="en-US" dirty="0"/>
              <a:t>carve up feature space arbitrarily tightly</a:t>
            </a:r>
          </a:p>
          <a:p>
            <a:r>
              <a:rPr lang="en-US" dirty="0"/>
              <a:t>Training finds feature &amp; value to test in</a:t>
            </a:r>
            <a:br>
              <a:rPr lang="en-US" dirty="0"/>
            </a:br>
            <a:r>
              <a:rPr lang="en-US" dirty="0"/>
              <a:t>each decision node (and when to stop</a:t>
            </a:r>
            <a:br>
              <a:rPr lang="en-US" dirty="0"/>
            </a:br>
            <a:r>
              <a:rPr lang="en-US" dirty="0"/>
              <a:t>splitting feature space)</a:t>
            </a:r>
          </a:p>
        </p:txBody>
      </p:sp>
    </p:spTree>
    <p:extLst>
      <p:ext uri="{BB962C8B-B14F-4D97-AF65-F5344CB8AC3E}">
        <p14:creationId xmlns:p14="http://schemas.microsoft.com/office/powerpoint/2010/main" val="3552231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DE04-5F98-D64C-AA2F-0D31B0C0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decision trees to random forests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15D14-2E74-7E4F-9EC4-EE5FAE52F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3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254C-AEBA-B147-9586-371D49B5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B6741-147F-FE4F-B8DC-BB112A7C3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3713" cy="4351338"/>
          </a:xfrm>
        </p:spPr>
        <p:txBody>
          <a:bodyPr/>
          <a:lstStyle/>
          <a:p>
            <a:r>
              <a:rPr lang="en-US" dirty="0"/>
              <a:t>Decision trees overfit like crazy to the training data</a:t>
            </a:r>
          </a:p>
          <a:p>
            <a:r>
              <a:rPr lang="en-US" dirty="0"/>
              <a:t>By default, they split feature space until each leaf has a single observation (apartment in this case); that is precise like dictionary but does not generalize very well</a:t>
            </a:r>
          </a:p>
          <a:p>
            <a:r>
              <a:rPr lang="en-US" dirty="0"/>
              <a:t>We can control overfitting partially by</a:t>
            </a:r>
            <a:br>
              <a:rPr lang="en-US" dirty="0"/>
            </a:br>
            <a:r>
              <a:rPr lang="en-US" dirty="0"/>
              <a:t>requiring a min number of observations</a:t>
            </a:r>
            <a:br>
              <a:rPr lang="en-US" dirty="0"/>
            </a:br>
            <a:r>
              <a:rPr lang="en-US" dirty="0"/>
              <a:t>for leaf or restricting tree height</a:t>
            </a:r>
          </a:p>
          <a:p>
            <a:r>
              <a:rPr lang="en-US" dirty="0"/>
              <a:t>A single-node decision tree degenerates to</a:t>
            </a:r>
            <a:br>
              <a:rPr lang="en-US" dirty="0"/>
            </a:br>
            <a:r>
              <a:rPr lang="en-US" dirty="0"/>
              <a:t>our extreme model that predicts the mean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CF9B4-48D7-7147-9C12-C4021041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816" y="3273590"/>
            <a:ext cx="3773374" cy="23718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73BEAA-8E88-EA46-8E7B-E6117AFE902D}"/>
              </a:ext>
            </a:extLst>
          </p:cNvPr>
          <p:cNvSpPr/>
          <p:nvPr/>
        </p:nvSpPr>
        <p:spPr>
          <a:xfrm>
            <a:off x="8716617" y="3253713"/>
            <a:ext cx="3230218" cy="282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55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D2ED-D373-754C-8A32-61DD7D6A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 is your friend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A4C92-1CAC-A542-8BD1-B093CF434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01739" cy="4351338"/>
              </a:xfrm>
            </p:spPr>
            <p:txBody>
              <a:bodyPr/>
              <a:lstStyle/>
              <a:p>
                <a:r>
                  <a:rPr lang="en-US" dirty="0"/>
                  <a:t>To prevent overfitting, we can weaken a decision tree by showing it a random subset of the training data (</a:t>
                </a:r>
                <a:r>
                  <a:rPr lang="en-US" i="1" dirty="0"/>
                  <a:t>bagging</a:t>
                </a:r>
                <a:r>
                  <a:rPr lang="en-US" dirty="0"/>
                  <a:t>)</a:t>
                </a:r>
              </a:p>
              <a:p>
                <a:r>
                  <a:rPr lang="en-US" i="1" dirty="0"/>
                  <a:t>Bagging </a:t>
                </a:r>
                <a:r>
                  <a:rPr lang="en-US" dirty="0"/>
                  <a:t>uses</a:t>
                </a:r>
                <a:r>
                  <a:rPr lang="en-US" i="1" dirty="0"/>
                  <a:t> bootstrapping</a:t>
                </a:r>
                <a:r>
                  <a:rPr lang="en-US" dirty="0"/>
                  <a:t>: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records, randomly select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w/replacement</a:t>
                </a:r>
              </a:p>
              <a:p>
                <a:r>
                  <a:rPr lang="en-US" dirty="0"/>
                  <a:t>To go further, degrade training so that it always forgets that some features exist when making splitting decisions</a:t>
                </a:r>
              </a:p>
              <a:p>
                <a:r>
                  <a:rPr lang="en-US" dirty="0"/>
                  <a:t>Such individual decision trees are weaker and less accurate than regular decision trees but…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A4C92-1CAC-A542-8BD1-B093CF434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01739" cy="4351338"/>
              </a:xfrm>
              <a:blipFill>
                <a:blip r:embed="rId2"/>
                <a:stretch>
                  <a:fillRect l="-957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720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98DA-EB7B-EE4C-8CB3-DC064A09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(RF) regressors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C4FBA-72B9-594B-8F12-4A6B1135B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compensate for weaker learners, we</a:t>
            </a:r>
            <a:br>
              <a:rPr lang="en-US" dirty="0"/>
            </a:br>
            <a:r>
              <a:rPr lang="en-US" dirty="0"/>
              <a:t>can create lots of them</a:t>
            </a:r>
          </a:p>
          <a:p>
            <a:r>
              <a:rPr lang="en-US" dirty="0"/>
              <a:t>Take the average of their predictions to get</a:t>
            </a:r>
            <a:br>
              <a:rPr lang="en-US" dirty="0"/>
            </a:br>
            <a:r>
              <a:rPr lang="en-US" dirty="0"/>
              <a:t>overall prediction</a:t>
            </a:r>
          </a:p>
          <a:p>
            <a:r>
              <a:rPr lang="en-US" dirty="0"/>
              <a:t>This is called </a:t>
            </a:r>
            <a:r>
              <a:rPr lang="en-US" i="1" dirty="0"/>
              <a:t>ensemble learning</a:t>
            </a:r>
            <a:r>
              <a:rPr lang="en-US" dirty="0"/>
              <a:t> and is</a:t>
            </a:r>
            <a:br>
              <a:rPr lang="en-US" dirty="0"/>
            </a:br>
            <a:r>
              <a:rPr lang="en-US" dirty="0"/>
              <a:t>excellent technique to increase accuracy</a:t>
            </a:r>
            <a:br>
              <a:rPr lang="en-US" dirty="0"/>
            </a:br>
            <a:r>
              <a:rPr lang="en-US" dirty="0"/>
              <a:t>without a tendency to overfit</a:t>
            </a:r>
          </a:p>
          <a:p>
            <a:r>
              <a:rPr lang="en-US" dirty="0"/>
              <a:t>RFs are crowd-</a:t>
            </a:r>
            <a:r>
              <a:rPr lang="en-US" dirty="0" err="1"/>
              <a:t>sourcers</a:t>
            </a:r>
            <a:r>
              <a:rPr lang="en-US" dirty="0"/>
              <a:t>; analogous to group of real estate agents looking for comparable apartments, and cooperating to estimate apartment price</a:t>
            </a:r>
          </a:p>
          <a:p>
            <a:r>
              <a:rPr lang="en-US" dirty="0"/>
              <a:t>During training, agents independently select and visit </a:t>
            </a:r>
            <a:r>
              <a:rPr lang="en-US" dirty="0" err="1"/>
              <a:t>apts</a:t>
            </a:r>
            <a:endParaRPr lang="en-US" dirty="0"/>
          </a:p>
          <a:p>
            <a:r>
              <a:rPr lang="en-US" dirty="0"/>
              <a:t>Randomize to avoid visiting, say, only 1-bedroom </a:t>
            </a:r>
            <a:r>
              <a:rPr lang="en-US" dirty="0" err="1"/>
              <a:t>apts</a:t>
            </a:r>
            <a:endParaRPr lang="en-US" dirty="0"/>
          </a:p>
          <a:p>
            <a:r>
              <a:rPr lang="en-US" dirty="0"/>
              <a:t>Agents find different apt subsets with some overlap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FE52F-3EA4-6441-87D1-DFCBD32BF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277" y="1309366"/>
            <a:ext cx="4122627" cy="249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0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6600-F272-B841-99B1-CBCC5644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We’ve been studying parametric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31E93D-594C-034F-8B3B-F37397F47A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i="1" dirty="0"/>
                  <a:t>Parametric models </a:t>
                </a:r>
                <a:r>
                  <a:rPr lang="en-US" dirty="0"/>
                  <a:t>have a finite number of parameters like linear model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’s), multinomial Naïve Bayes (P(</a:t>
                </a:r>
                <a:r>
                  <a:rPr lang="en-US" i="1" dirty="0"/>
                  <a:t>c</a:t>
                </a:r>
                <a:r>
                  <a:rPr lang="en-US" dirty="0"/>
                  <a:t>), P(</a:t>
                </a:r>
                <a:r>
                  <a:rPr lang="en-US" i="1" dirty="0" err="1"/>
                  <a:t>w|c</a:t>
                </a:r>
                <a:r>
                  <a:rPr lang="en-US" dirty="0"/>
                  <a:t>))</a:t>
                </a:r>
              </a:p>
              <a:p>
                <a:r>
                  <a:rPr lang="en-US" i="1" dirty="0"/>
                  <a:t>Nonparametric models </a:t>
                </a:r>
                <a:r>
                  <a:rPr lang="en-US" dirty="0"/>
                  <a:t>have and unbounded number of parameters (world’s worst name)</a:t>
                </a:r>
              </a:p>
              <a:p>
                <a:r>
                  <a:rPr lang="en-US" dirty="0"/>
                  <a:t>(If number of model parameters change with different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records, it’s nonparametric.  Neural nets have huge but finite number of parameters once net is constructed.)</a:t>
                </a:r>
              </a:p>
              <a:p>
                <a:r>
                  <a:rPr lang="en-US" dirty="0"/>
                  <a:t>Random Forests (RF) and gradient boosting machines are nonparametric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31E93D-594C-034F-8B3B-F37397F47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7E182F0-2937-3A42-B011-D013A146A09C}"/>
              </a:ext>
            </a:extLst>
          </p:cNvPr>
          <p:cNvSpPr/>
          <p:nvPr/>
        </p:nvSpPr>
        <p:spPr>
          <a:xfrm>
            <a:off x="724259" y="273302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pple Color Emoji" pitchFamily="2" charset="0"/>
              </a:rPr>
              <a:t>🤪</a:t>
            </a:r>
            <a:endParaRPr lang="en-US" sz="2400" dirty="0">
              <a:effectLst/>
              <a:latin typeface="Apple Color Emoj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992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0386-0ACE-2048-A6F3-2ED2124B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86C8A5-EB62-3F45-8068-38EA37E2F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RFs can predict classes too but take a majority vote among the decision tree classifiers, rather than predicting average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value</a:t>
                </a:r>
              </a:p>
              <a:p>
                <a:r>
                  <a:rPr lang="en-US" dirty="0"/>
                  <a:t>Each decision tree classifier leaf predicts the most common category from observations in that leaf</a:t>
                </a:r>
              </a:p>
              <a:p>
                <a:r>
                  <a:rPr lang="en-US" dirty="0"/>
                  <a:t>Example classifier: predicting website</a:t>
                </a:r>
                <a:br>
                  <a:rPr lang="en-US" dirty="0"/>
                </a:br>
                <a:r>
                  <a:rPr lang="en-US" dirty="0"/>
                  <a:t>interest in apartments (low, medium, hi)</a:t>
                </a:r>
              </a:p>
              <a:p>
                <a:r>
                  <a:rPr lang="en-US" dirty="0"/>
                  <a:t>(full lecture on RFs soon)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86C8A5-EB62-3F45-8068-38EA37E2F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5A964FE-8356-DB4D-91C6-245FF955A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977" y="3127512"/>
            <a:ext cx="39878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80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4489-405A-E34C-89D8-3AA82BBF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4AFCB0-5288-E944-92CA-61A3008ED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Parametric vs nonparametric models (fixed vs arbitrary parameters)</a:t>
                </a:r>
              </a:p>
              <a:p>
                <a:r>
                  <a:rPr lang="en-US" dirty="0"/>
                  <a:t>Default model choice for structured data: RF or GBM</a:t>
                </a:r>
              </a:p>
              <a:p>
                <a:r>
                  <a:rPr lang="en-US" dirty="0"/>
                  <a:t>Feature engineering much more important than the model</a:t>
                </a:r>
              </a:p>
              <a:p>
                <a:r>
                  <a:rPr lang="en-US" dirty="0"/>
                  <a:t>Bias-generality tradeoff</a:t>
                </a:r>
              </a:p>
              <a:p>
                <a:r>
                  <a:rPr lang="en-US" dirty="0" err="1"/>
                  <a:t>kNN</a:t>
                </a:r>
                <a:r>
                  <a:rPr lang="en-US" dirty="0"/>
                  <a:t>: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nearest</a:t>
                </a:r>
                <a:r>
                  <a:rPr lang="en-US" dirty="0"/>
                  <a:t> feature vectors and then predict average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(regressor) or most common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(classifier); </a:t>
                </a:r>
                <a:r>
                  <a:rPr lang="en-US" dirty="0" err="1"/>
                  <a:t>tesselates</a:t>
                </a:r>
                <a:r>
                  <a:rPr lang="en-US" dirty="0"/>
                  <a:t> feature space</a:t>
                </a:r>
              </a:p>
              <a:p>
                <a:r>
                  <a:rPr lang="en-US" dirty="0"/>
                  <a:t>Decision tree: partitions feature space into rectangular </a:t>
                </a:r>
                <a:r>
                  <a:rPr lang="en-US" b="1" dirty="0"/>
                  <a:t>hypervolumes</a:t>
                </a:r>
                <a:r>
                  <a:rPr lang="en-US" dirty="0"/>
                  <a:t>; predict average/most common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volume</a:t>
                </a:r>
              </a:p>
              <a:p>
                <a:r>
                  <a:rPr lang="en-US" dirty="0"/>
                  <a:t>Random Forest: collection of decision trees trained on subset of training data and sometimes ignoring features; </a:t>
                </a:r>
                <a:r>
                  <a:rPr lang="en-US" dirty="0" err="1"/>
                  <a:t>avg</a:t>
                </a:r>
                <a:r>
                  <a:rPr lang="en-US" dirty="0"/>
                  <a:t> or majority vote among trees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4AFCB0-5288-E944-92CA-61A3008ED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07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22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EF21-4F17-A84F-8B1D-F01B5E2D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advice for choosing 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F2870-3A08-2645-B92A-D5A53B784D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you know that the relationship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linear, use a linear model; or, if you need an extreme compression of the training data down to a few coefficients</a:t>
                </a:r>
              </a:p>
              <a:p>
                <a:r>
                  <a:rPr lang="en-US" dirty="0"/>
                  <a:t>If you know the relationship is nicely summarized by conditional probabilities, Naïve Bayes approach is a good one</a:t>
                </a:r>
              </a:p>
              <a:p>
                <a:r>
                  <a:rPr lang="en-US" dirty="0"/>
                  <a:t>For unstructured data such as images or signals, use deep learning neural networks (large number of parameters) </a:t>
                </a:r>
              </a:p>
              <a:p>
                <a:r>
                  <a:rPr lang="en-US" dirty="0"/>
                  <a:t>For structured data like database tables or Excel spreadsheets, use decision tree-based methods:  </a:t>
                </a:r>
                <a:r>
                  <a:rPr lang="en-US" i="1" dirty="0"/>
                  <a:t>Random Forests </a:t>
                </a:r>
                <a:r>
                  <a:rPr lang="en-US" dirty="0"/>
                  <a:t>(RF) or </a:t>
                </a:r>
                <a:r>
                  <a:rPr lang="en-US" i="1" dirty="0"/>
                  <a:t>Gradient Boosting Machines </a:t>
                </a:r>
                <a:r>
                  <a:rPr lang="en-US" dirty="0"/>
                  <a:t>(GBM)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F2870-3A08-2645-B92A-D5A53B784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5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modeling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383"/>
            <a:ext cx="10601739" cy="48204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That “choosing model” advice is solid in practice and reduces the number of models you need to study and understand (ignore SVM, …)</a:t>
            </a:r>
          </a:p>
          <a:p>
            <a:r>
              <a:rPr lang="en-US" dirty="0"/>
              <a:t>Remember: good features matter way more than the model</a:t>
            </a:r>
          </a:p>
          <a:p>
            <a:r>
              <a:rPr lang="en-US" dirty="0"/>
              <a:t>Pick a decent model and then focus on feature engineering</a:t>
            </a:r>
          </a:p>
          <a:p>
            <a:r>
              <a:rPr lang="en-US" dirty="0"/>
              <a:t>Know the strengths/weaknesses of your model; e.g., random forests don’t extrapolate outside of support region but parametric models tend to extrapolate</a:t>
            </a:r>
          </a:p>
          <a:p>
            <a:r>
              <a:rPr lang="en-US" dirty="0"/>
              <a:t>Compare your model to a weaker model</a:t>
            </a:r>
          </a:p>
          <a:p>
            <a:pPr lvl="1"/>
            <a:r>
              <a:rPr lang="en-US" dirty="0"/>
              <a:t>Sometimes a simpler model (e.g., linear model) just as good</a:t>
            </a:r>
          </a:p>
          <a:p>
            <a:pPr lvl="1"/>
            <a:r>
              <a:rPr lang="en-US" dirty="0"/>
              <a:t>Gives a good lower bound on accuracy</a:t>
            </a:r>
          </a:p>
          <a:p>
            <a:pPr lvl="1"/>
            <a:r>
              <a:rPr lang="en-US" dirty="0"/>
              <a:t>Helps identify bugs in your code; e.g., when weaker model is better</a:t>
            </a:r>
          </a:p>
        </p:txBody>
      </p:sp>
    </p:spTree>
    <p:extLst>
      <p:ext uri="{BB962C8B-B14F-4D97-AF65-F5344CB8AC3E}">
        <p14:creationId xmlns:p14="http://schemas.microsoft.com/office/powerpoint/2010/main" val="166573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7B1D-08CC-E145-A912-22E9332A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Reinventing machine learning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BEC028-D545-9148-A67F-CC8FF0951F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70220" cy="4351338"/>
              </a:xfrm>
            </p:spPr>
            <p:txBody>
              <a:bodyPr/>
              <a:lstStyle/>
              <a:p>
                <a:r>
                  <a:rPr lang="en-US" dirty="0"/>
                  <a:t>Let’s imagine creating model to predict SF rent prices</a:t>
                </a:r>
              </a:p>
              <a:p>
                <a:r>
                  <a:rPr lang="en-US" dirty="0"/>
                  <a:t>What features, training data do we</a:t>
                </a:r>
                <a:br>
                  <a:rPr lang="en-US" dirty="0"/>
                </a:br>
                <a:r>
                  <a:rPr lang="en-US" dirty="0"/>
                  <a:t>need? What’s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Goal: generalize from training data</a:t>
                </a:r>
              </a:p>
              <a:p>
                <a:r>
                  <a:rPr lang="en-US" dirty="0"/>
                  <a:t>How do people do it manually?</a:t>
                </a:r>
                <a:br>
                  <a:rPr lang="en-US" dirty="0"/>
                </a:br>
                <a:r>
                  <a:rPr lang="en-US" dirty="0"/>
                  <a:t>Find a few comparable </a:t>
                </a:r>
                <a:r>
                  <a:rPr lang="en-US" dirty="0" err="1"/>
                  <a:t>apts</a:t>
                </a:r>
                <a:r>
                  <a:rPr lang="en-US" dirty="0"/>
                  <a:t> and then predict average price</a:t>
                </a:r>
              </a:p>
              <a:p>
                <a:r>
                  <a:rPr lang="en-US" dirty="0"/>
                  <a:t>That’s called a </a:t>
                </a:r>
                <a:r>
                  <a:rPr lang="en-US" i="1" dirty="0"/>
                  <a:t>k-Nearest-Neighbor</a:t>
                </a:r>
                <a:r>
                  <a:rPr lang="en-US" dirty="0"/>
                  <a:t> (</a:t>
                </a:r>
                <a:r>
                  <a:rPr lang="en-US" dirty="0" err="1"/>
                  <a:t>kNN</a:t>
                </a:r>
                <a:r>
                  <a:rPr lang="en-US" dirty="0"/>
                  <a:t>) model &amp; is pretty good!</a:t>
                </a:r>
                <a:br>
                  <a:rPr lang="en-US" dirty="0"/>
                </a:br>
                <a:r>
                  <a:rPr lang="en-US" dirty="0"/>
                  <a:t>(more on this shortly)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BEC028-D545-9148-A67F-CC8FF0951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70220" cy="4351338"/>
              </a:xfrm>
              <a:blipFill>
                <a:blip r:embed="rId2"/>
                <a:stretch>
                  <a:fillRect l="-1061" t="-2326" r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9008A64-5679-7F43-B70E-1500F2DC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274" y="2117207"/>
            <a:ext cx="4942190" cy="1905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F0546F-20AD-764D-BFAA-5D108E901641}"/>
              </a:ext>
            </a:extLst>
          </p:cNvPr>
          <p:cNvSpPr txBox="1"/>
          <p:nvPr/>
        </p:nvSpPr>
        <p:spPr>
          <a:xfrm>
            <a:off x="0" y="6488668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4"/>
              </a:rPr>
              <a:t>https://mlbook.explained.ai/intro.html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2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0B9E-F454-C540-9A70-C0631486B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extreme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E786-2B0A-3F4B-9CF6-2CB3406B5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020"/>
            <a:ext cx="10515600" cy="4626943"/>
          </a:xfrm>
        </p:spPr>
        <p:txBody>
          <a:bodyPr>
            <a:normAutofit fontScale="92500"/>
          </a:bodyPr>
          <a:lstStyle/>
          <a:p>
            <a:r>
              <a:rPr lang="en-US" dirty="0"/>
              <a:t>Recall our goal: to build an accurate model without being overly specific to training data</a:t>
            </a:r>
          </a:p>
          <a:p>
            <a:r>
              <a:rPr lang="en-US" dirty="0"/>
              <a:t>What if we simply memorized the training set? How could we use such a dictionary method to make predictions?</a:t>
            </a:r>
          </a:p>
          <a:p>
            <a:r>
              <a:rPr lang="en-US" dirty="0"/>
              <a:t>The other extreme would be to compute the average rent price from all apt data, ignoring all features, and make that our sole prediction</a:t>
            </a:r>
          </a:p>
          <a:p>
            <a:r>
              <a:rPr lang="en-US" dirty="0"/>
              <a:t>How would you describe the differences / tradeoffs between them?</a:t>
            </a:r>
          </a:p>
          <a:p>
            <a:pPr lvl="1"/>
            <a:r>
              <a:rPr lang="en-US" dirty="0"/>
              <a:t>Dictionary has no bias (very accurate) but is not general (only works for training data)</a:t>
            </a:r>
          </a:p>
          <a:p>
            <a:pPr lvl="1"/>
            <a:r>
              <a:rPr lang="en-US" dirty="0"/>
              <a:t>Average has big bias but is very general (applies to any apartment)</a:t>
            </a:r>
          </a:p>
          <a:p>
            <a:r>
              <a:rPr lang="en-US" i="1" dirty="0"/>
              <a:t>Bias-generality tradeoff (bias-variance trade-off)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D58CF-8D81-4248-8A39-2F2BB0A4A0EA}"/>
              </a:ext>
            </a:extLst>
          </p:cNvPr>
          <p:cNvSpPr txBox="1"/>
          <p:nvPr/>
        </p:nvSpPr>
        <p:spPr>
          <a:xfrm>
            <a:off x="2977376" y="6243870"/>
            <a:ext cx="341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overfitting = not general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F4D993-C4B0-254D-A4B1-445281B10FB1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2977376" y="5965905"/>
            <a:ext cx="0" cy="50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D130D7-6658-E348-83BF-7F7B323B6AE5}"/>
              </a:ext>
            </a:extLst>
          </p:cNvPr>
          <p:cNvSpPr txBox="1"/>
          <p:nvPr/>
        </p:nvSpPr>
        <p:spPr>
          <a:xfrm>
            <a:off x="175098" y="2354092"/>
            <a:ext cx="6238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/>
              <a:t>dict</a:t>
            </a:r>
            <a:endParaRPr lang="en-US" sz="2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DC7DF6-8052-5844-AB57-7A24D39A423E}"/>
              </a:ext>
            </a:extLst>
          </p:cNvPr>
          <p:cNvSpPr txBox="1"/>
          <p:nvPr/>
        </p:nvSpPr>
        <p:spPr>
          <a:xfrm>
            <a:off x="41246" y="3192631"/>
            <a:ext cx="8915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269577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8A19-F40F-9743-8A82-3CE47558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935"/>
          </a:xfrm>
        </p:spPr>
        <p:txBody>
          <a:bodyPr/>
          <a:lstStyle/>
          <a:p>
            <a:r>
              <a:rPr lang="en-US" dirty="0"/>
              <a:t>Dealing with uncertainty in target (prices)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A03F4-4114-2840-A779-0A4D9AE00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8060"/>
            <a:ext cx="10727987" cy="4678903"/>
          </a:xfrm>
        </p:spPr>
        <p:txBody>
          <a:bodyPr/>
          <a:lstStyle/>
          <a:p>
            <a:r>
              <a:rPr lang="en-US" dirty="0"/>
              <a:t>Aside from overfitting, what’s wrong with the dictionary method?</a:t>
            </a:r>
          </a:p>
          <a:p>
            <a:r>
              <a:rPr lang="en-US" dirty="0"/>
              <a:t>It can’t handle multiple prices for identical apt feature vectors</a:t>
            </a:r>
          </a:p>
          <a:p>
            <a:r>
              <a:rPr lang="en-US" dirty="0"/>
              <a:t>But, prices fluctuate from noise, errors, or exogenous features like square footage, view, proximity to BART,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Which/what price should our decent model return for data below?</a:t>
            </a:r>
          </a:p>
          <a:p>
            <a:r>
              <a:rPr lang="en-US" dirty="0"/>
              <a:t>Merge identical records, recording mean(y) for prototype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83CF7-5A35-BF40-99EE-5C62EDB5A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219" y="4455803"/>
            <a:ext cx="7759561" cy="1721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E97593-8AA4-D94E-8A99-E9EA6822256B}"/>
              </a:ext>
            </a:extLst>
          </p:cNvPr>
          <p:cNvSpPr/>
          <p:nvPr/>
        </p:nvSpPr>
        <p:spPr>
          <a:xfrm>
            <a:off x="9112750" y="4917424"/>
            <a:ext cx="663548" cy="1201273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2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02E8-F17F-D942-9888-C7C75466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inexact feature matches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ACC8F-0FBA-034B-A9D9-6660B0A213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279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Dictionaries are super rigid: they can’t deal with mismatched keys</a:t>
                </a:r>
              </a:p>
              <a:p>
                <a:r>
                  <a:rPr lang="en-US" dirty="0"/>
                  <a:t>Feature vectors not found in the training data dictionary will get a “key not found” error, rather than a prediction!</a:t>
                </a:r>
              </a:p>
              <a:p>
                <a:r>
                  <a:rPr lang="en-US" dirty="0"/>
                  <a:t>How can we predict prices for inexact matches?</a:t>
                </a:r>
              </a:p>
              <a:p>
                <a:r>
                  <a:rPr lang="en-US" dirty="0"/>
                  <a:t>Scan all apartment records, find the closest match</a:t>
                </a:r>
                <a:br>
                  <a:rPr lang="en-US" dirty="0"/>
                </a:br>
                <a:r>
                  <a:rPr lang="en-US" dirty="0"/>
                  <a:t>(hard to measure distance for cat. variables like </a:t>
                </a:r>
                <a:r>
                  <a:rPr lang="en-US" dirty="0" err="1"/>
                  <a:t>has_parking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Or, find the closest </a:t>
                </a:r>
                <a:r>
                  <a:rPr lang="en-US" i="1" dirty="0"/>
                  <a:t>k</a:t>
                </a:r>
                <a:r>
                  <a:rPr lang="en-US" dirty="0"/>
                  <a:t> matches and predict the average price (this is what real estate agents do; they are called “comps”); this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-nearest neighbor model, so let's look in more detail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ACC8F-0FBA-034B-A9D9-6660B0A213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27987" cy="4351338"/>
              </a:xfrm>
              <a:blipFill>
                <a:blip r:embed="rId2"/>
                <a:stretch>
                  <a:fillRect l="-946" t="-2326" r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64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4E13-C674-084B-99F2-BD1A7358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Detour: </a:t>
            </a:r>
            <a:r>
              <a:rPr lang="en-US" i="1" dirty="0"/>
              <a:t>k</a:t>
            </a:r>
            <a:r>
              <a:rPr lang="en-US" dirty="0"/>
              <a:t>-nearest neighbors (</a:t>
            </a:r>
            <a:r>
              <a:rPr lang="en-US" i="1" dirty="0" err="1"/>
              <a:t>kNN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A30E1D-5DDB-2F4A-AA60-B08615E18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1446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err="1"/>
                  <a:t>kNN</a:t>
                </a:r>
                <a:r>
                  <a:rPr lang="en-US" dirty="0"/>
                  <a:t> is less often used in practice, but it’s part of your education to understand how they work and can still be very effective</a:t>
                </a:r>
              </a:p>
              <a:p>
                <a:r>
                  <a:rPr lang="en-US" dirty="0"/>
                  <a:t>Regressor: get </a:t>
                </a:r>
                <a:r>
                  <a:rPr lang="en-US" i="1" dirty="0"/>
                  <a:t>k</a:t>
                </a:r>
                <a:r>
                  <a:rPr lang="en-US" dirty="0"/>
                  <a:t> observations closest to unknown </a:t>
                </a:r>
                <a:r>
                  <a:rPr lang="en-US" i="1" dirty="0"/>
                  <a:t>x</a:t>
                </a:r>
                <a:r>
                  <a:rPr lang="en-US" dirty="0"/>
                  <a:t> using Euclidean distance then predict average </a:t>
                </a:r>
                <a:r>
                  <a:rPr lang="en-US" i="1" dirty="0"/>
                  <a:t>y</a:t>
                </a:r>
                <a:r>
                  <a:rPr lang="en-US" dirty="0"/>
                  <a:t> from those </a:t>
                </a:r>
                <a:r>
                  <a:rPr lang="en-US" i="1" dirty="0"/>
                  <a:t>k</a:t>
                </a:r>
              </a:p>
              <a:p>
                <a:r>
                  <a:rPr lang="en-US" dirty="0"/>
                  <a:t>Classifier: get </a:t>
                </a:r>
                <a:r>
                  <a:rPr lang="en-US" i="1" dirty="0"/>
                  <a:t>k</a:t>
                </a:r>
                <a:r>
                  <a:rPr lang="en-US" dirty="0"/>
                  <a:t> observations closest to unknown </a:t>
                </a:r>
                <a:r>
                  <a:rPr lang="en-US" i="1" dirty="0"/>
                  <a:t>x</a:t>
                </a:r>
                <a:r>
                  <a:rPr lang="en-US" dirty="0"/>
                  <a:t> using Euclidean distance then predict most common class from those </a:t>
                </a:r>
                <a:r>
                  <a:rPr lang="en-US" i="1" dirty="0"/>
                  <a:t>k</a:t>
                </a:r>
              </a:p>
              <a:p>
                <a:r>
                  <a:rPr lang="en-US" dirty="0"/>
                  <a:t>Finding closest observations for 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can be slow</a:t>
                </a:r>
              </a:p>
              <a:p>
                <a:r>
                  <a:rPr lang="en-US" dirty="0"/>
                  <a:t>Simple: there is no training process but must choose suitable </a:t>
                </a:r>
                <a:r>
                  <a:rPr lang="en-US" i="1" dirty="0"/>
                  <a:t>k</a:t>
                </a:r>
              </a:p>
              <a:p>
                <a:r>
                  <a:rPr lang="en-US" dirty="0"/>
                  <a:t>Best if we normalize data due to Euclidean distances used</a:t>
                </a:r>
              </a:p>
              <a:p>
                <a:r>
                  <a:rPr lang="en-US" dirty="0"/>
                  <a:t>Requires distance metric, which is problematic for </a:t>
                </a:r>
                <a:r>
                  <a:rPr lang="en-US" dirty="0" err="1"/>
                  <a:t>categoricals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A30E1D-5DDB-2F4A-AA60-B08615E18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14463" cy="4351338"/>
              </a:xfrm>
              <a:blipFill>
                <a:blip r:embed="rId2"/>
                <a:stretch>
                  <a:fillRect l="-828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1FCB2EF-7AA9-904C-85E2-5AFF4E3205D1}"/>
              </a:ext>
            </a:extLst>
          </p:cNvPr>
          <p:cNvSpPr/>
          <p:nvPr/>
        </p:nvSpPr>
        <p:spPr>
          <a:xfrm>
            <a:off x="0" y="6488668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See p14 in ESLII book</a:t>
            </a:r>
          </a:p>
        </p:txBody>
      </p:sp>
    </p:spTree>
    <p:extLst>
      <p:ext uri="{BB962C8B-B14F-4D97-AF65-F5344CB8AC3E}">
        <p14:creationId xmlns:p14="http://schemas.microsoft.com/office/powerpoint/2010/main" val="344291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3135</TotalTime>
  <Words>1751</Words>
  <Application>Microsoft Macintosh PowerPoint</Application>
  <PresentationFormat>Widescreen</PresentationFormat>
  <Paragraphs>142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Apple Color Emoji</vt:lpstr>
      <vt:lpstr>Arial</vt:lpstr>
      <vt:lpstr>Calibri</vt:lpstr>
      <vt:lpstr>Cambria Math</vt:lpstr>
      <vt:lpstr>Consolas</vt:lpstr>
      <vt:lpstr>Office Theme</vt:lpstr>
      <vt:lpstr>Intro to non-parametric machine learning models</vt:lpstr>
      <vt:lpstr>We’ve been studying parametric models</vt:lpstr>
      <vt:lpstr>General advice for choosing a model</vt:lpstr>
      <vt:lpstr>Some basic modeling advice</vt:lpstr>
      <vt:lpstr>Reinventing machine learning models</vt:lpstr>
      <vt:lpstr>Starting with extreme models</vt:lpstr>
      <vt:lpstr>Dealing with uncertainty in target (prices)</vt:lpstr>
      <vt:lpstr>Dealing with inexact feature matches</vt:lpstr>
      <vt:lpstr>Detour: k-nearest neighbors (kNN)</vt:lpstr>
      <vt:lpstr>Sample kNN models</vt:lpstr>
      <vt:lpstr>From kNN to decision trees</vt:lpstr>
      <vt:lpstr>Feature space partitioning in rectangular hypervolumes not distance</vt:lpstr>
      <vt:lpstr>Example partitioning rules</vt:lpstr>
      <vt:lpstr>Partitioning rules prediction efficiency</vt:lpstr>
      <vt:lpstr>Encoding partitioning rules as a tree</vt:lpstr>
      <vt:lpstr>From decision trees to random forests</vt:lpstr>
      <vt:lpstr>The problem with decision trees</vt:lpstr>
      <vt:lpstr>Randomness is your friend</vt:lpstr>
      <vt:lpstr>Random Forest (RF) regressors</vt:lpstr>
      <vt:lpstr>RF classifiers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non-parametric machine learning</dc:title>
  <dc:creator>Microsoft Office User</dc:creator>
  <cp:lastModifiedBy>Terence Parr</cp:lastModifiedBy>
  <cp:revision>146</cp:revision>
  <cp:lastPrinted>2021-02-09T17:53:33Z</cp:lastPrinted>
  <dcterms:created xsi:type="dcterms:W3CDTF">2019-07-29T18:30:34Z</dcterms:created>
  <dcterms:modified xsi:type="dcterms:W3CDTF">2021-02-10T20:12:33Z</dcterms:modified>
</cp:coreProperties>
</file>