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7" r:id="rId3"/>
    <p:sldId id="331" r:id="rId4"/>
    <p:sldId id="328" r:id="rId5"/>
    <p:sldId id="337" r:id="rId6"/>
    <p:sldId id="338" r:id="rId7"/>
    <p:sldId id="339" r:id="rId8"/>
    <p:sldId id="329" r:id="rId9"/>
    <p:sldId id="330" r:id="rId1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65"/>
    <p:restoredTop sz="94740"/>
  </p:normalViewPr>
  <p:slideViewPr>
    <p:cSldViewPr snapToGrid="0" snapToObjects="1">
      <p:cViewPr varScale="1">
        <p:scale>
          <a:sx n="103" d="100"/>
          <a:sy n="103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.scirp.org/Html/9-1240025_8072.htm" TargetMode="External"/><Relationship Id="rId2" Type="http://schemas.openxmlformats.org/officeDocument/2006/relationships/hyperlink" Target="https://journals.plos.org/plosone/article?id=10.1371/journal.pone.02019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RF out-of-bag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Validation sets for free!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B2345-7420-AB45-93C1-63DE2D35D714}"/>
              </a:ext>
            </a:extLst>
          </p:cNvPr>
          <p:cNvSpPr txBox="1"/>
          <p:nvPr/>
        </p:nvSpPr>
        <p:spPr>
          <a:xfrm>
            <a:off x="4641669" y="2629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>
            <a:normAutofit fontScale="90000"/>
          </a:bodyPr>
          <a:lstStyle/>
          <a:p>
            <a:r>
              <a:rPr lang="en-US" dirty="0"/>
              <a:t>RF's have built-in out-of-bag validation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38136"/>
            <a:ext cx="10747443" cy="37596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RFs have a major advantage over other models: OOB metrics</a:t>
            </a:r>
          </a:p>
          <a:p>
            <a:r>
              <a:rPr lang="en-US" dirty="0"/>
              <a:t>Each tree is trained on ~63% of data, leaving 37% OOB</a:t>
            </a:r>
          </a:p>
          <a:p>
            <a:r>
              <a:rPr lang="en-US" dirty="0"/>
              <a:t>The OOB record subsets available to each tree are different</a:t>
            </a:r>
          </a:p>
          <a:p>
            <a:r>
              <a:rPr lang="en-US" dirty="0"/>
              <a:t>It’s an excellent estimate of the validation error</a:t>
            </a:r>
          </a:p>
          <a:p>
            <a:r>
              <a:rPr lang="en-US" dirty="0"/>
              <a:t>Stick with OOB unless time-sensitive data or, if using </a:t>
            </a:r>
            <a:r>
              <a:rPr lang="en-US" dirty="0" err="1"/>
              <a:t>sklearn</a:t>
            </a:r>
            <a:r>
              <a:rPr lang="en-US" dirty="0"/>
              <a:t>, default score() is not suitable</a:t>
            </a:r>
          </a:p>
          <a:p>
            <a:r>
              <a:rPr lang="en-US" dirty="0"/>
              <a:t>Not having to process training and validation sets separately is a huge productivity win (assuming significant feature engineering)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59A4E-4989-2B42-AA6A-016010E5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736743"/>
            <a:ext cx="7139154" cy="211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D3C01C-FE79-F842-9DEA-F7FFC491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405" y="1362196"/>
            <a:ext cx="3296479" cy="5449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F77198-FD60-F04C-B7EF-DD79BE5D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365126"/>
            <a:ext cx="10925783" cy="695190"/>
          </a:xfrm>
        </p:spPr>
        <p:txBody>
          <a:bodyPr/>
          <a:lstStyle/>
          <a:p>
            <a:r>
              <a:rPr lang="en-US" dirty="0"/>
              <a:t>Computing OOB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1F1F5-AB8F-EB4A-89B3-DCF42CE66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463368"/>
                <a:ext cx="11215992" cy="52292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by averaging estimates from trees not trained with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Image to right; blue is training set, OOB orange</a:t>
                </a:r>
              </a:p>
              <a:p>
                <a:pPr lvl="1"/>
                <a:r>
                  <a:rPr lang="en-US" dirty="0"/>
                  <a:t>Trees from same labeled OOB region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used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find all trees not trained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:r>
                  <a:rPr lang="en-US" b="1" dirty="0"/>
                  <a:t>B</a:t>
                </a:r>
                <a:r>
                  <a:rPr lang="en-US" dirty="0"/>
                  <a:t> region using Trees 0, 1 but not 2</a:t>
                </a:r>
              </a:p>
              <a:p>
                <a:pPr lvl="1"/>
                <a:r>
                  <a:rPr lang="en-US" dirty="0"/>
                  <a:t>No OOB error estimate is possible for unlabeled regions</a:t>
                </a:r>
              </a:p>
              <a:p>
                <a:r>
                  <a:rPr lang="en-US" dirty="0"/>
                  <a:t>Do not compute OOB prediction errors for per tree!</a:t>
                </a:r>
              </a:p>
              <a:p>
                <a:r>
                  <a:rPr lang="en-US" dirty="0"/>
                  <a:t>Average OOB predictions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then compute</a:t>
                </a:r>
                <a:br>
                  <a:rPr lang="en-US" dirty="0"/>
                </a:br>
                <a:r>
                  <a:rPr lang="en-US" dirty="0"/>
                  <a:t>metric on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vector as usual</a:t>
                </a:r>
              </a:p>
              <a:p>
                <a:r>
                  <a:rPr lang="en-US" dirty="0"/>
                  <a:t>Each tree has lots of noise, so OOB error from </a:t>
                </a:r>
                <a:br>
                  <a:rPr lang="en-US" dirty="0"/>
                </a:br>
                <a:r>
                  <a:rPr lang="en-US" dirty="0"/>
                  <a:t>one tree would be very high</a:t>
                </a:r>
              </a:p>
              <a:p>
                <a:r>
                  <a:rPr lang="en-US" dirty="0"/>
                  <a:t>Algorithms for regression and classification shortly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1F1F5-AB8F-EB4A-89B3-DCF42CE66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463368"/>
                <a:ext cx="11215992" cy="5229262"/>
              </a:xfrm>
              <a:blipFill>
                <a:blip r:embed="rId3"/>
                <a:stretch>
                  <a:fillRect l="-1018" t="-2421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CB64DE2-5377-6444-BC72-07391D910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0" y="93980"/>
            <a:ext cx="4273341" cy="12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4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33D-75E4-F143-8B0A-F88D137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59A-F61E-744C-B4FC-05DAFACA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OOB error might slightly overestimate test set error. Why?</a:t>
            </a:r>
          </a:p>
          <a:p>
            <a:pPr lvl="1"/>
            <a:r>
              <a:rPr lang="en-US" dirty="0"/>
              <a:t>OOB samples are not predicted with all trees in forest whereas test set uses whole forest, which presumably has lower noise/variation [1]</a:t>
            </a:r>
          </a:p>
          <a:p>
            <a:r>
              <a:rPr lang="en-US" dirty="0"/>
              <a:t>Some research suggests OOB overestimates error for binary classification </a:t>
            </a:r>
            <a:r>
              <a:rPr lang="en-US" sz="1900" dirty="0">
                <a:hlinkClick r:id="rId2"/>
              </a:rPr>
              <a:t>https://journals.plos.org/plosone/article?id=10.1371/journal.pone.0201904</a:t>
            </a:r>
            <a:endParaRPr lang="en-US" sz="1900" dirty="0"/>
          </a:p>
          <a:p>
            <a:r>
              <a:rPr lang="en-US" dirty="0"/>
              <a:t>OOB metrics don’t affect training, just gives metric</a:t>
            </a:r>
          </a:p>
          <a:p>
            <a:r>
              <a:rPr lang="en-US" dirty="0"/>
              <a:t>OOB not to be used with time-sensitive data sets. Why not?</a:t>
            </a:r>
            <a:br>
              <a:rPr lang="en-US" dirty="0"/>
            </a:br>
            <a:r>
              <a:rPr lang="en-US" dirty="0"/>
              <a:t>Validation set for time-sensitive data can't be split randomly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4DB76-AF64-EB48-9F7A-FD1727AD57AE}"/>
              </a:ext>
            </a:extLst>
          </p:cNvPr>
          <p:cNvSpPr txBox="1"/>
          <p:nvPr/>
        </p:nvSpPr>
        <p:spPr>
          <a:xfrm>
            <a:off x="0" y="6410960"/>
            <a:ext cx="794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For n&lt;&lt;p case, see paper </a:t>
            </a:r>
            <a:r>
              <a:rPr lang="en-US" dirty="0">
                <a:hlinkClick r:id="rId3"/>
              </a:rPr>
              <a:t>https://file.scirp.org/Html/9-1240025_8072.htm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OOB error is lower than validation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4705515"/>
          </a:xfrm>
        </p:spPr>
        <p:txBody>
          <a:bodyPr>
            <a:normAutofit/>
          </a:bodyPr>
          <a:lstStyle/>
          <a:p>
            <a:r>
              <a:rPr lang="en-US" dirty="0"/>
              <a:t>Maybe the validation set is drawn from a different distribution than the training set or it's a time-sensitive data set (or we didn't extract the validation set properly)</a:t>
            </a:r>
          </a:p>
          <a:p>
            <a:r>
              <a:rPr lang="en-US" dirty="0"/>
              <a:t>Or, the model is overfit to the data in the training set, focusing on relationships that are not relevant to the test set</a:t>
            </a:r>
          </a:p>
          <a:p>
            <a:pPr lvl="1"/>
            <a:r>
              <a:rPr lang="en-US" dirty="0"/>
              <a:t>E.g., dropping </a:t>
            </a:r>
            <a:r>
              <a:rPr lang="en-US" dirty="0" err="1"/>
              <a:t>SalesID</a:t>
            </a:r>
            <a:r>
              <a:rPr lang="en-US" dirty="0"/>
              <a:t> transaction ID from training set improved our RF model as </a:t>
            </a:r>
            <a:r>
              <a:rPr lang="en-US" dirty="0" err="1"/>
              <a:t>SalesID</a:t>
            </a:r>
            <a:r>
              <a:rPr lang="en-US" dirty="0"/>
              <a:t> never seen in valid set but predictive in training set</a:t>
            </a:r>
          </a:p>
          <a:p>
            <a:r>
              <a:rPr lang="en-US" dirty="0"/>
              <a:t>(Sometimes the validation score is a bit better or worse than the OOB score, due to random fluctuations caused by the inherent randomness of RF construction)</a:t>
            </a:r>
          </a:p>
        </p:txBody>
      </p:sp>
    </p:spTree>
    <p:extLst>
      <p:ext uri="{BB962C8B-B14F-4D97-AF65-F5344CB8AC3E}">
        <p14:creationId xmlns:p14="http://schemas.microsoft.com/office/powerpoint/2010/main" val="1580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58C8-3432-7B43-B93C-FA982F9B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regression scoring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B7223-C98A-7640-B84D-451533691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tree t in RF, get predictions for all of t's OOB records</a:t>
                </a:r>
              </a:p>
              <a:p>
                <a:r>
                  <a:rPr lang="en-US" dirty="0"/>
                  <a:t>Filter out records not in any tree's OOB set (in all training sets)</a:t>
                </a:r>
              </a:p>
              <a:p>
                <a:r>
                  <a:rPr lang="en-US" dirty="0"/>
                  <a:t>Get weighted average,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𝑜𝑜𝑏</m:t>
                        </m:r>
                      </m:sub>
                    </m:sSub>
                  </m:oMath>
                </a14:m>
                <a:r>
                  <a:rPr lang="en-US" dirty="0"/>
                  <a:t>, of all predictions for each record across trees that did not train on that record</a:t>
                </a:r>
              </a:p>
              <a:p>
                <a:r>
                  <a:rPr lang="en-US" dirty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𝑜𝑜𝑏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get R^2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B7223-C98A-7640-B84D-451533691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8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58C8-3432-7B43-B93C-FA982F9B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classification scoring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B7223-C98A-7640-B84D-451533691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tree t in RF, count how many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values are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 for leaves associated with each OOB record of t</a:t>
                </a:r>
              </a:p>
              <a:p>
                <a:r>
                  <a:rPr lang="en-US" dirty="0"/>
                  <a:t>Filter out records not in any tree's OOB set (in all training sets)</a:t>
                </a:r>
              </a:p>
              <a:p>
                <a:r>
                  <a:rPr lang="en-US" dirty="0"/>
                  <a:t>Predict the majority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𝑜𝑜𝑏</m:t>
                        </m:r>
                      </m:sub>
                    </m:sSub>
                  </m:oMath>
                </a14:m>
                <a:r>
                  <a:rPr lang="en-US" dirty="0"/>
                  <a:t> for each record across trees that did not train on that record</a:t>
                </a:r>
              </a:p>
              <a:p>
                <a:r>
                  <a:rPr lang="en-US" dirty="0"/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𝑜𝑜𝑏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get accuracy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B7223-C98A-7640-B84D-451533691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8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46"/>
            <a:ext cx="12012435" cy="424921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6E6B7-CFFF-2C47-8C4E-3B16A03E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dirty="0"/>
              <a:t>OOB regression scoring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9C06D-D843-2041-AE45-D59398936CA2}"/>
              </a:ext>
            </a:extLst>
          </p:cNvPr>
          <p:cNvSpPr txBox="1"/>
          <p:nvPr/>
        </p:nvSpPr>
        <p:spPr>
          <a:xfrm>
            <a:off x="917507" y="6361890"/>
            <a:ext cx="7019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Assumes each tree collects OOB sample indexes during fit()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D6842-F9BF-EB4F-9490-B4695A82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75" y="2799388"/>
            <a:ext cx="2234109" cy="36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DBAB-2AB7-954C-85A9-BB0C417C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dirty="0"/>
              <a:t>OOB classification scoring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DF937-6698-C842-8A30-FADE2C8FD8BA}"/>
              </a:ext>
            </a:extLst>
          </p:cNvPr>
          <p:cNvSpPr txBox="1"/>
          <p:nvPr/>
        </p:nvSpPr>
        <p:spPr>
          <a:xfrm>
            <a:off x="917507" y="6361890"/>
            <a:ext cx="7019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Assumes each tree collects OOB sample indexes during fit()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C8316-F542-144A-96D8-CB10E242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438" y="2868458"/>
            <a:ext cx="2234109" cy="369348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146464"/>
            <a:ext cx="10216387" cy="5113826"/>
          </a:xfrm>
        </p:spPr>
      </p:pic>
    </p:spTree>
    <p:extLst>
      <p:ext uri="{BB962C8B-B14F-4D97-AF65-F5344CB8AC3E}">
        <p14:creationId xmlns:p14="http://schemas.microsoft.com/office/powerpoint/2010/main" val="367417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16710</TotalTime>
  <Words>634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RF out-of-bag samples</vt:lpstr>
      <vt:lpstr>RF's have built-in out-of-bag validation set</vt:lpstr>
      <vt:lpstr>Computing OOB predictions</vt:lpstr>
      <vt:lpstr>OOB continued</vt:lpstr>
      <vt:lpstr>When OOB error is lower than validation</vt:lpstr>
      <vt:lpstr>OOB regression scoring</vt:lpstr>
      <vt:lpstr>OOB classification scoring</vt:lpstr>
      <vt:lpstr>OOB regression scoring algorithm</vt:lpstr>
      <vt:lpstr>OOB classification scoring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Forests™</dc:title>
  <dc:creator>Microsoft Office User</dc:creator>
  <cp:lastModifiedBy>Terence Parr</cp:lastModifiedBy>
  <cp:revision>446</cp:revision>
  <cp:lastPrinted>2021-02-21T20:53:33Z</cp:lastPrinted>
  <dcterms:created xsi:type="dcterms:W3CDTF">2019-08-10T16:58:53Z</dcterms:created>
  <dcterms:modified xsi:type="dcterms:W3CDTF">2021-02-23T19:25:19Z</dcterms:modified>
</cp:coreProperties>
</file>