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1" r:id="rId4"/>
    <p:sldId id="318" r:id="rId5"/>
    <p:sldId id="319" r:id="rId6"/>
    <p:sldId id="294" r:id="rId7"/>
    <p:sldId id="295" r:id="rId8"/>
    <p:sldId id="321" r:id="rId9"/>
    <p:sldId id="322" r:id="rId10"/>
    <p:sldId id="323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/>
    <p:restoredTop sz="94740"/>
  </p:normalViewPr>
  <p:slideViewPr>
    <p:cSldViewPr snapToGrid="0" snapToObjects="1">
      <p:cViewPr varScale="1">
        <p:scale>
          <a:sx n="155" d="100"/>
          <a:sy n="15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Training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19C-AA47-614F-81A5-03F888C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pic>
        <p:nvPicPr>
          <p:cNvPr id="4" name="Picture 2" descr="https://github.com/parrt/msds621/raw/master/projects/dtree/images/predict.png">
            <a:extLst>
              <a:ext uri="{FF2B5EF4-FFF2-40B4-BE49-F238E27FC236}">
                <a16:creationId xmlns:a16="http://schemas.microsoft.com/office/drawing/2014/main" id="{354088C5-6784-6E4E-8081-42310D5A4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" y="1630111"/>
            <a:ext cx="10920057" cy="33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/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for samples in leaf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blipFill>
                <a:blip r:embed="rId3"/>
                <a:stretch>
                  <a:fillRect l="-465" t="-8333" r="-186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52112-159B-394C-A7FF-BE6F1340D293}"/>
              </a:ext>
            </a:extLst>
          </p:cNvPr>
          <p:cNvCxnSpPr>
            <a:cxnSpLocks/>
          </p:cNvCxnSpPr>
          <p:nvPr/>
        </p:nvCxnSpPr>
        <p:spPr>
          <a:xfrm flipH="1">
            <a:off x="7824973" y="1630111"/>
            <a:ext cx="569014" cy="104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 </a:t>
                </a:r>
                <a:r>
                  <a:rPr lang="en-US" u="sng" dirty="0"/>
                  <a:t>partitions feature space</a:t>
                </a:r>
                <a:r>
                  <a:rPr lang="en-US" dirty="0"/>
                  <a:t> into rectangular hypervolumes of similar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records chosen so the associated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similar/pure</a:t>
                </a:r>
              </a:p>
              <a:p>
                <a:r>
                  <a:rPr lang="en-US" dirty="0"/>
                  <a:t>Hypervolumes are specified by </a:t>
                </a:r>
                <a:r>
                  <a:rPr lang="en-US" u="sng" dirty="0"/>
                  <a:t>sequence</a:t>
                </a:r>
                <a:r>
                  <a:rPr lang="en-US" dirty="0"/>
                  <a:t> of </a:t>
                </a:r>
                <a:r>
                  <a:rPr lang="en-US" i="1" dirty="0"/>
                  <a:t>splits</a:t>
                </a:r>
                <a:r>
                  <a:rPr lang="en-US" dirty="0"/>
                  <a:t> that test a single feature and feature value at a time</a:t>
                </a:r>
              </a:p>
              <a:p>
                <a:r>
                  <a:rPr lang="en-US" dirty="0"/>
                  <a:t>Each split becomes a decision node in decision tree</a:t>
                </a:r>
              </a:p>
              <a:p>
                <a:r>
                  <a:rPr lang="en-US" dirty="0"/>
                  <a:t>Records in an “atomic” hypervolume form a single leaf</a:t>
                </a:r>
              </a:p>
              <a:p>
                <a:r>
                  <a:rPr lang="en-US" dirty="0"/>
                  <a:t>Hypervolume described by conditionals on path from root to leaf</a:t>
                </a:r>
              </a:p>
              <a:p>
                <a:r>
                  <a:rPr lang="en-US" dirty="0"/>
                  <a:t>A specific feature can be tested multiple times in single tree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C27-642D-4541-B587-3555778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decision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for entire training set or a subregion</a:t>
                </a:r>
              </a:p>
              <a:p>
                <a:r>
                  <a:rPr lang="en-US" dirty="0"/>
                  <a:t>Each split chosen </a:t>
                </a:r>
                <a:r>
                  <a:rPr lang="en-US" u="sng" dirty="0"/>
                  <a:t>greedily</a:t>
                </a:r>
                <a:r>
                  <a:rPr lang="en-US" dirty="0"/>
                  <a:t> to minimize impurity in subregion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:r>
                  <a:rPr lang="en-US" dirty="0"/>
                  <a:t>Regressor: variance or MSE</a:t>
                </a:r>
              </a:p>
              <a:p>
                <a:pPr lvl="1"/>
                <a:r>
                  <a:rPr lang="en-US" dirty="0"/>
                  <a:t>Classifier: </a:t>
                </a:r>
                <a:r>
                  <a:rPr lang="en-US" dirty="0" err="1"/>
                  <a:t>gini</a:t>
                </a:r>
                <a:r>
                  <a:rPr lang="en-US" dirty="0"/>
                  <a:t> impurity or entropy</a:t>
                </a:r>
              </a:p>
              <a:p>
                <a:r>
                  <a:rPr lang="en-US" dirty="0"/>
                  <a:t>To choose split, exhaustively try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value) pair and pick the pair with min weighted average impurity for the two subregions created by that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CBADDE-3643-4544-90ED-1DCF61EE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87" y="1923104"/>
            <a:ext cx="11843785" cy="32500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0" y="365126"/>
            <a:ext cx="11172530" cy="723746"/>
          </a:xfrm>
        </p:spPr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7B051-BA9F-F74A-8E44-8352F5B7F89C}"/>
              </a:ext>
            </a:extLst>
          </p:cNvPr>
          <p:cNvSpPr txBox="1"/>
          <p:nvPr/>
        </p:nvSpPr>
        <p:spPr>
          <a:xfrm>
            <a:off x="3966335" y="1280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75182-CA9E-5347-A1D4-79EB6A1B1824}"/>
              </a:ext>
            </a:extLst>
          </p:cNvPr>
          <p:cNvCxnSpPr>
            <a:cxnSpLocks/>
          </p:cNvCxnSpPr>
          <p:nvPr/>
        </p:nvCxnSpPr>
        <p:spPr>
          <a:xfrm flipH="1">
            <a:off x="3742599" y="1602648"/>
            <a:ext cx="466927" cy="3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769F8F-91DE-2145-BF4A-B6F917B511A0}"/>
              </a:ext>
            </a:extLst>
          </p:cNvPr>
          <p:cNvCxnSpPr>
            <a:cxnSpLocks/>
          </p:cNvCxnSpPr>
          <p:nvPr/>
        </p:nvCxnSpPr>
        <p:spPr>
          <a:xfrm flipH="1">
            <a:off x="4073339" y="1602648"/>
            <a:ext cx="136187" cy="3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EA02D-9859-7842-AD74-BC773D748F7E}"/>
              </a:ext>
            </a:extLst>
          </p:cNvPr>
          <p:cNvSpPr/>
          <p:nvPr/>
        </p:nvSpPr>
        <p:spPr>
          <a:xfrm>
            <a:off x="5169826" y="129997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MSE or </a:t>
            </a:r>
            <a:r>
              <a:rPr lang="en-US" dirty="0" err="1"/>
              <a:t>gini</a:t>
            </a:r>
            <a:r>
              <a:rPr lang="en-US" dirty="0"/>
              <a:t>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41843-3E4A-BD44-BAB5-65A936DBA101}"/>
              </a:ext>
            </a:extLst>
          </p:cNvPr>
          <p:cNvCxnSpPr>
            <a:cxnSpLocks/>
          </p:cNvCxnSpPr>
          <p:nvPr/>
        </p:nvCxnSpPr>
        <p:spPr>
          <a:xfrm flipH="1">
            <a:off x="4690113" y="1602648"/>
            <a:ext cx="553096" cy="3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/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Overall fit: pass in full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) to </a:t>
                </a:r>
                <a:r>
                  <a:rPr lang="en-US" sz="2600" dirty="0" err="1"/>
                  <a:t>dtreefit</a:t>
                </a:r>
                <a:r>
                  <a:rPr lang="en-US" sz="2600" dirty="0"/>
                  <a:t>() and get back the decision tree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blipFill>
                <a:blip r:embed="rId3"/>
                <a:stretch>
                  <a:fillRect l="-1083" t="-487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/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Optimization: also check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all same or very close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blipFill>
                <a:blip r:embed="rId4"/>
                <a:stretch>
                  <a:fillRect l="-163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1633D8-E65D-E541-9CAD-0E10B2494130}"/>
              </a:ext>
            </a:extLst>
          </p:cNvPr>
          <p:cNvCxnSpPr>
            <a:cxnSpLocks/>
          </p:cNvCxnSpPr>
          <p:nvPr/>
        </p:nvCxnSpPr>
        <p:spPr>
          <a:xfrm flipH="1">
            <a:off x="8003156" y="1984966"/>
            <a:ext cx="1104094" cy="63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5C326-778A-1E4C-AE1C-F097A4C4A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7" y="1148971"/>
            <a:ext cx="10566876" cy="53977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95" y="365126"/>
            <a:ext cx="11209605" cy="58929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split </a:t>
            </a:r>
            <a:r>
              <a:rPr lang="en-US" dirty="0" err="1"/>
              <a:t>var</a:t>
            </a:r>
            <a:r>
              <a:rPr lang="en-US" dirty="0"/>
              <a:t>/value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Should pick midpoint between</a:t>
                </a:r>
              </a:p>
              <a:p>
                <a:r>
                  <a:rPr lang="en-US" sz="2200" dirty="0"/>
                  <a:t>split value and next smallest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blipFill>
                <a:blip r:embed="rId3"/>
                <a:stretch>
                  <a:fillRect l="-1869"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622587" y="4711636"/>
            <a:ext cx="2232747" cy="2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E1A03-EE36-D141-BA04-88272E0A2015}"/>
              </a:ext>
            </a:extLst>
          </p:cNvPr>
          <p:cNvCxnSpPr>
            <a:cxnSpLocks/>
          </p:cNvCxnSpPr>
          <p:nvPr/>
        </p:nvCxnSpPr>
        <p:spPr>
          <a:xfrm flipH="1">
            <a:off x="6896911" y="4922196"/>
            <a:ext cx="958422" cy="1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F112-C9C5-A548-B166-111D76D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</a:t>
            </a:r>
            <a:r>
              <a:rPr lang="en-US" dirty="0" err="1"/>
              <a:t>bestsplit</a:t>
            </a:r>
            <a:r>
              <a:rPr lang="en-US" dirty="0"/>
              <a:t>() is inefficient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has a nested loop; tries all combinations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variables and worst-case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unique values in each variable at root: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Cost of computing loss on all values in subregion each iteration is also expensive</a:t>
                </a:r>
              </a:p>
              <a:p>
                <a:r>
                  <a:rPr lang="en-US" dirty="0"/>
                  <a:t>For classification, can mitigate by sorting by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var</a:t>
                </a:r>
                <a:br>
                  <a:rPr lang="en-US" dirty="0"/>
                </a:br>
                <a:r>
                  <a:rPr lang="en-US" dirty="0"/>
                  <a:t>then we know at a specific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value, everything to</a:t>
                </a:r>
                <a:br>
                  <a:rPr lang="en-US" dirty="0"/>
                </a:br>
                <a:r>
                  <a:rPr lang="en-US" dirty="0"/>
                  <a:t>left is less and right is greater; keep track of class</a:t>
                </a:r>
                <a:br>
                  <a:rPr lang="en-US" dirty="0"/>
                </a:br>
                <a:r>
                  <a:rPr lang="en-US" dirty="0"/>
                  <a:t>counts to left/right</a:t>
                </a:r>
              </a:p>
              <a:p>
                <a:r>
                  <a:rPr lang="en-US" dirty="0"/>
                  <a:t>Reduce computation by focusing on transitions points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effectively focusing on unique(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C1B02-E69F-034A-B47B-8921DB45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37" y="3707725"/>
            <a:ext cx="2938179" cy="11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C74D-3618-E549-9BC6-B0FAE4E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generality and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 subset of values as candidates,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; then we reduce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often huge) (our project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=11)</a:t>
                </a:r>
              </a:p>
              <a:p>
                <a:r>
                  <a:rPr lang="en-US" dirty="0"/>
                  <a:t>We should really pick split point between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values: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dirty="0"/>
                  <a:t>  (if sorted)</a:t>
                </a:r>
              </a:p>
              <a:p>
                <a:r>
                  <a:rPr lang="en-US" dirty="0"/>
                  <a:t>More likely split point is between, not on,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values,</a:t>
                </a:r>
                <a:br>
                  <a:rPr lang="en-US" dirty="0"/>
                </a:br>
                <a:r>
                  <a:rPr lang="en-US" dirty="0"/>
                  <a:t>so midpoint is good guess as to underlying distribution</a:t>
                </a:r>
              </a:p>
              <a:p>
                <a:r>
                  <a:rPr lang="en-US" dirty="0"/>
                  <a:t>And, of course, we can reduce tree height with </a:t>
                </a:r>
                <a:r>
                  <a:rPr lang="en-US" dirty="0" err="1"/>
                  <a:t>min_samples_leaf</a:t>
                </a:r>
                <a:r>
                  <a:rPr lang="en-US" dirty="0"/>
                  <a:t> to restrict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0EB2CF9-DFA0-314B-8995-7A419AF8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56" y="2564825"/>
            <a:ext cx="2953344" cy="17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709BBD-730C-B142-97E0-FBCD58C5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29" y="1125232"/>
            <a:ext cx="9836556" cy="52649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653C8-707C-854B-9813-9C52E829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7" y="365126"/>
            <a:ext cx="10976313" cy="384517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prediction via x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/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even pick just 1 split</a:t>
                </a:r>
                <a:br>
                  <a:rPr lang="en-US" dirty="0"/>
                </a:br>
                <a:r>
                  <a:rPr lang="en-US" dirty="0"/>
                  <a:t>randomly or in </a:t>
                </a:r>
                <a:r>
                  <a:rPr lang="en-US" dirty="0" err="1"/>
                  <a:t>min..max</a:t>
                </a:r>
                <a:r>
                  <a:rPr lang="en-US" dirty="0"/>
                  <a:t> range (see “Extremely random trees”); any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value works.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blipFill>
                <a:blip r:embed="rId3"/>
                <a:stretch>
                  <a:fillRect l="-1667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E96F0-7D97-9D43-8183-B92B8D8E39CF}"/>
              </a:ext>
            </a:extLst>
          </p:cNvPr>
          <p:cNvCxnSpPr>
            <a:cxnSpLocks/>
          </p:cNvCxnSpPr>
          <p:nvPr/>
        </p:nvCxnSpPr>
        <p:spPr>
          <a:xfrm flipH="1">
            <a:off x="7568119" y="2198451"/>
            <a:ext cx="1598022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</p:spPr>
            <p:txBody>
              <a:bodyPr/>
              <a:lstStyle/>
              <a:p>
                <a:r>
                  <a:rPr lang="en-US" dirty="0"/>
                  <a:t>Start at the root node with test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descend through decision nodes to the appropriate leaf; predict leaf mean or mode</a:t>
                </a:r>
              </a:p>
              <a:p>
                <a:r>
                  <a:rPr lang="en-US" dirty="0"/>
                  <a:t>At each decision node, test indicated variable's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 against the split value stored in the decision node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  <a:blipFill>
                <a:blip r:embed="rId2"/>
                <a:stretch>
                  <a:fillRect l="-2093" t="-2078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0CEBEE-8D2B-1649-B579-C0B6E526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68" y="365125"/>
            <a:ext cx="5579077" cy="5941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/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5684FBB-4B9E-394B-9CE7-FC7DA9BF9503}"/>
              </a:ext>
            </a:extLst>
          </p:cNvPr>
          <p:cNvSpPr/>
          <p:nvPr/>
        </p:nvSpPr>
        <p:spPr>
          <a:xfrm>
            <a:off x="7606178" y="3385651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DAFB5-7CAF-134A-A820-5EA59E02AD2C}"/>
              </a:ext>
            </a:extLst>
          </p:cNvPr>
          <p:cNvSpPr/>
          <p:nvPr/>
        </p:nvSpPr>
        <p:spPr>
          <a:xfrm>
            <a:off x="8990135" y="1485212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AB020-15F3-AC4F-8E7D-0EC196A35126}"/>
              </a:ext>
            </a:extLst>
          </p:cNvPr>
          <p:cNvSpPr/>
          <p:nvPr/>
        </p:nvSpPr>
        <p:spPr>
          <a:xfrm>
            <a:off x="7841684" y="5733489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7F7-4C3A-F047-824A-67A291848C19}"/>
              </a:ext>
            </a:extLst>
          </p:cNvPr>
          <p:cNvSpPr/>
          <p:nvPr/>
        </p:nvSpPr>
        <p:spPr>
          <a:xfrm>
            <a:off x="8552104" y="5733489"/>
            <a:ext cx="534312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3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1878</TotalTime>
  <Words>516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Training decision trees</vt:lpstr>
      <vt:lpstr>Training overview</vt:lpstr>
      <vt:lpstr>How to create a decision node</vt:lpstr>
      <vt:lpstr>Fitting decision trees</vt:lpstr>
      <vt:lpstr>Best split var/value</vt:lpstr>
      <vt:lpstr>The usual bestsplit() is inefficient </vt:lpstr>
      <vt:lpstr>Improving generality and efficiency</vt:lpstr>
      <vt:lpstr>Decision tree prediction via x subset</vt:lpstr>
      <vt:lpstr>Prediction</vt:lpstr>
      <vt:lpstr>Prediction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decision trees</dc:title>
  <dc:creator>Microsoft Office User</dc:creator>
  <cp:lastModifiedBy>Terence Parr</cp:lastModifiedBy>
  <cp:revision>71</cp:revision>
  <cp:lastPrinted>2019-11-07T21:12:30Z</cp:lastPrinted>
  <dcterms:created xsi:type="dcterms:W3CDTF">2019-08-10T19:02:35Z</dcterms:created>
  <dcterms:modified xsi:type="dcterms:W3CDTF">2021-02-16T18:15:21Z</dcterms:modified>
</cp:coreProperties>
</file>