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0" r:id="rId3"/>
    <p:sldId id="291" r:id="rId4"/>
    <p:sldId id="318" r:id="rId5"/>
    <p:sldId id="319" r:id="rId6"/>
    <p:sldId id="294" r:id="rId7"/>
    <p:sldId id="295" r:id="rId8"/>
    <p:sldId id="321" r:id="rId9"/>
    <p:sldId id="322" r:id="rId10"/>
    <p:sldId id="323" r:id="rId11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32"/>
    <p:restoredTop sz="94740"/>
  </p:normalViewPr>
  <p:slideViewPr>
    <p:cSldViewPr snapToGrid="0" snapToObjects="1">
      <p:cViewPr varScale="1">
        <p:scale>
          <a:sx n="91" d="100"/>
          <a:sy n="91" d="100"/>
        </p:scale>
        <p:origin x="1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Training decision trees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F919C-AA47-614F-81A5-03F888C8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algorithm</a:t>
            </a:r>
          </a:p>
        </p:txBody>
      </p:sp>
      <p:pic>
        <p:nvPicPr>
          <p:cNvPr id="4" name="Picture 2" descr="https://github.com/parrt/msds621/raw/master/projects/dtree/images/predict.png">
            <a:extLst>
              <a:ext uri="{FF2B5EF4-FFF2-40B4-BE49-F238E27FC236}">
                <a16:creationId xmlns:a16="http://schemas.microsoft.com/office/drawing/2014/main" id="{354088C5-6784-6E4E-8081-42310D5A4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29" y="1630111"/>
            <a:ext cx="10920057" cy="332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1F18BE-FFC0-8E44-B981-C92815954B0C}"/>
                  </a:ext>
                </a:extLst>
              </p:cNvPr>
              <p:cNvSpPr txBox="1"/>
              <p:nvPr/>
            </p:nvSpPr>
            <p:spPr>
              <a:xfrm>
                <a:off x="8373439" y="1383845"/>
                <a:ext cx="271741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 for samples in leaf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1F18BE-FFC0-8E44-B981-C92815954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439" y="1383845"/>
                <a:ext cx="2717411" cy="430887"/>
              </a:xfrm>
              <a:prstGeom prst="rect">
                <a:avLst/>
              </a:prstGeom>
              <a:blipFill>
                <a:blip r:embed="rId3"/>
                <a:stretch>
                  <a:fillRect l="-465" t="-8333" r="-186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F52112-159B-394C-A7FF-BE6F1340D293}"/>
              </a:ext>
            </a:extLst>
          </p:cNvPr>
          <p:cNvCxnSpPr>
            <a:cxnSpLocks/>
          </p:cNvCxnSpPr>
          <p:nvPr/>
        </p:nvCxnSpPr>
        <p:spPr>
          <a:xfrm flipH="1">
            <a:off x="7824973" y="1630111"/>
            <a:ext cx="569014" cy="1047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15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overview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19338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Training </a:t>
                </a:r>
                <a:r>
                  <a:rPr lang="en-US" u="sng" dirty="0"/>
                  <a:t>partitions feature space</a:t>
                </a:r>
                <a:r>
                  <a:rPr lang="en-US" dirty="0"/>
                  <a:t> into rectangular hypervolumes of similar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records chosen so the associated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similar/pure</a:t>
                </a:r>
              </a:p>
              <a:p>
                <a:r>
                  <a:rPr lang="en-US" dirty="0"/>
                  <a:t>Hypervolumes are specified by </a:t>
                </a:r>
                <a:r>
                  <a:rPr lang="en-US" u="sng" dirty="0"/>
                  <a:t>sequence</a:t>
                </a:r>
                <a:r>
                  <a:rPr lang="en-US" dirty="0"/>
                  <a:t> of </a:t>
                </a:r>
                <a:r>
                  <a:rPr lang="en-US" i="1" dirty="0"/>
                  <a:t>splits</a:t>
                </a:r>
                <a:r>
                  <a:rPr lang="en-US" dirty="0"/>
                  <a:t> that test single a record’s feature and feature value at a time</a:t>
                </a:r>
              </a:p>
              <a:p>
                <a:r>
                  <a:rPr lang="en-US" dirty="0"/>
                  <a:t>Each split becomes a decision node in decision tree</a:t>
                </a:r>
              </a:p>
              <a:p>
                <a:r>
                  <a:rPr lang="en-US" dirty="0"/>
                  <a:t>Records in an “atomic” hypervolume form a single leaf</a:t>
                </a:r>
              </a:p>
              <a:p>
                <a:r>
                  <a:rPr lang="en-US" dirty="0"/>
                  <a:t>A hypervolume is described by conditionals on path from root to leaf</a:t>
                </a:r>
              </a:p>
              <a:p>
                <a:r>
                  <a:rPr lang="en-US" dirty="0"/>
                  <a:t>A specific feature can be tested multiple times in single tree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19338" cy="4351338"/>
              </a:xfrm>
              <a:blipFill>
                <a:blip r:embed="rId2"/>
                <a:stretch>
                  <a:fillRect l="-1027" t="-2326" r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0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CC27-642D-4541-B587-355577893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decision node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2FE0D7-B338-2645-B8B7-B2E952A6EB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for entire training set or a subregion</a:t>
                </a:r>
              </a:p>
              <a:p>
                <a:r>
                  <a:rPr lang="en-US" dirty="0"/>
                  <a:t>Each split chosen </a:t>
                </a:r>
                <a:r>
                  <a:rPr lang="en-US" u="sng" dirty="0"/>
                  <a:t>greedily</a:t>
                </a:r>
                <a:r>
                  <a:rPr lang="en-US" dirty="0"/>
                  <a:t> to minimize impurity in subregion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’s</a:t>
                </a:r>
              </a:p>
              <a:p>
                <a:pPr lvl="1"/>
                <a:r>
                  <a:rPr lang="en-US" dirty="0"/>
                  <a:t>Regressor: variance or MSE</a:t>
                </a:r>
              </a:p>
              <a:p>
                <a:pPr lvl="1"/>
                <a:r>
                  <a:rPr lang="en-US" dirty="0"/>
                  <a:t>Classifier: </a:t>
                </a:r>
                <a:r>
                  <a:rPr lang="en-US" dirty="0" err="1"/>
                  <a:t>gini</a:t>
                </a:r>
                <a:r>
                  <a:rPr lang="en-US" dirty="0"/>
                  <a:t> impurity or entropy</a:t>
                </a:r>
              </a:p>
              <a:p>
                <a:r>
                  <a:rPr lang="en-US" dirty="0"/>
                  <a:t>To choose split, exhaustively try each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variable,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value) pair and pick the pair with min weighted average impurity for the two subregions created by that split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2FE0D7-B338-2645-B8B7-B2E952A6EB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745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FCBADDE-3643-4544-90ED-1DCF61EE4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87" y="1923104"/>
            <a:ext cx="11843785" cy="325008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70" y="365126"/>
            <a:ext cx="11172530" cy="723746"/>
          </a:xfrm>
        </p:spPr>
        <p:txBody>
          <a:bodyPr/>
          <a:lstStyle/>
          <a:p>
            <a:r>
              <a:rPr lang="en-US" dirty="0"/>
              <a:t>Fitting decision trees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7B051-BA9F-F74A-8E44-8352F5B7F89C}"/>
              </a:ext>
            </a:extLst>
          </p:cNvPr>
          <p:cNvSpPr txBox="1"/>
          <p:nvPr/>
        </p:nvSpPr>
        <p:spPr>
          <a:xfrm>
            <a:off x="3966335" y="128003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subsets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775182-CA9E-5347-A1D4-79EB6A1B1824}"/>
              </a:ext>
            </a:extLst>
          </p:cNvPr>
          <p:cNvCxnSpPr>
            <a:cxnSpLocks/>
          </p:cNvCxnSpPr>
          <p:nvPr/>
        </p:nvCxnSpPr>
        <p:spPr>
          <a:xfrm flipH="1">
            <a:off x="3742599" y="1602648"/>
            <a:ext cx="466927" cy="34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769F8F-91DE-2145-BF4A-B6F917B511A0}"/>
              </a:ext>
            </a:extLst>
          </p:cNvPr>
          <p:cNvCxnSpPr>
            <a:cxnSpLocks/>
          </p:cNvCxnSpPr>
          <p:nvPr/>
        </p:nvCxnSpPr>
        <p:spPr>
          <a:xfrm flipH="1">
            <a:off x="4073339" y="1602648"/>
            <a:ext cx="136187" cy="369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E7EA02D-9859-7842-AD74-BC773D748F7E}"/>
              </a:ext>
            </a:extLst>
          </p:cNvPr>
          <p:cNvSpPr/>
          <p:nvPr/>
        </p:nvSpPr>
        <p:spPr>
          <a:xfrm>
            <a:off x="5169826" y="1299976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MSE or </a:t>
            </a:r>
            <a:r>
              <a:rPr lang="en-US" dirty="0" err="1"/>
              <a:t>gini</a:t>
            </a:r>
            <a:r>
              <a:rPr lang="en-US" dirty="0"/>
              <a:t> function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641843-3E4A-BD44-BAB5-65A936DBA101}"/>
              </a:ext>
            </a:extLst>
          </p:cNvPr>
          <p:cNvCxnSpPr>
            <a:cxnSpLocks/>
          </p:cNvCxnSpPr>
          <p:nvPr/>
        </p:nvCxnSpPr>
        <p:spPr>
          <a:xfrm flipH="1">
            <a:off x="4690113" y="1602648"/>
            <a:ext cx="553096" cy="38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568E11-96FD-7B4A-A45E-C04052DAF86A}"/>
                  </a:ext>
                </a:extLst>
              </p:cNvPr>
              <p:cNvSpPr txBox="1"/>
              <p:nvPr/>
            </p:nvSpPr>
            <p:spPr>
              <a:xfrm>
                <a:off x="838200" y="5642043"/>
                <a:ext cx="10544746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/>
                  <a:t>Overall fit: pass in full (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600" dirty="0"/>
                  <a:t>) to </a:t>
                </a:r>
                <a:r>
                  <a:rPr lang="en-US" sz="2600" dirty="0" err="1"/>
                  <a:t>dtreefit</a:t>
                </a:r>
                <a:r>
                  <a:rPr lang="en-US" sz="2600" dirty="0"/>
                  <a:t>() and get back the decision tree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568E11-96FD-7B4A-A45E-C04052DAF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42043"/>
                <a:ext cx="10544746" cy="513282"/>
              </a:xfrm>
              <a:prstGeom prst="rect">
                <a:avLst/>
              </a:prstGeom>
              <a:blipFill>
                <a:blip r:embed="rId3"/>
                <a:stretch>
                  <a:fillRect l="-1083" t="-4878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16F29A-57BB-BA47-864E-0D8E12DA451A}"/>
                  </a:ext>
                </a:extLst>
              </p:cNvPr>
              <p:cNvSpPr txBox="1"/>
              <p:nvPr/>
            </p:nvSpPr>
            <p:spPr>
              <a:xfrm>
                <a:off x="9077433" y="1787474"/>
                <a:ext cx="30847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Optimization: also check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all same or very close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16F29A-57BB-BA47-864E-0D8E12DA4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433" y="1787474"/>
                <a:ext cx="3084750" cy="646331"/>
              </a:xfrm>
              <a:prstGeom prst="rect">
                <a:avLst/>
              </a:prstGeom>
              <a:blipFill>
                <a:blip r:embed="rId4"/>
                <a:stretch>
                  <a:fillRect l="-1639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1633D8-E65D-E541-9CAD-0E10B2494130}"/>
              </a:ext>
            </a:extLst>
          </p:cNvPr>
          <p:cNvCxnSpPr>
            <a:cxnSpLocks/>
          </p:cNvCxnSpPr>
          <p:nvPr/>
        </p:nvCxnSpPr>
        <p:spPr>
          <a:xfrm flipH="1">
            <a:off x="8003156" y="1984966"/>
            <a:ext cx="1104094" cy="639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71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35C326-778A-1E4C-AE1C-F097A4C4A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707" y="1148971"/>
            <a:ext cx="10566876" cy="539774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195" y="365126"/>
            <a:ext cx="11209605" cy="589292"/>
          </a:xfrm>
        </p:spPr>
        <p:txBody>
          <a:bodyPr>
            <a:normAutofit fontScale="90000"/>
          </a:bodyPr>
          <a:lstStyle/>
          <a:p>
            <a:r>
              <a:rPr lang="en-US" dirty="0"/>
              <a:t>Best split </a:t>
            </a:r>
            <a:r>
              <a:rPr lang="en-US" dirty="0" err="1"/>
              <a:t>var</a:t>
            </a:r>
            <a:r>
              <a:rPr lang="en-US" dirty="0"/>
              <a:t>/value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855333" y="4711636"/>
                <a:ext cx="406072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/>
                  <a:t>Should pick midpoint between</a:t>
                </a:r>
              </a:p>
              <a:p>
                <a:r>
                  <a:rPr lang="en-US" sz="2200" dirty="0"/>
                  <a:t>split value and next smallest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333" y="4711636"/>
                <a:ext cx="4060727" cy="769441"/>
              </a:xfrm>
              <a:prstGeom prst="rect">
                <a:avLst/>
              </a:prstGeom>
              <a:blipFill>
                <a:blip r:embed="rId3"/>
                <a:stretch>
                  <a:fillRect l="-1869" t="-6557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cxnSpLocks/>
          </p:cNvCxnSpPr>
          <p:nvPr/>
        </p:nvCxnSpPr>
        <p:spPr>
          <a:xfrm flipH="1" flipV="1">
            <a:off x="5622587" y="4711636"/>
            <a:ext cx="2232747" cy="21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CE1A03-EE36-D141-BA04-88272E0A2015}"/>
              </a:ext>
            </a:extLst>
          </p:cNvPr>
          <p:cNvCxnSpPr>
            <a:cxnSpLocks/>
          </p:cNvCxnSpPr>
          <p:nvPr/>
        </p:nvCxnSpPr>
        <p:spPr>
          <a:xfrm flipH="1">
            <a:off x="6896911" y="4922196"/>
            <a:ext cx="958422" cy="19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06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6F112-C9C5-A548-B166-111D76D9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usual </a:t>
            </a:r>
            <a:r>
              <a:rPr lang="en-US" dirty="0" err="1"/>
              <a:t>bestsplit</a:t>
            </a:r>
            <a:r>
              <a:rPr lang="en-US" dirty="0"/>
              <a:t>() is inefficient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60C3C4-241A-2645-B6A1-AFD21B1DD6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It has a nested loop; tries all combinations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variables and worst-case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unique values in each variable at root: </a:t>
                </a:r>
                <a:r>
                  <a:rPr lang="en-US" i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Cost of computing loss on all values in subregion each iteration is also expensive</a:t>
                </a:r>
              </a:p>
              <a:p>
                <a:r>
                  <a:rPr lang="en-US" dirty="0"/>
                  <a:t>For classification, can mitigate by sorting by </a:t>
                </a:r>
                <a:r>
                  <a:rPr lang="en-US" i="1" dirty="0" err="1"/>
                  <a:t>i</a:t>
                </a:r>
                <a:r>
                  <a:rPr lang="en-US" dirty="0" err="1"/>
                  <a:t>th</a:t>
                </a:r>
                <a:r>
                  <a:rPr lang="en-US" dirty="0"/>
                  <a:t> var</a:t>
                </a:r>
                <a:br>
                  <a:rPr lang="en-US" dirty="0"/>
                </a:br>
                <a:r>
                  <a:rPr lang="en-US" dirty="0"/>
                  <a:t>then we know at a specific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value, everything to</a:t>
                </a:r>
                <a:br>
                  <a:rPr lang="en-US" dirty="0"/>
                </a:br>
                <a:r>
                  <a:rPr lang="en-US" dirty="0"/>
                  <a:t>left is less and right is greater; keep track of class</a:t>
                </a:r>
                <a:br>
                  <a:rPr lang="en-US" dirty="0"/>
                </a:br>
                <a:r>
                  <a:rPr lang="en-US" dirty="0"/>
                  <a:t>counts to left/right</a:t>
                </a:r>
              </a:p>
              <a:p>
                <a:r>
                  <a:rPr lang="en-US" dirty="0"/>
                  <a:t>Reduce computation by focusing on transitions points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effectively focusing on unique(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60C3C4-241A-2645-B6A1-AFD21B1DD6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724" b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58C1B02-E69F-034A-B47B-8921DB458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1837" y="3707725"/>
            <a:ext cx="2938179" cy="118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6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3C74D-3618-E549-9BC6-B0FAE4E3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generality and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AAF7DB-819F-5949-A003-28A7C1FBA8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Select a subset of values as candidates,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; then we reduce O(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r>
                  <a:rPr lang="en-US" dirty="0"/>
                  <a:t>) to O(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𝑘𝑝</m:t>
                    </m:r>
                  </m:oMath>
                </a14:m>
                <a:r>
                  <a:rPr lang="en-US" dirty="0"/>
                  <a:t>)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&lt;&lt;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often huge) (our project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=11)</a:t>
                </a:r>
              </a:p>
              <a:p>
                <a:r>
                  <a:rPr lang="en-US" dirty="0"/>
                  <a:t>We should really pick split point between two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values: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)/2</m:t>
                    </m:r>
                  </m:oMath>
                </a14:m>
                <a:r>
                  <a:rPr lang="en-US" dirty="0"/>
                  <a:t>  (if sorted)</a:t>
                </a:r>
              </a:p>
              <a:p>
                <a:r>
                  <a:rPr lang="en-US" dirty="0"/>
                  <a:t>More likely split point is between, not on,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values,</a:t>
                </a:r>
                <a:br>
                  <a:rPr lang="en-US" dirty="0"/>
                </a:br>
                <a:r>
                  <a:rPr lang="en-US" dirty="0"/>
                  <a:t>so midpoint is good guess as to underlying distribution</a:t>
                </a:r>
              </a:p>
              <a:p>
                <a:r>
                  <a:rPr lang="en-US" dirty="0"/>
                  <a:t>And, of course, we can reduce tree height with </a:t>
                </a:r>
                <a:r>
                  <a:rPr lang="en-US" dirty="0" err="1"/>
                  <a:t>min_samples_leaf</a:t>
                </a:r>
                <a:r>
                  <a:rPr lang="en-US" dirty="0"/>
                  <a:t> to restrict complexity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AAF7DB-819F-5949-A003-28A7C1FBA8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0EB2CF9-DFA0-314B-8995-7A419AF8D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656" y="2564825"/>
            <a:ext cx="2953344" cy="179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7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7709BBD-730C-B142-97E0-FBCD58C58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629" y="1125232"/>
            <a:ext cx="9836556" cy="526496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3653C8-707C-854B-9813-9C52E829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487" y="365126"/>
            <a:ext cx="10976313" cy="384517"/>
          </a:xfrm>
        </p:spPr>
        <p:txBody>
          <a:bodyPr>
            <a:normAutofit fontScale="90000"/>
          </a:bodyPr>
          <a:lstStyle/>
          <a:p>
            <a:r>
              <a:rPr lang="en-US" dirty="0"/>
              <a:t>Decision tree prediction via x subset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DC67C7-16CE-814E-A4A3-0F5E4E3BB42E}"/>
                  </a:ext>
                </a:extLst>
              </p:cNvPr>
              <p:cNvSpPr txBox="1"/>
              <p:nvPr/>
            </p:nvSpPr>
            <p:spPr>
              <a:xfrm>
                <a:off x="9166141" y="1999745"/>
                <a:ext cx="302585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Can even pick just 1 split</a:t>
                </a:r>
                <a:br>
                  <a:rPr lang="en-US" dirty="0"/>
                </a:br>
                <a:r>
                  <a:rPr lang="en-US" dirty="0"/>
                  <a:t>randomly or in </a:t>
                </a:r>
                <a:r>
                  <a:rPr lang="en-US" dirty="0" err="1"/>
                  <a:t>min..max</a:t>
                </a:r>
                <a:r>
                  <a:rPr lang="en-US" dirty="0"/>
                  <a:t> range (see “Extremely random trees”); any small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value works.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DC67C7-16CE-814E-A4A3-0F5E4E3BB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141" y="1999745"/>
                <a:ext cx="3025859" cy="1477328"/>
              </a:xfrm>
              <a:prstGeom prst="rect">
                <a:avLst/>
              </a:prstGeom>
              <a:blipFill>
                <a:blip r:embed="rId3"/>
                <a:stretch>
                  <a:fillRect l="-1667" t="-1709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4E96F0-7D97-9D43-8183-B92B8D8E39CF}"/>
              </a:ext>
            </a:extLst>
          </p:cNvPr>
          <p:cNvCxnSpPr>
            <a:cxnSpLocks/>
          </p:cNvCxnSpPr>
          <p:nvPr/>
        </p:nvCxnSpPr>
        <p:spPr>
          <a:xfrm flipH="1">
            <a:off x="7568119" y="2198451"/>
            <a:ext cx="1598022" cy="243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067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8381"/>
          </a:xfrm>
        </p:spPr>
        <p:txBody>
          <a:bodyPr/>
          <a:lstStyle/>
          <a:p>
            <a:r>
              <a:rPr lang="en-US" dirty="0"/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3506"/>
                <a:ext cx="5455508" cy="4873457"/>
              </a:xfrm>
            </p:spPr>
            <p:txBody>
              <a:bodyPr/>
              <a:lstStyle/>
              <a:p>
                <a:r>
                  <a:rPr lang="en-US" dirty="0"/>
                  <a:t>Start at the root node with test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and descend through decision nodes to the appropriate leaf; predict leaf mean or mode</a:t>
                </a:r>
              </a:p>
              <a:p>
                <a:r>
                  <a:rPr lang="en-US" dirty="0"/>
                  <a:t>At each decision node, test indicated variable's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value against the split value stored in the decision node 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3506"/>
                <a:ext cx="5455508" cy="4873457"/>
              </a:xfrm>
              <a:blipFill>
                <a:blip r:embed="rId2"/>
                <a:stretch>
                  <a:fillRect l="-2093" t="-2078" r="-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E0CEBEE-8D2B-1649-B579-C0B6E526F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68" y="365125"/>
            <a:ext cx="5579077" cy="59410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8FE79A1-4FB1-7A48-A1A4-E4400BA6D948}"/>
                  </a:ext>
                </a:extLst>
              </p:cNvPr>
              <p:cNvSpPr/>
              <p:nvPr/>
            </p:nvSpPr>
            <p:spPr>
              <a:xfrm>
                <a:off x="7305514" y="5733489"/>
                <a:ext cx="4475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8FE79A1-4FB1-7A48-A1A4-E4400BA6D9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14" y="5733489"/>
                <a:ext cx="44755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5684FBB-4B9E-394B-9CE7-FC7DA9BF9503}"/>
              </a:ext>
            </a:extLst>
          </p:cNvPr>
          <p:cNvSpPr/>
          <p:nvPr/>
        </p:nvSpPr>
        <p:spPr>
          <a:xfrm>
            <a:off x="7606178" y="3385651"/>
            <a:ext cx="578060" cy="23638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4DAFB5-7CAF-134A-A820-5EA59E02AD2C}"/>
              </a:ext>
            </a:extLst>
          </p:cNvPr>
          <p:cNvSpPr/>
          <p:nvPr/>
        </p:nvSpPr>
        <p:spPr>
          <a:xfrm>
            <a:off x="8990135" y="1485212"/>
            <a:ext cx="578060" cy="23638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5AB020-15F3-AC4F-8E7D-0EC196A35126}"/>
              </a:ext>
            </a:extLst>
          </p:cNvPr>
          <p:cNvSpPr/>
          <p:nvPr/>
        </p:nvSpPr>
        <p:spPr>
          <a:xfrm>
            <a:off x="7841684" y="5733489"/>
            <a:ext cx="578060" cy="23638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BB67F7-4C3A-F047-824A-67A291848C19}"/>
              </a:ext>
            </a:extLst>
          </p:cNvPr>
          <p:cNvSpPr/>
          <p:nvPr/>
        </p:nvSpPr>
        <p:spPr>
          <a:xfrm>
            <a:off x="8552104" y="5733489"/>
            <a:ext cx="534312" cy="23638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533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1918</TotalTime>
  <Words>519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Office Theme</vt:lpstr>
      <vt:lpstr>Training decision trees</vt:lpstr>
      <vt:lpstr>Training overview</vt:lpstr>
      <vt:lpstr>How to create a decision node</vt:lpstr>
      <vt:lpstr>Fitting decision trees</vt:lpstr>
      <vt:lpstr>Best split var/value</vt:lpstr>
      <vt:lpstr>The usual bestsplit() is inefficient </vt:lpstr>
      <vt:lpstr>Improving generality and efficiency</vt:lpstr>
      <vt:lpstr>Decision tree prediction via x subset</vt:lpstr>
      <vt:lpstr>Prediction</vt:lpstr>
      <vt:lpstr>Prediction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decision trees</dc:title>
  <dc:creator>Microsoft Office User</dc:creator>
  <cp:lastModifiedBy>Terence Parr</cp:lastModifiedBy>
  <cp:revision>74</cp:revision>
  <cp:lastPrinted>2019-11-07T21:12:30Z</cp:lastPrinted>
  <dcterms:created xsi:type="dcterms:W3CDTF">2019-08-10T19:02:35Z</dcterms:created>
  <dcterms:modified xsi:type="dcterms:W3CDTF">2021-10-14T21:49:33Z</dcterms:modified>
</cp:coreProperties>
</file>