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76357"/>
  </p:normalViewPr>
  <p:slideViewPr>
    <p:cSldViewPr snapToGrid="0">
      <p:cViewPr varScale="1">
        <p:scale>
          <a:sx n="40" d="100"/>
          <a:sy n="40" d="100"/>
        </p:scale>
        <p:origin x="48" y="93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6A4DC-2B5B-2645-87A0-A5D419A1959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70451-7D9A-2F48-B416-82B3F9FC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9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8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97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37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2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33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2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7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2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0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6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2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5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1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70451-7D9A-2F48-B416-82B3F9FC3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2223-F834-6DB6-B1ED-D414B2C7A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2D778-0BE9-7175-FC4F-AD64B4A14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3094-B459-D6B0-1C5F-88F33688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EC51-50B0-E45A-FF90-30389B89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F3DF-F48E-535F-7615-6B2C3EC5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5FCB-666A-D51D-8032-6DEE7B4A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B0087-9B7C-11D2-479C-68FD933A6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4A78-11E9-9301-55F5-EDBC079E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E76F-609A-D398-D051-EDC41CD5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AF2FF-F502-733A-0D45-7F27636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9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B5EA0-CDD0-8F24-898B-86B0FDA52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4E787-BE58-731C-9C8E-09E56C997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15A0-F624-D5DE-9829-8EFEA31A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7929-9B5A-BF36-3D0D-6FB11C6F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0D2F-ABBC-903D-EE45-A95D4399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76CC-ED9B-E4FF-1D90-23B68D78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19B1-D72C-16AA-3E45-45718F1D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0708-BEA0-BBFA-7311-80574DE1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1BE4D-9FAC-C9D1-025B-99A96F56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3A8C-2067-043D-9EEC-9E0835A0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C27E-0937-2A33-4F98-2B73F0A3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C8F33-5D59-6BB2-D700-FC618518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C91F-447E-525D-AB88-6FD8A2F7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636A-6782-159E-6EA2-D7DF9F83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DC6D-2BDB-FC19-A48D-245765F8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3979-8CD9-974F-2600-C726DECB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47A9-53BC-78DC-8865-D04FCB1EA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38F7E-34DE-4B81-49F2-E576C8EC7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B8AF-2598-A53F-A719-8D04099C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1CC6D-D85E-F14A-BD6B-199D8141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C397B-BCDA-B089-1B49-8C95D905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DAF4-3B9B-F768-F018-3168D107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AE03-F568-59E6-F7FB-565DD68F2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3039C-FF27-5FF5-C739-0C5AC37E8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99A90-B90C-2444-EBCC-88BE22EC6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A66E7-DB93-172E-0EEB-6B442FBE2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8FCD5-02AD-FC2E-5BEB-AA787A31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1280F-B746-5FF0-9175-DDE2BC51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DFE3B-53A1-1F7F-12E0-5387541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CA57-5F59-0D6F-AACC-B2665DDB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7C975-FFCE-5ED0-5327-0650F8EB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411D-22B3-04C8-0E11-F348FD16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23B99-57AF-AD9A-126E-4C53C01F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0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38EAC-229A-1E0A-B95C-91B3445C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13404-563D-379F-2D36-010A8D5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29B1C-9732-128D-12D7-449F0A6A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FDA0-7E2B-F144-6684-079D564A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F80D-048E-D271-5056-28C0D869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9EAF4-988F-AD00-3050-4F0E9831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BD2F-FA5B-4863-1090-310E14BA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D6E23-E145-E34C-4F29-C02CF1A5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822B6-DE42-4F08-2F2F-397DD0D9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5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A8F2-FBA9-B997-DD3E-5726BB28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BBAD7-E24A-2639-DBCA-AC3C9A9A8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DA83E-7569-528A-BA56-4E241EE04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886D-0061-4114-492D-2A521F4A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A1E11-EFE2-F96F-887A-4CBC0F05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AD6D4-3B3B-CB56-A10F-3F43A30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F8F87-CC22-87C9-3857-4224644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9E30-3EC3-7317-623D-6D6BCB13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D2A7-D60B-7A9A-099F-E1CCB3297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84E4-6911-E347-82CF-0F145A79C663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5B318-C8DE-02F8-4F17-799BD9897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843F-E1DD-BCEC-B12E-A36F1D694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547D-7A50-6146-81BD-CA5ACCB1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E3C-E62E-3DFA-8C2F-B7AED8869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044" y="1214438"/>
            <a:ext cx="10931912" cy="2387600"/>
          </a:xfrm>
        </p:spPr>
        <p:txBody>
          <a:bodyPr>
            <a:normAutofit fontScale="90000"/>
          </a:bodyPr>
          <a:lstStyle/>
          <a:p>
            <a:r>
              <a:rPr lang="en-HK" dirty="0" err="1"/>
              <a:t>SPoT</a:t>
            </a:r>
            <a:r>
              <a:rPr lang="en-HK" dirty="0"/>
              <a:t>: Better Frozen Model Adaptation through Soft Prompt Transfer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F5C51-1E2D-2BBC-A063-FD2EE730E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Yubo</a:t>
            </a:r>
            <a:r>
              <a:rPr lang="zh-CN" altLang="en-US" dirty="0"/>
              <a:t> </a:t>
            </a:r>
            <a:r>
              <a:rPr lang="en-US" altLang="zh-CN" dirty="0"/>
              <a:t>Zhang, NLC Group, MSRA</a:t>
            </a:r>
          </a:p>
          <a:p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Aug</a:t>
            </a:r>
            <a:r>
              <a:rPr lang="zh-CN" altLang="en-US" dirty="0"/>
              <a:t> </a:t>
            </a:r>
            <a:r>
              <a:rPr lang="en-US" altLang="zh-CN" dirty="0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6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FC86-5621-F796-F77D-3D10A01F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SPoT</a:t>
            </a:r>
            <a:r>
              <a:rPr lang="en-HK" dirty="0"/>
              <a:t> helps close the gap with Model Tuning across model sizes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7D08-D10A-C2FD-5274-9CC31E0C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27" y="5363738"/>
            <a:ext cx="5155761" cy="880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SP</a:t>
            </a:r>
            <a:r>
              <a:rPr lang="en-US" altLang="zh-CN" sz="1800" dirty="0" err="1"/>
              <a:t>o</a:t>
            </a:r>
            <a:r>
              <a:rPr lang="en-US" sz="1800" dirty="0" err="1"/>
              <a:t>T</a:t>
            </a:r>
            <a:r>
              <a:rPr lang="zh-CN" altLang="en-US" sz="1800" dirty="0"/>
              <a:t> </a:t>
            </a:r>
            <a:r>
              <a:rPr lang="en-US" sz="1800" dirty="0"/>
              <a:t>vanilla </a:t>
            </a:r>
            <a:r>
              <a:rPr lang="en-US" sz="1800" dirty="0" err="1"/>
              <a:t>P</a:t>
            </a:r>
            <a:r>
              <a:rPr lang="en-US" altLang="zh-CN" sz="1800" dirty="0" err="1"/>
              <a:t>rompt</a:t>
            </a:r>
            <a:r>
              <a:rPr lang="en-US" sz="1800" dirty="0" err="1"/>
              <a:t>T</a:t>
            </a:r>
            <a:r>
              <a:rPr lang="en-US" altLang="zh-CN" sz="1800" dirty="0" err="1"/>
              <a:t>uning</a:t>
            </a:r>
            <a:r>
              <a:rPr lang="en-US" sz="1800" dirty="0"/>
              <a:t> and GPT-3 on </a:t>
            </a:r>
            <a:r>
              <a:rPr lang="en-US" sz="1800" dirty="0" err="1"/>
              <a:t>S</a:t>
            </a:r>
            <a:r>
              <a:rPr lang="en-US" altLang="zh-CN" sz="1800" dirty="0" err="1"/>
              <a:t>uper</a:t>
            </a:r>
            <a:r>
              <a:rPr lang="en-US" sz="1800" dirty="0" err="1"/>
              <a:t>GLUE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by a large margin, matching or outperforming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Tuning</a:t>
            </a:r>
            <a:r>
              <a:rPr lang="en-US" sz="1800" dirty="0"/>
              <a:t> across all model sizes.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B4A03-5595-80CD-524F-AC2BA3EE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2470"/>
            <a:ext cx="4659351" cy="3673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D643F-FDDC-1866-AB21-7E888AEC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893" y="1690688"/>
            <a:ext cx="5146108" cy="2932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1E12D0-C40D-3C5F-E606-0F94810234B0}"/>
              </a:ext>
            </a:extLst>
          </p:cNvPr>
          <p:cNvSpPr txBox="1"/>
          <p:nvPr/>
        </p:nvSpPr>
        <p:spPr>
          <a:xfrm>
            <a:off x="7582829" y="5754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64EE6-E4B1-DF71-9056-90E688146E6C}"/>
              </a:ext>
            </a:extLst>
          </p:cNvPr>
          <p:cNvSpPr txBox="1"/>
          <p:nvPr/>
        </p:nvSpPr>
        <p:spPr>
          <a:xfrm>
            <a:off x="6302298" y="4993294"/>
            <a:ext cx="53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/>
              <a:t>SPoT</a:t>
            </a:r>
            <a:r>
              <a:rPr lang="en-HK" dirty="0"/>
              <a:t> is competitive with methods that tune billions of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2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D100-CA51-D6A1-884D-3CD58EDC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9205" cy="1151441"/>
          </a:xfrm>
        </p:spPr>
        <p:txBody>
          <a:bodyPr>
            <a:normAutofit fontScale="90000"/>
          </a:bodyPr>
          <a:lstStyle/>
          <a:p>
            <a:r>
              <a:rPr lang="en-HK" dirty="0"/>
              <a:t>A large-scale study on task transferability in the context of prompt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AD06-DF30-7890-F500-44703EB0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194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Q1:</a:t>
            </a:r>
            <a:r>
              <a:rPr lang="zh-CN" altLang="en-US" dirty="0"/>
              <a:t> </a:t>
            </a:r>
            <a:endParaRPr lang="en-HK" altLang="zh-CN" dirty="0"/>
          </a:p>
          <a:p>
            <a:pPr marL="0" indent="0">
              <a:buNone/>
            </a:pPr>
            <a:r>
              <a:rPr lang="en-US" dirty="0"/>
              <a:t>For a given target task, when does initializing the prompt from a source task boost performance?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26 NLP tasks</a:t>
            </a:r>
          </a:p>
          <a:p>
            <a:pPr marL="0" indent="0">
              <a:buNone/>
            </a:pPr>
            <a:r>
              <a:rPr lang="en-US" dirty="0"/>
              <a:t>- 16 source tasks, 10 target tasks, 160 source-target combinations of tasks</a:t>
            </a:r>
          </a:p>
          <a:p>
            <a:pPr marL="0" indent="0">
              <a:buNone/>
            </a:pPr>
            <a:r>
              <a:rPr lang="en-US" dirty="0"/>
              <a:t>- covering various task types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C86C6-411F-07A7-E698-F4578E0DA627}"/>
              </a:ext>
            </a:extLst>
          </p:cNvPr>
          <p:cNvSpPr txBox="1"/>
          <p:nvPr/>
        </p:nvSpPr>
        <p:spPr>
          <a:xfrm>
            <a:off x="8586439" y="3791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A3A58-13E7-14A0-4FB4-1AD86794F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18" y="1198130"/>
            <a:ext cx="4594303" cy="55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7E5-88F0-B536-228E-3BB11732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Many tasks can benefit each other via prompt transfer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28E03-74DB-7B11-5EB0-4B0A7B74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758" y="3150215"/>
            <a:ext cx="6769529" cy="349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E9E8B-E29B-4786-D597-7365B1ADD37E}"/>
              </a:ext>
            </a:extLst>
          </p:cNvPr>
          <p:cNvSpPr txBox="1"/>
          <p:nvPr/>
        </p:nvSpPr>
        <p:spPr>
          <a:xfrm>
            <a:off x="838200" y="1781964"/>
            <a:ext cx="1027956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</a:t>
            </a:r>
            <a:r>
              <a:rPr lang="en-US" dirty="0"/>
              <a:t>ffective transfer from large source tasks that involve high-level reasoning about semantic relationships among sentences (e.g., MNLI), or when the source and target tasks are similar (e.g., CXC →STS-B).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en-US" dirty="0"/>
              <a:t>ositive transfer can occur between relatively dissimilar tasks </a:t>
            </a:r>
            <a:br>
              <a:rPr lang="en-US" dirty="0"/>
            </a:br>
            <a:r>
              <a:rPr lang="en-US" dirty="0"/>
              <a:t>(e.g., RECORD→ WSC, SQUAD → MRPC, CXC → WIC).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0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8239-6B9D-BCB4-4AEF-8B298E86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HK" dirty="0"/>
              <a:t>targeted </a:t>
            </a:r>
            <a:r>
              <a:rPr lang="en-HK" dirty="0" err="1"/>
              <a:t>SPoT</a:t>
            </a:r>
            <a:r>
              <a:rPr lang="en-HK" dirty="0"/>
              <a:t> approach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B70D3-708F-FEA7-975D-B597F45B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5662"/>
            <a:ext cx="8220116" cy="417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B2B32-FE23-630F-0AF4-E6454134C6AA}"/>
              </a:ext>
            </a:extLst>
          </p:cNvPr>
          <p:cNvSpPr txBox="1"/>
          <p:nvPr/>
        </p:nvSpPr>
        <p:spPr>
          <a:xfrm>
            <a:off x="9155151" y="6333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5A3D3-F05C-14EA-B0A5-122D43BFBABD}"/>
              </a:ext>
            </a:extLst>
          </p:cNvPr>
          <p:cNvSpPr txBox="1"/>
          <p:nvPr/>
        </p:nvSpPr>
        <p:spPr>
          <a:xfrm>
            <a:off x="838200" y="5872228"/>
            <a:ext cx="11294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Q2:</a:t>
            </a:r>
            <a:r>
              <a:rPr lang="zh-CN" altLang="en-US" dirty="0"/>
              <a:t> </a:t>
            </a:r>
            <a:r>
              <a:rPr lang="en-US" dirty="0"/>
              <a:t>Can we use task prompts to efficiently predict which source tasks will transfer well onto a novel target task?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4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D804-17C2-3DCA-33C1-3CB20FA5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Measuring task similarity through prompts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560AF-C4F3-B84E-9D35-5A708DB6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25532"/>
            <a:ext cx="7123771" cy="3208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AC1545-2992-3DBD-344E-0AC81C56CB31}"/>
              </a:ext>
            </a:extLst>
          </p:cNvPr>
          <p:cNvSpPr txBox="1"/>
          <p:nvPr/>
        </p:nvSpPr>
        <p:spPr>
          <a:xfrm>
            <a:off x="838200" y="1690688"/>
            <a:ext cx="10646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altLang="zh-CN" sz="2400" dirty="0"/>
              <a:t>I</a:t>
            </a:r>
            <a:r>
              <a:rPr lang="en-US" sz="2400" dirty="0"/>
              <a:t>nterpret task prompts as task embeddings and construct a semantic space of tasks</a:t>
            </a:r>
            <a:r>
              <a:rPr lang="en-US" altLang="zh-CN" sz="2400" dirty="0"/>
              <a:t>:</a:t>
            </a:r>
            <a:endParaRPr lang="en-US" sz="2400" dirty="0"/>
          </a:p>
          <a:p>
            <a:r>
              <a:rPr lang="en-US" dirty="0"/>
              <a:t> define a task's embedding as the prompt checkpoint after training for 10K steps on that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6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35FD-5108-9BF6-CA19-BB87F7C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Task embeddings capture task 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CE01-DCDE-25E6-4C38-2E4D7648F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8717" cy="485262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1600" dirty="0"/>
              <a:t>C</a:t>
            </a:r>
            <a:r>
              <a:rPr lang="en-US" sz="1600" dirty="0"/>
              <a:t>apture</a:t>
            </a:r>
            <a:r>
              <a:rPr lang="zh-CN" altLang="en-US" sz="1600" dirty="0"/>
              <a:t> </a:t>
            </a:r>
            <a:r>
              <a:rPr lang="en-US" sz="1600" dirty="0"/>
              <a:t>intuitive task relationships</a:t>
            </a:r>
            <a:r>
              <a:rPr lang="en-US" altLang="zh-CN" sz="1600" dirty="0"/>
              <a:t>,</a:t>
            </a:r>
            <a:r>
              <a:rPr lang="en-HK" altLang="zh-CN" sz="1600" dirty="0"/>
              <a:t> </a:t>
            </a:r>
            <a:r>
              <a:rPr lang="en-US" altLang="zh-CN" sz="1600" dirty="0"/>
              <a:t>e.g.,</a:t>
            </a:r>
            <a:r>
              <a:rPr lang="en-HK" altLang="zh-CN" sz="1600" dirty="0"/>
              <a:t> QA (SQUAD, RECORD, and</a:t>
            </a:r>
            <a:r>
              <a:rPr lang="zh-CN" altLang="en-US" sz="1600" dirty="0"/>
              <a:t> </a:t>
            </a:r>
            <a:r>
              <a:rPr lang="en-HK" altLang="zh-CN" sz="1600" dirty="0"/>
              <a:t>DROP; MULTIRC and BOOLQ)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unintuitive case of RECORD‘s high transferability to</a:t>
            </a:r>
            <a:r>
              <a:rPr lang="zh-CN" altLang="en-US" sz="1600" dirty="0"/>
              <a:t> </a:t>
            </a:r>
            <a:r>
              <a:rPr lang="en-US" altLang="zh-CN" sz="1600" dirty="0"/>
              <a:t>WSC.</a:t>
            </a:r>
            <a:endParaRPr lang="en-HK" altLang="zh-CN" sz="1600" dirty="0"/>
          </a:p>
          <a:p>
            <a:pPr>
              <a:lnSpc>
                <a:spcPct val="160000"/>
              </a:lnSpc>
            </a:pPr>
            <a:r>
              <a:rPr lang="en-US" altLang="zh-CN" sz="1600" dirty="0"/>
              <a:t>NLI task built from the SQUAD dataset, is not closely linked to SQUAD</a:t>
            </a:r>
            <a:br>
              <a:rPr lang="en-US" altLang="zh-CN" sz="1600" dirty="0"/>
            </a:br>
            <a:r>
              <a:rPr lang="en-US" altLang="zh-CN" sz="1600" dirty="0"/>
              <a:t>=&gt;</a:t>
            </a:r>
            <a:r>
              <a:rPr lang="zh-CN" altLang="en-US" sz="1600" dirty="0"/>
              <a:t> </a:t>
            </a:r>
            <a:r>
              <a:rPr lang="en-US" altLang="zh-CN" sz="1600" dirty="0"/>
              <a:t>task embeddings are more sensitive to the type of task than domain similarity.</a:t>
            </a:r>
          </a:p>
          <a:p>
            <a:pPr>
              <a:lnSpc>
                <a:spcPct val="160000"/>
              </a:lnSpc>
            </a:pPr>
            <a:r>
              <a:rPr lang="en-US" altLang="zh-CN" sz="1600" dirty="0"/>
              <a:t>Task embeddings that are derived from different prompts of the same task have high similarity scores.</a:t>
            </a:r>
            <a:br>
              <a:rPr lang="en-US" altLang="zh-CN" sz="1600" dirty="0"/>
            </a:br>
            <a:r>
              <a:rPr lang="en-US" altLang="zh-CN" sz="1600" dirty="0"/>
              <a:t>(resulting task embeddings from all the three different prompt tuning runs on the task)</a:t>
            </a:r>
            <a:endParaRPr lang="en-HK" altLang="zh-CN" sz="1600" dirty="0"/>
          </a:p>
          <a:p>
            <a:pPr>
              <a:lnSpc>
                <a:spcPct val="160000"/>
              </a:lnSpc>
            </a:pPr>
            <a:endParaRPr lang="en-HK" altLang="zh-CN" sz="1600" dirty="0"/>
          </a:p>
          <a:p>
            <a:pPr>
              <a:lnSpc>
                <a:spcPct val="160000"/>
              </a:lnSpc>
            </a:pPr>
            <a:endParaRPr lang="en-HK" altLang="zh-CN" sz="1600" dirty="0"/>
          </a:p>
          <a:p>
            <a:pPr>
              <a:lnSpc>
                <a:spcPct val="160000"/>
              </a:lnSpc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8669B-B42F-AE5D-7E5B-BCAA7921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83" y="1324342"/>
            <a:ext cx="4700989" cy="53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3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EA46-2854-448E-3E3F-3A50DD01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Predicting transferability via similarity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50572-7B36-B9DD-CE18-D0BF61372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3215164"/>
            <a:ext cx="6729045" cy="3141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B4FB48-33F5-0088-27ED-6F5B88222028}"/>
              </a:ext>
            </a:extLst>
          </p:cNvPr>
          <p:cNvSpPr txBox="1"/>
          <p:nvPr/>
        </p:nvSpPr>
        <p:spPr>
          <a:xfrm>
            <a:off x="961293" y="1506022"/>
            <a:ext cx="10771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/>
              <a:t>Total</a:t>
            </a:r>
            <a:r>
              <a:rPr lang="zh-CN" altLang="en-US" sz="2400" dirty="0"/>
              <a:t> </a:t>
            </a:r>
            <a:r>
              <a:rPr lang="en-US" altLang="zh-CN" sz="2400" dirty="0"/>
              <a:t>48</a:t>
            </a:r>
            <a:r>
              <a:rPr lang="zh-CN" altLang="en-US" sz="2400" dirty="0"/>
              <a:t> </a:t>
            </a:r>
            <a:r>
              <a:rPr lang="en-US" altLang="zh-CN" sz="2400" dirty="0"/>
              <a:t>source</a:t>
            </a:r>
            <a:r>
              <a:rPr lang="zh-CN" altLang="en-US" sz="2400" dirty="0"/>
              <a:t> </a:t>
            </a:r>
            <a:r>
              <a:rPr lang="en-US" altLang="zh-CN" sz="2400" dirty="0"/>
              <a:t>prompts</a:t>
            </a:r>
            <a:r>
              <a:rPr lang="zh-CN" altLang="en-US" sz="2400" dirty="0"/>
              <a:t> </a:t>
            </a:r>
            <a:r>
              <a:rPr lang="en-US" altLang="zh-CN" sz="2400" dirty="0"/>
              <a:t>(16</a:t>
            </a:r>
            <a:r>
              <a:rPr lang="zh-CN" altLang="en-US" sz="2400" dirty="0"/>
              <a:t> </a:t>
            </a:r>
            <a:r>
              <a:rPr lang="en-US" altLang="zh-CN" sz="2400" dirty="0"/>
              <a:t>source</a:t>
            </a:r>
            <a:r>
              <a:rPr lang="zh-CN" altLang="en-US" sz="2400" dirty="0"/>
              <a:t> </a:t>
            </a:r>
            <a:r>
              <a:rPr lang="en-US" altLang="zh-CN" sz="2400" dirty="0"/>
              <a:t>tasks</a:t>
            </a:r>
            <a:r>
              <a:rPr lang="zh-CN" altLang="en-US" sz="2400" dirty="0"/>
              <a:t>*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HK" altLang="zh-CN" sz="2400" dirty="0"/>
              <a:t>prompt tuning runs on each</a:t>
            </a:r>
            <a:r>
              <a:rPr lang="en-US" altLang="zh-CN" sz="2400" dirty="0"/>
              <a:t>).</a:t>
            </a:r>
            <a:br>
              <a:rPr lang="en-US" altLang="zh-CN" sz="2400" dirty="0"/>
            </a:br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/>
              <a:t>Source</a:t>
            </a:r>
            <a:r>
              <a:rPr lang="zh-CN" altLang="en-US" sz="2400" dirty="0"/>
              <a:t> </a:t>
            </a:r>
            <a:r>
              <a:rPr lang="en-US" altLang="zh-CN" sz="2400" dirty="0"/>
              <a:t>prompts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ranked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similarity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source</a:t>
            </a:r>
            <a:r>
              <a:rPr lang="zh-CN" altLang="en-US" sz="2400" dirty="0"/>
              <a:t> </a:t>
            </a:r>
            <a:r>
              <a:rPr lang="en-US" altLang="zh-CN" sz="2400" dirty="0"/>
              <a:t>prompt</a:t>
            </a:r>
            <a:r>
              <a:rPr lang="zh-CN" altLang="en-US" sz="2400" dirty="0"/>
              <a:t> </a:t>
            </a:r>
            <a:r>
              <a:rPr lang="en-US" altLang="zh-CN" sz="2400" dirty="0"/>
              <a:t>embedding</a:t>
            </a:r>
            <a:r>
              <a:rPr lang="zh-CN" altLang="en-US" sz="2400" dirty="0"/>
              <a:t> </a:t>
            </a:r>
            <a:br>
              <a:rPr lang="en-US" altLang="zh-CN" sz="2400" dirty="0"/>
            </a:br>
            <a:r>
              <a:rPr lang="zh-CN" altLang="en-US" sz="2400" dirty="0"/>
              <a:t> 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target</a:t>
            </a:r>
            <a:r>
              <a:rPr lang="zh-CN" altLang="en-US" sz="2400" dirty="0"/>
              <a:t> </a:t>
            </a:r>
            <a:r>
              <a:rPr lang="en-US" altLang="zh-CN" sz="2400" dirty="0"/>
              <a:t>task</a:t>
            </a:r>
            <a:r>
              <a:rPr lang="zh-CN" altLang="en-US" sz="2400" dirty="0"/>
              <a:t> </a:t>
            </a:r>
            <a:r>
              <a:rPr lang="en-US" altLang="zh-CN" sz="2400" dirty="0"/>
              <a:t>embedding.</a:t>
            </a:r>
          </a:p>
          <a:p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/>
              <a:t>T</a:t>
            </a:r>
            <a:r>
              <a:rPr lang="en-US" sz="2400" dirty="0"/>
              <a:t>hree methods for using the ranked source prompts</a:t>
            </a:r>
            <a:r>
              <a:rPr lang="en-US" altLang="zh-CN" sz="2400" dirty="0"/>
              <a:t>: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634A6-7AE1-F212-25CF-50CB36D23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99" y="4389404"/>
            <a:ext cx="3606085" cy="7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5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D683-2288-8D5F-0122-7ACB1483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Correlation between task similarity &amp; task transferability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68613A-7580-7B50-C3B7-3C54624D5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253330"/>
            <a:ext cx="5392615" cy="5486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C8AE6A-0EE6-9EE7-60FE-95D5AA35483B}"/>
              </a:ext>
            </a:extLst>
          </p:cNvPr>
          <p:cNvSpPr txBox="1"/>
          <p:nvPr/>
        </p:nvSpPr>
        <p:spPr>
          <a:xfrm>
            <a:off x="838199" y="2121876"/>
            <a:ext cx="52578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Correlation between task similarity and task transferability.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Each point represents a source prompt.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x-axis shows the cosine similarity between the associated source and target task embeddings, averaged over three runs for the target task (orange title).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y</a:t>
            </a:r>
            <a:r>
              <a:rPr lang="en-US" altLang="zh-CN" dirty="0"/>
              <a:t>-</a:t>
            </a:r>
            <a:r>
              <a:rPr lang="en-US" dirty="0"/>
              <a:t>axis measures the relative error reduction on the target task achieved by each source prompt.</a:t>
            </a:r>
            <a:r>
              <a:rPr lang="zh-CN" altLang="en-US" dirty="0"/>
              <a:t> </a:t>
            </a:r>
            <a:endParaRPr lang="en-HK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I</a:t>
            </a:r>
            <a:r>
              <a:rPr lang="en-US" dirty="0"/>
              <a:t>nclude the Pearson correlation coefficient (r) and p-value.</a:t>
            </a:r>
          </a:p>
        </p:txBody>
      </p:sp>
    </p:spTree>
    <p:extLst>
      <p:ext uri="{BB962C8B-B14F-4D97-AF65-F5344CB8AC3E}">
        <p14:creationId xmlns:p14="http://schemas.microsoft.com/office/powerpoint/2010/main" val="299318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4A77-15DF-757F-9C22-03EA172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targeted source tasks via task embeddings is helpful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62F83-5CBC-F78E-A5A5-916BF2D7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46" y="1027906"/>
            <a:ext cx="4662854" cy="5729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C6DD3-3096-416B-FC63-D97037A34E5C}"/>
              </a:ext>
            </a:extLst>
          </p:cNvPr>
          <p:cNvSpPr txBox="1"/>
          <p:nvPr/>
        </p:nvSpPr>
        <p:spPr>
          <a:xfrm>
            <a:off x="1981200" y="31886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7E0A6-4426-8E9F-67D3-7ECB3722AE08}"/>
              </a:ext>
            </a:extLst>
          </p:cNvPr>
          <p:cNvSpPr txBox="1"/>
          <p:nvPr/>
        </p:nvSpPr>
        <p:spPr>
          <a:xfrm>
            <a:off x="1019909" y="1934308"/>
            <a:ext cx="56710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BASELINE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HK" altLang="zh-CN" sz="2000" dirty="0"/>
              <a:t>prompt tuning on each target task from scratch </a:t>
            </a:r>
          </a:p>
          <a:p>
            <a:r>
              <a:rPr lang="en-HK" altLang="zh-CN" sz="2000" dirty="0"/>
              <a:t>(i.e., without any prompt transfer)</a:t>
            </a:r>
          </a:p>
          <a:p>
            <a:endParaRPr lang="en-HK" sz="2000" dirty="0"/>
          </a:p>
          <a:p>
            <a:r>
              <a:rPr lang="en-US" altLang="zh-CN" sz="2000" dirty="0"/>
              <a:t>ORACLE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HK" altLang="zh-CN" sz="2000" dirty="0"/>
              <a:t>the oracle results achieved by a brute-force search to identify</a:t>
            </a:r>
            <a:r>
              <a:rPr lang="zh-CN" altLang="en-US" sz="2000" dirty="0"/>
              <a:t> </a:t>
            </a:r>
            <a:r>
              <a:rPr lang="en-HK" altLang="zh-CN" sz="2000" dirty="0"/>
              <a:t>the best possible out of 48 source prompts for each target task.</a:t>
            </a:r>
          </a:p>
          <a:p>
            <a:endParaRPr lang="en-HK" altLang="zh-CN" sz="2000" dirty="0"/>
          </a:p>
          <a:p>
            <a:r>
              <a:rPr lang="en-HK" sz="2000" dirty="0"/>
              <a:t>Task embeddings provide an effective means of predicting and exploiting task transferability, eliminating 69% of the source task search space while keeping 90</a:t>
            </a:r>
            <a:r>
              <a:rPr lang="en-US" altLang="zh-CN" sz="2000" dirty="0"/>
              <a:t>%</a:t>
            </a:r>
            <a:r>
              <a:rPr lang="en-HK" sz="2000" dirty="0"/>
              <a:t> of the best-case quality gain obtained by oracle selection.</a:t>
            </a:r>
          </a:p>
        </p:txBody>
      </p:sp>
    </p:spTree>
    <p:extLst>
      <p:ext uri="{BB962C8B-B14F-4D97-AF65-F5344CB8AC3E}">
        <p14:creationId xmlns:p14="http://schemas.microsoft.com/office/powerpoint/2010/main" val="371085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4CDC-1308-7B31-B60D-A93C26CF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F140-AA03-6F55-D217-2AD67B32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 err="1"/>
              <a:t>P</a:t>
            </a:r>
            <a:r>
              <a:rPr lang="en-US" altLang="zh-CN" dirty="0" err="1"/>
              <a:t>romp</a:t>
            </a:r>
            <a:r>
              <a:rPr lang="en-US" dirty="0" err="1"/>
              <a:t>T</a:t>
            </a:r>
            <a:r>
              <a:rPr lang="en-US" altLang="zh-CN" dirty="0" err="1"/>
              <a:t>uning</a:t>
            </a:r>
            <a:r>
              <a:rPr lang="en-US" altLang="zh-CN" dirty="0"/>
              <a:t>:</a:t>
            </a:r>
          </a:p>
          <a:p>
            <a:pPr lvl="1"/>
            <a:r>
              <a:rPr lang="en-US" dirty="0" err="1"/>
              <a:t>P</a:t>
            </a:r>
            <a:r>
              <a:rPr lang="en-US" altLang="zh-CN" dirty="0" err="1"/>
              <a:t>romp</a:t>
            </a:r>
            <a:r>
              <a:rPr lang="en-US" dirty="0" err="1"/>
              <a:t>T</a:t>
            </a:r>
            <a:r>
              <a:rPr lang="en-US" altLang="zh-CN" dirty="0" err="1"/>
              <a:t>uning</a:t>
            </a:r>
            <a:r>
              <a:rPr lang="en-US" dirty="0"/>
              <a:t> is the most parameter efficient, requiring less than 0.01% task-specific parameters for most model sizes.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impler than other methods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model capacity increases, </a:t>
            </a:r>
            <a:r>
              <a:rPr lang="en-US" altLang="zh-CN" dirty="0" err="1"/>
              <a:t>PromptTuning</a:t>
            </a:r>
            <a:r>
              <a:rPr lang="en-US" altLang="zh-CN" dirty="0"/>
              <a:t> becomes more competitive with </a:t>
            </a:r>
            <a:r>
              <a:rPr lang="en-US" altLang="zh-CN" dirty="0" err="1"/>
              <a:t>ModelTuning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Could possibly be interpreted as natural language instructions.</a:t>
            </a:r>
          </a:p>
          <a:p>
            <a:r>
              <a:rPr lang="en-US" altLang="zh-CN" dirty="0"/>
              <a:t>Does not capture all of the factors that influence task transferability, we leave further exploration of other task embedding methods to future work.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86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4C42-C8C7-E45C-46DC-C7117A87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soft</a:t>
            </a:r>
            <a:r>
              <a:rPr lang="zh-CN" altLang="en-US" dirty="0"/>
              <a:t> </a:t>
            </a:r>
            <a:r>
              <a:rPr lang="en-US" altLang="zh-CN" dirty="0"/>
              <a:t>prompt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66EE2-4B3A-F0DE-4DF4-3048A5925138}"/>
              </a:ext>
            </a:extLst>
          </p:cNvPr>
          <p:cNvSpPr txBox="1"/>
          <p:nvPr/>
        </p:nvSpPr>
        <p:spPr>
          <a:xfrm>
            <a:off x="4683512" y="3546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18C23-8EFC-2DAF-F96E-4BD06F4FC661}"/>
              </a:ext>
            </a:extLst>
          </p:cNvPr>
          <p:cNvSpPr txBox="1"/>
          <p:nvPr/>
        </p:nvSpPr>
        <p:spPr>
          <a:xfrm>
            <a:off x="837018" y="1501388"/>
            <a:ext cx="9268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PromptTuning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HK" altLang="zh-CN" sz="2400" dirty="0"/>
              <a:t>The Power of Scale for Parameter-Efficient Prompt Tuning</a:t>
            </a:r>
          </a:p>
          <a:p>
            <a:endParaRPr lang="en-US" altLang="zh-CN" sz="2400" baseline="300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CC8C9-8D78-93BB-1352-E0BE88A3F851}"/>
              </a:ext>
            </a:extLst>
          </p:cNvPr>
          <p:cNvSpPr txBox="1"/>
          <p:nvPr/>
        </p:nvSpPr>
        <p:spPr>
          <a:xfrm>
            <a:off x="1992573" y="5934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B35E9A-6FBC-3B94-FADB-71089187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18" y="2036837"/>
            <a:ext cx="3846494" cy="4320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45E4D0-57B8-71A4-9986-75B369119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503" y="1913392"/>
            <a:ext cx="3846494" cy="47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31C1-777F-F716-AB65-385DD5C3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2192-5A07-B513-B5DB-185E9547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1690688"/>
            <a:ext cx="10351476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</a:t>
            </a:r>
            <a:r>
              <a:rPr lang="en-US" dirty="0"/>
              <a:t>how that scale is not necessary for Prompt Tuning to match the performance of Model Tuning; our proposed SPOT approach matches or beats Model Tuning across all model sizes.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dirty="0"/>
              <a:t>onduct a large-scale and systematic study on task transferability in the context of prompt tuning.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</a:t>
            </a:r>
            <a:r>
              <a:rPr lang="en-US" dirty="0"/>
              <a:t>ropose an efficient retrieval method that measures task embedding similarity to identify which tasks could benefit each other.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7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26870-789C-5845-ED7D-F830B9855313}"/>
              </a:ext>
            </a:extLst>
          </p:cNvPr>
          <p:cNvSpPr txBox="1"/>
          <p:nvPr/>
        </p:nvSpPr>
        <p:spPr>
          <a:xfrm>
            <a:off x="4555866" y="2828835"/>
            <a:ext cx="3080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+mj-lt"/>
              </a:rPr>
              <a:t>Thanks</a:t>
            </a:r>
            <a:r>
              <a:rPr lang="en-US" altLang="zh-CN" sz="7200" dirty="0">
                <a:latin typeface="+mj-lt"/>
              </a:rPr>
              <a:t>!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033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0DB5-2CCE-3CA1-1374-A68B7BA6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PromptTuning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5416A5-CFC9-E9CD-9EA6-49A6699A6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772" y="1605705"/>
            <a:ext cx="9372536" cy="4370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EC0995-A865-4A4D-DF97-70E98EA70EE5}"/>
              </a:ext>
            </a:extLst>
          </p:cNvPr>
          <p:cNvSpPr txBox="1"/>
          <p:nvPr/>
        </p:nvSpPr>
        <p:spPr>
          <a:xfrm>
            <a:off x="2222339" y="5069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91B3-5278-F347-7D5C-882E4895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 err="1"/>
              <a:t>PromptTuning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972C5-72D1-DB99-1D1A-9C0BFC29E4B8}"/>
              </a:ext>
            </a:extLst>
          </p:cNvPr>
          <p:cNvSpPr txBox="1"/>
          <p:nvPr/>
        </p:nvSpPr>
        <p:spPr>
          <a:xfrm>
            <a:off x="838199" y="1610032"/>
            <a:ext cx="10515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HK" sz="2400" b="1" i="1" dirty="0">
                <a:solidFill>
                  <a:srgbClr val="000000"/>
                </a:solidFill>
                <a:effectLst/>
              </a:rPr>
              <a:t>Prefix-Tuning: Optimizing Continuous Prompts for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</a:t>
            </a:r>
            <a:r>
              <a:rPr lang="en-HK" altLang="zh-CN" sz="2000" dirty="0"/>
              <a:t> sequence of prefixes that are prepended</a:t>
            </a:r>
            <a:r>
              <a:rPr lang="zh-CN" altLang="en-US" sz="2000" dirty="0"/>
              <a:t> </a:t>
            </a:r>
            <a:r>
              <a:rPr lang="en-HK" altLang="zh-CN" sz="2000" dirty="0"/>
              <a:t>at every transformer layer</a:t>
            </a:r>
            <a:r>
              <a:rPr lang="en-US" altLang="zh-CN" sz="2000" dirty="0"/>
              <a:t>.</a:t>
            </a:r>
            <a:br>
              <a:rPr lang="en-US" sz="2000" dirty="0"/>
            </a:br>
            <a:r>
              <a:rPr lang="en-US" altLang="zh-CN" sz="2000" dirty="0"/>
              <a:t>Rely</a:t>
            </a:r>
            <a:r>
              <a:rPr lang="zh-CN" altLang="en-US" sz="2000" dirty="0"/>
              <a:t> </a:t>
            </a:r>
            <a:r>
              <a:rPr lang="en-US" sz="2000" dirty="0"/>
              <a:t>on a reparameterization of the prefix to stabilize learning, which adds a large number of parameters during training</a:t>
            </a:r>
            <a:r>
              <a:rPr lang="en-US" altLang="zh-CN" sz="2000" dirty="0"/>
              <a:t>.</a:t>
            </a:r>
            <a:br>
              <a:rPr lang="en-US" altLang="zh-CN" sz="2000" dirty="0"/>
            </a:br>
            <a:r>
              <a:rPr lang="en-US" altLang="zh-CN" sz="2000" b="1" i="1" dirty="0" err="1"/>
              <a:t>P</a:t>
            </a:r>
            <a:r>
              <a:rPr lang="en-US" sz="2000" b="1" i="1" dirty="0" err="1"/>
              <a:t>rompt</a:t>
            </a:r>
            <a:r>
              <a:rPr lang="en-US" altLang="zh-CN" sz="2000" b="1" i="1" dirty="0" err="1"/>
              <a:t>T</a:t>
            </a:r>
            <a:r>
              <a:rPr lang="en-US" sz="2000" b="1" i="1" dirty="0" err="1"/>
              <a:t>uning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endParaRPr lang="en-HK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single prompt representation that is prepended to the embedded input.</a:t>
            </a:r>
            <a:endParaRPr lang="en-HK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en-US" sz="2000" dirty="0"/>
              <a:t>oes not require</a:t>
            </a:r>
            <a:r>
              <a:rPr lang="zh-CN" altLang="en-US" sz="2000" dirty="0"/>
              <a:t> </a:t>
            </a:r>
            <a:r>
              <a:rPr lang="en-US" sz="2000" dirty="0"/>
              <a:t>reparameterization</a:t>
            </a:r>
            <a:br>
              <a:rPr lang="en-US" sz="2000" dirty="0"/>
            </a:br>
            <a:r>
              <a:rPr lang="en-US" altLang="zh-CN" sz="2000" dirty="0"/>
              <a:t>=&gt;</a:t>
            </a:r>
            <a:r>
              <a:rPr lang="zh-CN" altLang="en-US" sz="2000" dirty="0"/>
              <a:t> </a:t>
            </a:r>
            <a:r>
              <a:rPr lang="en-US" sz="2000" dirty="0"/>
              <a:t>fewer parameters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sz="2000" dirty="0"/>
              <a:t>allow the transformer to update the intermediate-layer task representations, as contextualized by an input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GPT-2 or BART</a:t>
            </a:r>
            <a:r>
              <a:rPr lang="en-US" altLang="zh-CN" sz="2000" dirty="0"/>
              <a:t>.</a:t>
            </a:r>
            <a:br>
              <a:rPr lang="en-HK" altLang="zh-CN" sz="2000" dirty="0"/>
            </a:br>
            <a:r>
              <a:rPr lang="en-US" altLang="zh-CN" sz="2000" b="1" i="1" dirty="0" err="1"/>
              <a:t>PromptTuning</a:t>
            </a:r>
            <a:r>
              <a:rPr lang="en-US" altLang="zh-CN" sz="2000" dirty="0"/>
              <a:t>:</a:t>
            </a:r>
            <a:r>
              <a:rPr lang="en-US" sz="2000" dirty="0"/>
              <a:t> on T</a:t>
            </a:r>
            <a:r>
              <a:rPr lang="en-US" altLang="zh-CN" sz="2000" dirty="0"/>
              <a:t>5;</a:t>
            </a:r>
            <a:r>
              <a:rPr lang="zh-CN" altLang="en-US" sz="2000" dirty="0"/>
              <a:t> </a:t>
            </a:r>
            <a:r>
              <a:rPr lang="en-US" sz="2000" dirty="0"/>
              <a:t>examines changes in performance and robustness to design choices as model size increases.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Includes</a:t>
            </a:r>
            <a:r>
              <a:rPr lang="zh-CN" altLang="en-US" sz="2000" dirty="0"/>
              <a:t> </a:t>
            </a:r>
            <a:r>
              <a:rPr lang="en-US" sz="2000" dirty="0"/>
              <a:t>prefixes on both the encoder and decoder network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BART.</a:t>
            </a:r>
            <a:br>
              <a:rPr lang="en-US" sz="2000" dirty="0"/>
            </a:br>
            <a:r>
              <a:rPr lang="en-US" altLang="zh-CN" sz="2000" b="1" i="1" dirty="0" err="1"/>
              <a:t>P</a:t>
            </a:r>
            <a:r>
              <a:rPr lang="en-US" sz="2000" b="1" i="1" dirty="0" err="1"/>
              <a:t>rompt</a:t>
            </a:r>
            <a:r>
              <a:rPr lang="en-US" altLang="zh-CN" sz="2000" b="1" i="1" dirty="0" err="1"/>
              <a:t>T</a:t>
            </a:r>
            <a:r>
              <a:rPr lang="en-US" sz="2000" b="1" i="1" dirty="0" err="1"/>
              <a:t>uning</a:t>
            </a:r>
            <a:r>
              <a:rPr lang="en-US" altLang="zh-CN" sz="2000" dirty="0"/>
              <a:t>:</a:t>
            </a:r>
            <a:r>
              <a:rPr lang="en-US" sz="2000" dirty="0"/>
              <a:t> only requires prompts on the encoder. </a:t>
            </a:r>
          </a:p>
        </p:txBody>
      </p:sp>
    </p:spTree>
    <p:extLst>
      <p:ext uri="{BB962C8B-B14F-4D97-AF65-F5344CB8AC3E}">
        <p14:creationId xmlns:p14="http://schemas.microsoft.com/office/powerpoint/2010/main" val="154707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6251-A5EC-8641-1B2A-DD8B6782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Room for improving </a:t>
            </a:r>
            <a:r>
              <a:rPr lang="en-HK" dirty="0" err="1"/>
              <a:t>PromptTuning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74EF3A-80E6-02A4-F631-AC595649B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nitialize the prompt representations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HK" altLang="zh-CN" dirty="0"/>
          </a:p>
          <a:p>
            <a:pPr marL="457200" lvl="1" indent="0">
              <a:buNone/>
            </a:pPr>
            <a:r>
              <a:rPr lang="en-US" altLang="zh-CN" dirty="0"/>
              <a:t>I</a:t>
            </a:r>
            <a:r>
              <a:rPr lang="en-US" dirty="0"/>
              <a:t>nitialize each prompt token to an embedding drawn from the model‘s vocabulary.</a:t>
            </a:r>
            <a:r>
              <a:rPr lang="zh-CN" altLang="en-US" dirty="0"/>
              <a:t> </a:t>
            </a:r>
            <a:endParaRPr lang="en-HK" altLang="zh-CN" dirty="0"/>
          </a:p>
          <a:p>
            <a:pPr lvl="1">
              <a:buFont typeface="Symbol" pitchFamily="2" charset="2"/>
              <a:buChar char="Þ"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modulates the frozen network‘s behavior in the same way as text preceding the input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 not</a:t>
            </a:r>
            <a:r>
              <a:rPr lang="zh-CN" altLang="en-US" dirty="0"/>
              <a:t> </a:t>
            </a:r>
            <a:r>
              <a:rPr lang="en-US" altLang="zh-CN" dirty="0"/>
              <a:t>competitive</a:t>
            </a:r>
            <a:r>
              <a:rPr lang="en-HK" altLang="zh-CN" dirty="0"/>
              <a:t> with model tuning</a:t>
            </a:r>
            <a:r>
              <a:rPr lang="zh-CN" altLang="en-US" dirty="0"/>
              <a:t> </a:t>
            </a:r>
            <a:r>
              <a:rPr lang="en-US" altLang="zh-CN" dirty="0"/>
              <a:t>enough.</a:t>
            </a:r>
            <a:r>
              <a:rPr lang="zh-CN" altLang="en-US" dirty="0"/>
              <a:t> </a:t>
            </a:r>
            <a:endParaRPr lang="en-HK" altLang="zh-CN" dirty="0"/>
          </a:p>
          <a:p>
            <a:pPr marL="0" indent="0">
              <a:buNone/>
            </a:pPr>
            <a:r>
              <a:rPr lang="en-US" altLang="zh-CN" dirty="0"/>
              <a:t>(will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improved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SPoT</a:t>
            </a:r>
            <a:r>
              <a:rPr lang="en-US" altLang="zh-CN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79E7A-1A66-B3E9-1417-EA201411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18" y="4279630"/>
            <a:ext cx="5069172" cy="25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D191-709A-E72F-5C8D-4E4A4E85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56F35-C523-798B-18E0-EE345DF69D87}"/>
              </a:ext>
            </a:extLst>
          </p:cNvPr>
          <p:cNvSpPr txBox="1"/>
          <p:nvPr/>
        </p:nvSpPr>
        <p:spPr>
          <a:xfrm>
            <a:off x="2002420" y="222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04797-4506-C082-A23C-1F9301367489}"/>
              </a:ext>
            </a:extLst>
          </p:cNvPr>
          <p:cNvSpPr txBox="1"/>
          <p:nvPr/>
        </p:nvSpPr>
        <p:spPr>
          <a:xfrm>
            <a:off x="838200" y="1389364"/>
            <a:ext cx="11202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en-US" sz="2400" dirty="0"/>
              <a:t> novel prompt-based transfer learning approach </a:t>
            </a:r>
            <a:r>
              <a:rPr lang="en-US" altLang="zh-CN" sz="2400" dirty="0"/>
              <a:t>---</a:t>
            </a:r>
            <a:r>
              <a:rPr lang="zh-CN" altLang="en-US" sz="2400" dirty="0"/>
              <a:t> </a:t>
            </a:r>
            <a:r>
              <a:rPr lang="en-US" sz="2400" dirty="0"/>
              <a:t>SPOT: Soft Prompt Transfe</a:t>
            </a:r>
            <a:r>
              <a:rPr lang="en-US" altLang="zh-CN" sz="2400" dirty="0"/>
              <a:t>r</a:t>
            </a:r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HK" altLang="zh-CN" sz="2400" dirty="0"/>
              <a:t>first trains a prompt on one or more source tasks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b="1" dirty="0"/>
              <a:t>prompt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pre-training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then</a:t>
            </a:r>
            <a:r>
              <a:rPr lang="zh-CN" altLang="en-US" sz="2400" dirty="0"/>
              <a:t> </a:t>
            </a:r>
            <a:r>
              <a:rPr lang="en-HK" altLang="zh-CN" sz="2400" dirty="0"/>
              <a:t>uses the resulting prompt to initialize the prompt for a target (downstream) task.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FA4BA-6622-550C-0E27-34D977796391}"/>
              </a:ext>
            </a:extLst>
          </p:cNvPr>
          <p:cNvSpPr txBox="1"/>
          <p:nvPr/>
        </p:nvSpPr>
        <p:spPr>
          <a:xfrm>
            <a:off x="861349" y="2714927"/>
            <a:ext cx="970633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Two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questions:</a:t>
            </a:r>
            <a:endParaRPr lang="en-US" sz="2400" b="1" dirty="0"/>
          </a:p>
          <a:p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For a given target task, when does initializing the prompt from a source task boost performance?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en-US" dirty="0"/>
              <a:t>onduct a systematic study of the T5 model using 26 NLP tasks in 160 combinations of source and target tasks.</a:t>
            </a:r>
          </a:p>
          <a:p>
            <a:endParaRPr lang="en-US" dirty="0"/>
          </a:p>
          <a:p>
            <a:r>
              <a:rPr lang="en-US" dirty="0"/>
              <a:t>(b) Can we use task prompts to efficiently predict which source tasks will transfer well onto a novel target task? </a:t>
            </a:r>
          </a:p>
          <a:p>
            <a:endParaRPr lang="en-US" dirty="0"/>
          </a:p>
          <a:p>
            <a:pPr lvl="1"/>
            <a:r>
              <a:rPr lang="en-US" altLang="zh-CN" dirty="0"/>
              <a:t>I</a:t>
            </a:r>
            <a:r>
              <a:rPr lang="en-US" dirty="0"/>
              <a:t>nterpret the learned task prompts as task embeddings to construct a semantic space of tasks and formalize the similarity between tasks.</a:t>
            </a:r>
          </a:p>
        </p:txBody>
      </p:sp>
    </p:spTree>
    <p:extLst>
      <p:ext uri="{BB962C8B-B14F-4D97-AF65-F5344CB8AC3E}">
        <p14:creationId xmlns:p14="http://schemas.microsoft.com/office/powerpoint/2010/main" val="20603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A160-EEE6-5575-4A2B-3AC43311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CDB0E0-AD9D-3A44-6EB8-EC12579FC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7"/>
            <a:ext cx="10804453" cy="2765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A64E6F-5763-BA56-136E-CDE178B354C7}"/>
              </a:ext>
            </a:extLst>
          </p:cNvPr>
          <p:cNvSpPr txBox="1"/>
          <p:nvPr/>
        </p:nvSpPr>
        <p:spPr>
          <a:xfrm>
            <a:off x="838199" y="4982308"/>
            <a:ext cx="946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illustration of generic (left) and targeted (right) </a:t>
            </a:r>
            <a:r>
              <a:rPr lang="en-US" sz="2400" dirty="0" err="1"/>
              <a:t>SPoT</a:t>
            </a:r>
            <a:r>
              <a:rPr lang="en-US" sz="2400" dirty="0"/>
              <a:t> approaches. </a:t>
            </a:r>
          </a:p>
        </p:txBody>
      </p:sp>
    </p:spTree>
    <p:extLst>
      <p:ext uri="{BB962C8B-B14F-4D97-AF65-F5344CB8AC3E}">
        <p14:creationId xmlns:p14="http://schemas.microsoft.com/office/powerpoint/2010/main" val="181165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D167-509C-04E3-D9BB-E169AE6B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generic </a:t>
            </a:r>
            <a:r>
              <a:rPr lang="en-HK" dirty="0" err="1"/>
              <a:t>SPoT</a:t>
            </a:r>
            <a:r>
              <a:rPr lang="en-HK" dirty="0"/>
              <a:t> approach</a:t>
            </a:r>
            <a:br>
              <a:rPr lang="en-US" dirty="0"/>
            </a:br>
            <a:r>
              <a:rPr lang="en-US" altLang="zh-CN" sz="3100" dirty="0"/>
              <a:t>-</a:t>
            </a:r>
            <a:r>
              <a:rPr lang="zh-CN" altLang="en-US" sz="3100" dirty="0"/>
              <a:t> </a:t>
            </a:r>
            <a:r>
              <a:rPr lang="en-HK" altLang="zh-CN" sz="3100" dirty="0"/>
              <a:t>Mixing datasets from different NLP benchmarks / task families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9A797-1E19-AFDA-9E0B-4D4AE07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97" y="1808163"/>
            <a:ext cx="4209915" cy="226612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32A523-F478-925A-1925-4A945AFBD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39954" y="3429000"/>
            <a:ext cx="7606067" cy="3413747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96192C4-542E-E80D-EF3B-4C8F3E7CBCCA}"/>
              </a:ext>
            </a:extLst>
          </p:cNvPr>
          <p:cNvSpPr/>
          <p:nvPr/>
        </p:nvSpPr>
        <p:spPr>
          <a:xfrm>
            <a:off x="661866" y="2960915"/>
            <a:ext cx="2048678" cy="1252622"/>
          </a:xfrm>
          <a:prstGeom prst="frame">
            <a:avLst>
              <a:gd name="adj1" fmla="val 248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4EB26-8513-7D91-9FC9-AD51A529FF50}"/>
              </a:ext>
            </a:extLst>
          </p:cNvPr>
          <p:cNvSpPr txBox="1"/>
          <p:nvPr/>
        </p:nvSpPr>
        <p:spPr>
          <a:xfrm>
            <a:off x="5771022" y="2386897"/>
            <a:ext cx="4983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HK" altLang="zh-CN" dirty="0"/>
              <a:t>A single unsupervised learning task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C4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 single supervised learning task:</a:t>
            </a:r>
            <a:r>
              <a:rPr lang="zh-CN" altLang="en-US" dirty="0"/>
              <a:t> </a:t>
            </a:r>
            <a:r>
              <a:rPr lang="en-US" altLang="zh-CN" dirty="0"/>
              <a:t>MNLI,</a:t>
            </a:r>
            <a:r>
              <a:rPr lang="zh-CN" altLang="en-US" dirty="0"/>
              <a:t> </a:t>
            </a:r>
            <a:r>
              <a:rPr lang="en-US" altLang="zh-CN" dirty="0"/>
              <a:t>SQUAD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 multi-task mixture:</a:t>
            </a:r>
            <a:r>
              <a:rPr lang="zh-CN" altLang="en-US" dirty="0"/>
              <a:t> </a:t>
            </a:r>
            <a:r>
              <a:rPr lang="en-HK" altLang="zh-CN" dirty="0"/>
              <a:t>GLUE, SUPERGLUE</a:t>
            </a:r>
            <a:endParaRPr lang="en-US" altLang="zh-CN" dirty="0"/>
          </a:p>
          <a:p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460B91D-75C0-9CBE-C8D4-214020E3DF15}"/>
              </a:ext>
            </a:extLst>
          </p:cNvPr>
          <p:cNvCxnSpPr>
            <a:cxnSpLocks/>
          </p:cNvCxnSpPr>
          <p:nvPr/>
        </p:nvCxnSpPr>
        <p:spPr>
          <a:xfrm>
            <a:off x="1477108" y="4213537"/>
            <a:ext cx="2027677" cy="1113692"/>
          </a:xfrm>
          <a:prstGeom prst="bentConnector3">
            <a:avLst>
              <a:gd name="adj1" fmla="val 2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4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04F0-67E4-6FA0-04F9-F68B0E58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SPoT</a:t>
            </a:r>
            <a:r>
              <a:rPr lang="en-HK" dirty="0"/>
              <a:t> significantly improves performance and stability of Prompt Tuning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CC7D7F-6EDB-BE5A-1013-E3F5E875F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0363" y="1690688"/>
            <a:ext cx="4491408" cy="4889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0B1BC-93BB-CF66-38BA-7DD6F9E1EB36}"/>
              </a:ext>
            </a:extLst>
          </p:cNvPr>
          <p:cNvSpPr txBox="1"/>
          <p:nvPr/>
        </p:nvSpPr>
        <p:spPr>
          <a:xfrm>
            <a:off x="838200" y="2117611"/>
            <a:ext cx="5462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GLUE and SUPERGLUE results achieved by applying </a:t>
            </a:r>
          </a:p>
          <a:p>
            <a:r>
              <a:rPr lang="en-US" i="1" dirty="0"/>
              <a:t>T5 BASE </a:t>
            </a:r>
            <a:r>
              <a:rPr lang="en-US" dirty="0"/>
              <a:t>with different prompt tuning approaches. </a:t>
            </a:r>
          </a:p>
          <a:p>
            <a:endParaRPr lang="en-US" dirty="0"/>
          </a:p>
          <a:p>
            <a:r>
              <a:rPr lang="en-US" b="1" dirty="0" err="1"/>
              <a:t>SP</a:t>
            </a:r>
            <a:r>
              <a:rPr lang="en-US" altLang="zh-CN" b="1" dirty="0" err="1"/>
              <a:t>o</a:t>
            </a:r>
            <a:r>
              <a:rPr lang="en-US" b="1" dirty="0" err="1"/>
              <a:t>T</a:t>
            </a:r>
            <a:r>
              <a:rPr lang="zh-CN" altLang="en-US" dirty="0"/>
              <a:t> </a:t>
            </a:r>
            <a:r>
              <a:rPr lang="en-US" dirty="0"/>
              <a:t>significantly improves </a:t>
            </a:r>
            <a:r>
              <a:rPr lang="en-US" altLang="zh-CN" dirty="0"/>
              <a:t>the </a:t>
            </a:r>
            <a:r>
              <a:rPr lang="en-US" dirty="0"/>
              <a:t>performance and stability of</a:t>
            </a:r>
            <a:r>
              <a:rPr lang="zh-CN" altLang="en-US" dirty="0"/>
              <a:t> </a:t>
            </a:r>
            <a:r>
              <a:rPr lang="en-US" dirty="0" err="1"/>
              <a:t>PromptTuning</a:t>
            </a:r>
            <a:r>
              <a:rPr lang="en-US" dirty="0"/>
              <a:t> across the two benchmarks.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1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1190</Words>
  <Application>Microsoft Office PowerPoint</Application>
  <PresentationFormat>Widescreen</PresentationFormat>
  <Paragraphs>117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 Theme</vt:lpstr>
      <vt:lpstr>SPoT: Better Frozen Model Adaptation through Soft Prompt Transfer</vt:lpstr>
      <vt:lpstr>Background - soft prompt tuning</vt:lpstr>
      <vt:lpstr>Background – PromptTuning</vt:lpstr>
      <vt:lpstr>Compared PromptTuning with Prefix Tuning</vt:lpstr>
      <vt:lpstr>Room for improving PromptTuning</vt:lpstr>
      <vt:lpstr>SPoT</vt:lpstr>
      <vt:lpstr>SPoT</vt:lpstr>
      <vt:lpstr>generic SPoT approach - Mixing datasets from different NLP benchmarks / task families</vt:lpstr>
      <vt:lpstr>SPoT significantly improves performance and stability of Prompt Tuning</vt:lpstr>
      <vt:lpstr>SPoT helps close the gap with Model Tuning across model sizes</vt:lpstr>
      <vt:lpstr>A large-scale study on task transferability in the context of prompt tuning</vt:lpstr>
      <vt:lpstr>Many tasks can benefit each other via prompt transfer</vt:lpstr>
      <vt:lpstr>Recall targeted SPoT approach</vt:lpstr>
      <vt:lpstr>Measuring task similarity through prompts</vt:lpstr>
      <vt:lpstr>Task embeddings capture task relationships</vt:lpstr>
      <vt:lpstr>Predicting transferability via similarity</vt:lpstr>
      <vt:lpstr>Correlation between task similarity &amp; task transferability</vt:lpstr>
      <vt:lpstr>Retrieving targeted source tasks via task embeddings is helpful</vt:lpstr>
      <vt:lpstr>Limitations &amp; 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Yubo [Student]</dc:creator>
  <cp:lastModifiedBy>Yubo Zhang (FA Talent)</cp:lastModifiedBy>
  <cp:revision>32</cp:revision>
  <dcterms:created xsi:type="dcterms:W3CDTF">2022-08-11T06:30:37Z</dcterms:created>
  <dcterms:modified xsi:type="dcterms:W3CDTF">2022-08-19T03:15:22Z</dcterms:modified>
</cp:coreProperties>
</file>