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4AF1-85A4-C82A-47B7-92D11BF46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0E0BF-41F3-4C51-F417-A429AED2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2945-6B84-2817-49EA-D45640D4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75C8-EF93-4875-9844-2369B80DAF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3904-2E6C-6F9A-0884-22A7C53A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1DDF-1032-187C-7280-3EB6914A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933A-2FD5-48A3-8571-658B0570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0CD3-C6FD-681B-9694-F61D5CE5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F188E-5E86-637F-D3FA-D51159C3A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AE74-F820-EFA3-53F5-EA877F40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75C8-EF93-4875-9844-2369B80DAF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2E1C-0CC4-6245-D5B7-AC027162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73416-2BEA-CE3F-9013-350F2983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933A-2FD5-48A3-8571-658B0570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0C865-EFB4-1576-BD17-AB24D9551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0E0CA-1E59-B974-E6D7-4ECAA375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F0A5-6727-0936-5432-382BB2CE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75C8-EF93-4875-9844-2369B80DAF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051D-97F8-A2AE-A41E-70DDD6FA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04CC-5B55-5C6F-63A4-614226EA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933A-2FD5-48A3-8571-658B0570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BA24-F486-D06C-35A6-2E522EC0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251D-9D68-0EC2-EEC3-8E0AAD1F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1CB56-1244-19A3-3D88-811FD1BA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75C8-EF93-4875-9844-2369B80DAF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10E9-8AB5-8031-0351-7CC9D652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163B-D130-452B-9E83-65CFF618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933A-2FD5-48A3-8571-658B0570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0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52D5-FEEC-123B-722B-9A680F32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32FD9-9758-F69B-EB41-30F5BB5D7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B945-69D1-EC2D-7DE1-AC08E07D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75C8-EF93-4875-9844-2369B80DAF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B2987-8951-7AD3-7BF0-C87CDCDD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A1BC-3691-AD02-FF35-20EC30C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933A-2FD5-48A3-8571-658B0570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EED4-2DBD-CCD5-30B3-DF8E03E5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4355A-C081-4203-A100-BCF13996C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622F-8C63-EF09-24A5-6E4F610D7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3716B-6264-DA2B-3D48-16563D3D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75C8-EF93-4875-9844-2369B80DAF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45A00-6C9D-1211-AC01-7AAE6D27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7D2F8-0DBF-9982-4C4D-07C93A87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933A-2FD5-48A3-8571-658B0570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4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EC46-5B42-F801-52C5-496AA244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A657A-9F10-7E97-6B7E-F525EB66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3EC2F-1CAA-C307-465F-D673332C6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DB599-6E93-2572-11E9-5AE09A2A6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41795-3AC0-D535-1149-AB882EBF2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1DC8A-0907-E461-E077-EF8F2315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75C8-EF93-4875-9844-2369B80DAF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49CEF-C723-F023-1EA5-293A59FE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B9EE3-D927-FD12-CFB2-D5B94060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933A-2FD5-48A3-8571-658B0570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67AD-12FF-2E8F-AEF7-CD2F258F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4960D-B499-2A02-8CB6-2972DFE4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75C8-EF93-4875-9844-2369B80DAF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A84CA-85F2-7190-BD17-FBDD567A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9A701-ED0A-454C-D626-C7FF37C4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933A-2FD5-48A3-8571-658B0570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4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9589F-E7B6-7C58-252F-E5858FFA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75C8-EF93-4875-9844-2369B80DAF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BF276-64C7-AB4C-78C9-E6D179EF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A5AFB-B161-F473-A907-877B1BFB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933A-2FD5-48A3-8571-658B0570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1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1FBF-ADE5-A1DB-B826-57B138AF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11A5-A48F-79F0-CAAE-A4E6870D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438F5-0EDC-5958-DE1A-E194B92F7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9CAB0-D0A3-5F9C-BD7A-89D87366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75C8-EF93-4875-9844-2369B80DAF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43D14-44DA-A330-4039-9CC8BC48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CC38-28D7-85CD-ECFE-4B4F5D92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933A-2FD5-48A3-8571-658B0570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7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87F0-42D1-0274-43E8-E5D5BA14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EFB93-63D0-A8F9-CEEC-E14365487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3CC0F-3371-BD84-9CF5-DB3F6FBC3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99A5B-EF73-95C5-64E0-3AC9E96F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75C8-EF93-4875-9844-2369B80DAF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7882A-A108-6AB8-D2A4-1FFF79ED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3DD3F-3171-EF8A-01C4-1C4268D9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933A-2FD5-48A3-8571-658B0570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CA918-B959-1259-41F6-BB7BC47B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49667-06B5-6D40-4AD3-EFF1B14D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979E-D97E-C92D-DC7F-19F3B98F0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75C8-EF93-4875-9844-2369B80DAF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804F-51A1-1A98-32E1-CEF4F5FD8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6A42-9280-CE92-1FA4-4D7969DFE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933A-2FD5-48A3-8571-658B0570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B1B4-096A-DD83-4F7E-963260628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257" y="748652"/>
            <a:ext cx="9663485" cy="2387600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NimbusRomNo9L-Medi"/>
              </a:rPr>
              <a:t>CONFIT: Toward Faithful Dialogue Summarization with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NimbusRomNo9L-Medi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NimbusRomNo9L-Medi"/>
              </a:rPr>
              <a:t>Linguistically-Informed Contrastive Fine-tuning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34AB4A-7EE8-3829-DEE0-C3A6DB8D8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0" y="3053398"/>
            <a:ext cx="9144000" cy="1655762"/>
          </a:xfrm>
        </p:spPr>
        <p:txBody>
          <a:bodyPr/>
          <a:lstStyle/>
          <a:p>
            <a:r>
              <a:rPr lang="en-US" sz="1800" i="0" dirty="0" err="1">
                <a:solidFill>
                  <a:srgbClr val="000000"/>
                </a:solidFill>
                <a:effectLst/>
                <a:latin typeface="NimbusRomNo9L-Medi"/>
              </a:rPr>
              <a:t>Xiangru</a:t>
            </a:r>
            <a:r>
              <a:rPr lang="en-US" sz="1800" i="0" dirty="0">
                <a:solidFill>
                  <a:srgbClr val="000000"/>
                </a:solidFill>
                <a:effectLst/>
                <a:latin typeface="NimbusRomNo9L-Medi"/>
              </a:rPr>
              <a:t> Tang</a:t>
            </a:r>
            <a:r>
              <a:rPr lang="en-US" sz="1800" i="1" dirty="0">
                <a:solidFill>
                  <a:srgbClr val="000000"/>
                </a:solidFill>
                <a:latin typeface="CMSY8"/>
              </a:rPr>
              <a:t>  </a:t>
            </a:r>
            <a:r>
              <a:rPr lang="en-US" sz="1800" i="1" dirty="0">
                <a:solidFill>
                  <a:srgbClr val="000000"/>
                </a:solidFill>
                <a:effectLst/>
                <a:latin typeface="CMSY8"/>
              </a:rPr>
              <a:t> </a:t>
            </a:r>
            <a:r>
              <a:rPr lang="en-US" sz="1800" i="0" dirty="0">
                <a:solidFill>
                  <a:srgbClr val="000000"/>
                </a:solidFill>
                <a:effectLst/>
                <a:latin typeface="NimbusRomNo9L-Medi"/>
              </a:rPr>
              <a:t>Arjun Nair</a:t>
            </a:r>
            <a:r>
              <a:rPr lang="en-US" sz="1800" i="1" dirty="0">
                <a:solidFill>
                  <a:srgbClr val="000000"/>
                </a:solidFill>
                <a:latin typeface="CMSY8"/>
              </a:rPr>
              <a:t>  </a:t>
            </a:r>
            <a:r>
              <a:rPr lang="en-US" sz="1800" i="1" dirty="0">
                <a:solidFill>
                  <a:srgbClr val="000000"/>
                </a:solidFill>
                <a:effectLst/>
                <a:latin typeface="CMSY8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NimbusRomNo9L-Medi"/>
              </a:rPr>
              <a:t>Borui</a:t>
            </a:r>
            <a:r>
              <a:rPr lang="en-US" sz="1800" i="0" dirty="0">
                <a:solidFill>
                  <a:srgbClr val="000000"/>
                </a:solidFill>
                <a:effectLst/>
                <a:latin typeface="NimbusRomNo9L-Medi"/>
              </a:rPr>
              <a:t> Wang</a:t>
            </a:r>
            <a:r>
              <a:rPr lang="en-US" sz="1800" i="1" dirty="0">
                <a:solidFill>
                  <a:srgbClr val="000000"/>
                </a:solidFill>
                <a:effectLst/>
                <a:latin typeface="CMSY8"/>
              </a:rPr>
              <a:t>  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NimbusRomNo9L-Medi"/>
              </a:rPr>
              <a:t>Bingyao</a:t>
            </a:r>
            <a:r>
              <a:rPr lang="en-US" sz="1800" i="0" dirty="0">
                <a:solidFill>
                  <a:srgbClr val="000000"/>
                </a:solidFill>
                <a:effectLst/>
                <a:latin typeface="NimbusRomNo9L-Medi"/>
              </a:rPr>
              <a:t> Wang</a:t>
            </a:r>
            <a:r>
              <a:rPr lang="en-US" sz="1800" i="1" dirty="0">
                <a:solidFill>
                  <a:srgbClr val="000000"/>
                </a:solidFill>
                <a:latin typeface="CMSY8"/>
              </a:rPr>
              <a:t>  </a:t>
            </a:r>
            <a:r>
              <a:rPr lang="en-US" sz="1800" i="1" dirty="0">
                <a:solidFill>
                  <a:srgbClr val="000000"/>
                </a:solidFill>
                <a:effectLst/>
                <a:latin typeface="CMSY8"/>
              </a:rPr>
              <a:t> </a:t>
            </a:r>
            <a:r>
              <a:rPr lang="en-US" sz="1800" i="0" dirty="0">
                <a:solidFill>
                  <a:srgbClr val="000000"/>
                </a:solidFill>
                <a:effectLst/>
                <a:latin typeface="NimbusRomNo9L-Medi"/>
              </a:rPr>
              <a:t>Jai Desai</a:t>
            </a:r>
            <a:r>
              <a:rPr lang="en-US" sz="1800" i="1" dirty="0">
                <a:solidFill>
                  <a:srgbClr val="000000"/>
                </a:solidFill>
                <a:latin typeface="CMSY8"/>
              </a:rPr>
              <a:t>  </a:t>
            </a:r>
            <a:br>
              <a:rPr lang="en-US" sz="1800" i="1" dirty="0">
                <a:solidFill>
                  <a:srgbClr val="000000"/>
                </a:solidFill>
                <a:effectLst/>
                <a:latin typeface="CMSY8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NimbusRomNo9L-Medi"/>
              </a:rPr>
              <a:t>Aaron Wade</a:t>
            </a:r>
            <a:r>
              <a:rPr lang="en-US" sz="1800" i="1" dirty="0">
                <a:solidFill>
                  <a:srgbClr val="000000"/>
                </a:solidFill>
                <a:latin typeface="CMSY8"/>
              </a:rPr>
              <a:t>  </a:t>
            </a:r>
            <a:r>
              <a:rPr lang="en-US" sz="1800" i="1" dirty="0">
                <a:solidFill>
                  <a:srgbClr val="000000"/>
                </a:solidFill>
                <a:effectLst/>
                <a:latin typeface="CMSY8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NimbusRomNo9L-Medi"/>
              </a:rPr>
              <a:t>Haoran</a:t>
            </a:r>
            <a:r>
              <a:rPr lang="en-US" sz="1800" i="0" dirty="0">
                <a:solidFill>
                  <a:srgbClr val="000000"/>
                </a:solidFill>
                <a:effectLst/>
                <a:latin typeface="NimbusRomNo9L-Medi"/>
              </a:rPr>
              <a:t> Li</a:t>
            </a:r>
            <a:r>
              <a:rPr lang="en-US" sz="1800" i="1" dirty="0">
                <a:solidFill>
                  <a:srgbClr val="000000"/>
                </a:solidFill>
                <a:latin typeface="CMSY8"/>
              </a:rPr>
              <a:t>  </a:t>
            </a:r>
            <a:r>
              <a:rPr lang="en-US" sz="1800" i="1" dirty="0">
                <a:solidFill>
                  <a:srgbClr val="000000"/>
                </a:solidFill>
                <a:effectLst/>
                <a:latin typeface="CMSY8"/>
              </a:rPr>
              <a:t> </a:t>
            </a:r>
            <a:r>
              <a:rPr lang="en-US" sz="1800" i="0" dirty="0">
                <a:solidFill>
                  <a:srgbClr val="000000"/>
                </a:solidFill>
                <a:effectLst/>
                <a:latin typeface="NimbusRomNo9L-Medi"/>
              </a:rPr>
              <a:t>Asli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NimbusRomNo9L-Medi"/>
              </a:rPr>
              <a:t>Celikyilmaz</a:t>
            </a:r>
            <a:r>
              <a:rPr lang="en-US" sz="1800" i="1" dirty="0">
                <a:solidFill>
                  <a:srgbClr val="000000"/>
                </a:solidFill>
                <a:latin typeface="CMSY8"/>
              </a:rPr>
              <a:t>  </a:t>
            </a:r>
            <a:r>
              <a:rPr lang="en-US" sz="1800" i="1" dirty="0">
                <a:solidFill>
                  <a:srgbClr val="000000"/>
                </a:solidFill>
                <a:effectLst/>
                <a:latin typeface="CMSY8"/>
              </a:rPr>
              <a:t> </a:t>
            </a:r>
            <a:r>
              <a:rPr lang="en-US" sz="1800" i="0" dirty="0">
                <a:solidFill>
                  <a:srgbClr val="000000"/>
                </a:solidFill>
                <a:effectLst/>
                <a:latin typeface="NimbusRomNo9L-Medi"/>
              </a:rPr>
              <a:t>Yashar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NimbusRomNo9L-Medi"/>
              </a:rPr>
              <a:t>Mehdad</a:t>
            </a:r>
            <a:r>
              <a:rPr lang="en-US" sz="1800" i="1" dirty="0">
                <a:solidFill>
                  <a:srgbClr val="000000"/>
                </a:solidFill>
                <a:latin typeface="CMSY8"/>
              </a:rPr>
              <a:t>  </a:t>
            </a:r>
            <a:r>
              <a:rPr lang="en-US" sz="1800" i="1" dirty="0">
                <a:solidFill>
                  <a:srgbClr val="000000"/>
                </a:solidFill>
                <a:effectLst/>
                <a:latin typeface="CMSY8"/>
              </a:rPr>
              <a:t> </a:t>
            </a:r>
            <a:r>
              <a:rPr lang="en-US" sz="1800" i="0" dirty="0">
                <a:solidFill>
                  <a:srgbClr val="000000"/>
                </a:solidFill>
                <a:effectLst/>
                <a:latin typeface="NimbusRomNo9L-Medi"/>
              </a:rPr>
              <a:t>Dragomir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NimbusRomNo9L-Medi"/>
              </a:rPr>
              <a:t>Radev</a:t>
            </a:r>
            <a:r>
              <a:rPr lang="en-US" dirty="0"/>
              <a:t> </a:t>
            </a:r>
          </a:p>
          <a:p>
            <a:r>
              <a:rPr lang="en-US" sz="2000" dirty="0"/>
              <a:t>Yale University , Meta AI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3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CE489-907C-E3BB-F052-D6169F9E2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304" y="1086155"/>
            <a:ext cx="7648945" cy="499936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7C466B-F1FA-1A9A-716B-8F91B1F4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56" y="155932"/>
            <a:ext cx="10515600" cy="684447"/>
          </a:xfrm>
        </p:spPr>
        <p:txBody>
          <a:bodyPr>
            <a:normAutofit/>
          </a:bodyPr>
          <a:lstStyle/>
          <a:p>
            <a:r>
              <a:rPr lang="en-US" sz="3200" dirty="0"/>
              <a:t>Error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0F42B-4C76-8EB9-F0F7-40B49A7B963B}"/>
              </a:ext>
            </a:extLst>
          </p:cNvPr>
          <p:cNvSpPr/>
          <p:nvPr/>
        </p:nvSpPr>
        <p:spPr>
          <a:xfrm>
            <a:off x="2743200" y="1590261"/>
            <a:ext cx="6194066" cy="6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BDBF6-780A-2F57-4B5B-6CD165383391}"/>
              </a:ext>
            </a:extLst>
          </p:cNvPr>
          <p:cNvSpPr/>
          <p:nvPr/>
        </p:nvSpPr>
        <p:spPr>
          <a:xfrm>
            <a:off x="2743200" y="3995532"/>
            <a:ext cx="6194066" cy="6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FD1F-F9F3-D7FF-C629-95F288F6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366" y="2607392"/>
            <a:ext cx="2632227" cy="1325563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2444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1FD9-0214-919E-41C9-0ACAAE93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43" y="396511"/>
            <a:ext cx="10515600" cy="729634"/>
          </a:xfrm>
        </p:spPr>
        <p:txBody>
          <a:bodyPr>
            <a:normAutofit/>
          </a:bodyPr>
          <a:lstStyle/>
          <a:p>
            <a:r>
              <a:rPr lang="en-US" sz="3200" i="0" dirty="0">
                <a:solidFill>
                  <a:srgbClr val="000000"/>
                </a:solidFill>
                <a:effectLst/>
                <a:latin typeface="NimbusRomNo9L-Medi"/>
              </a:rPr>
              <a:t>Dialogue Summarization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29DA5B-D831-203B-D582-D90B1E307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777" y="1300037"/>
            <a:ext cx="9700166" cy="4525347"/>
          </a:xfrm>
        </p:spPr>
      </p:pic>
    </p:spTree>
    <p:extLst>
      <p:ext uri="{BB962C8B-B14F-4D97-AF65-F5344CB8AC3E}">
        <p14:creationId xmlns:p14="http://schemas.microsoft.com/office/powerpoint/2010/main" val="401411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EF98-C181-FB00-A819-78D66034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70" y="294198"/>
            <a:ext cx="10515600" cy="712678"/>
          </a:xfrm>
        </p:spPr>
        <p:txBody>
          <a:bodyPr>
            <a:normAutofit fontScale="90000"/>
          </a:bodyPr>
          <a:lstStyle/>
          <a:p>
            <a:r>
              <a:rPr lang="en-US" sz="3600" i="0" dirty="0">
                <a:solidFill>
                  <a:srgbClr val="000000"/>
                </a:solidFill>
                <a:effectLst/>
                <a:latin typeface="NimbusRomNo9L-Medi"/>
              </a:rPr>
              <a:t>New Taxonomy of Factuality Errors</a:t>
            </a:r>
            <a:r>
              <a:rPr lang="en-US" sz="48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C0036-8165-81B1-B3B1-C2D2EB9A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2" y="1216212"/>
            <a:ext cx="2886003" cy="2117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FCA02-06B7-84DA-2C85-69082227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2" y="3987579"/>
            <a:ext cx="3005273" cy="2244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72EE26-E56D-79C3-F853-6B8A5846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047" y="1216212"/>
            <a:ext cx="3047915" cy="16542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D47654-C9A4-CEC5-B866-3A5DB17D0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047" y="3093201"/>
            <a:ext cx="2730519" cy="17887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B732E8-9F40-E971-EF92-F2FD2EE26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047" y="5104736"/>
            <a:ext cx="2730519" cy="862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549465-9886-77FE-2112-855B7601B1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9724" y="5877117"/>
            <a:ext cx="2322491" cy="6259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5939E-9107-5DB3-CC6C-211C7044ED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7620" y="650537"/>
            <a:ext cx="2886003" cy="19921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B09378-F10E-DFDD-DC06-7B2FE1AD5C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7619" y="2768424"/>
            <a:ext cx="2730519" cy="17133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5AE204-2FB9-2540-2BBD-F1C56354DC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7619" y="4801540"/>
            <a:ext cx="2651245" cy="18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0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EF98-C181-FB00-A819-78D66034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70" y="294198"/>
            <a:ext cx="10515600" cy="712678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NimbusRomNo9L-Medi"/>
              </a:rPr>
              <a:t>Distribution of factual errors</a:t>
            </a:r>
            <a:r>
              <a:rPr lang="en-US" sz="4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B5BE5-AAB5-24C9-7A40-D065E22C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94" y="1275883"/>
            <a:ext cx="4786976" cy="4306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660B0-FD25-141B-D008-03F03B48F6D4}"/>
              </a:ext>
            </a:extLst>
          </p:cNvPr>
          <p:cNvSpPr txBox="1"/>
          <p:nvPr/>
        </p:nvSpPr>
        <p:spPr>
          <a:xfrm>
            <a:off x="823994" y="5748794"/>
            <a:ext cx="633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Approximately </a:t>
            </a:r>
            <a:r>
              <a:rPr lang="en-US" sz="1400" b="1" dirty="0"/>
              <a:t>45%</a:t>
            </a:r>
            <a:r>
              <a:rPr lang="en-US" sz="1400" dirty="0"/>
              <a:t> of all errors fall into the categories of </a:t>
            </a:r>
            <a:r>
              <a:rPr lang="en-US" sz="1400" b="1" dirty="0"/>
              <a:t>Missing Information </a:t>
            </a:r>
            <a:r>
              <a:rPr lang="en-US" sz="1400" dirty="0"/>
              <a:t>and </a:t>
            </a:r>
            <a:r>
              <a:rPr lang="en-US" sz="1400" b="1" dirty="0"/>
              <a:t>Wrong Reference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7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15A8-9B36-242C-3E4C-3875E81D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87" y="314939"/>
            <a:ext cx="10515600" cy="684447"/>
          </a:xfrm>
        </p:spPr>
        <p:txBody>
          <a:bodyPr>
            <a:normAutofit/>
          </a:bodyPr>
          <a:lstStyle/>
          <a:p>
            <a:r>
              <a:rPr lang="en-US" sz="3200" dirty="0"/>
              <a:t>CONFIT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B8198-201D-D631-ED04-1DFF25443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790" y="1801547"/>
            <a:ext cx="2791215" cy="5144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37DE1-1760-46F0-43DA-F28B9DC9C2E1}"/>
              </a:ext>
            </a:extLst>
          </p:cNvPr>
          <p:cNvSpPr txBox="1"/>
          <p:nvPr/>
        </p:nvSpPr>
        <p:spPr>
          <a:xfrm>
            <a:off x="639418" y="1314556"/>
            <a:ext cx="283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cross-entropy loss: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18A10-3AF1-DB14-0C74-731041FBFBA8}"/>
              </a:ext>
            </a:extLst>
          </p:cNvPr>
          <p:cNvSpPr txBox="1"/>
          <p:nvPr/>
        </p:nvSpPr>
        <p:spPr>
          <a:xfrm>
            <a:off x="731520" y="2632591"/>
            <a:ext cx="298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Shortcomings: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Sub-optimal generalization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502C9-4255-E54F-AEF5-085F8FB5A47A}"/>
              </a:ext>
            </a:extLst>
          </p:cNvPr>
          <p:cNvSpPr txBox="1"/>
          <p:nvPr/>
        </p:nvSpPr>
        <p:spPr>
          <a:xfrm>
            <a:off x="731520" y="3872543"/>
            <a:ext cx="4079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Intuition: </a:t>
            </a:r>
            <a:r>
              <a:rPr lang="en-US" dirty="0"/>
              <a:t>good generalization requires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Capturing the similarity in one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Contrasting them in other classes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25BE9-2880-0B61-B267-41B3FB12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90" y="5297161"/>
            <a:ext cx="2724530" cy="638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850605-63C8-6D4E-9216-66666BA90CF3}"/>
              </a:ext>
            </a:extLst>
          </p:cNvPr>
          <p:cNvSpPr txBox="1"/>
          <p:nvPr/>
        </p:nvSpPr>
        <p:spPr>
          <a:xfrm>
            <a:off x="731520" y="4927829"/>
            <a:ext cx="257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 training objective</a:t>
            </a:r>
            <a:r>
              <a:rPr lang="zh-CN" altLang="en-US" b="1" dirty="0"/>
              <a:t>：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C192BE-DA87-FB7B-96C0-1103EC96D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528" y="1184052"/>
            <a:ext cx="5128167" cy="44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1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15A8-9B36-242C-3E4C-3875E81D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56" y="155932"/>
            <a:ext cx="10515600" cy="684447"/>
          </a:xfrm>
        </p:spPr>
        <p:txBody>
          <a:bodyPr>
            <a:normAutofit/>
          </a:bodyPr>
          <a:lstStyle/>
          <a:p>
            <a:r>
              <a:rPr lang="en-US" sz="3200" dirty="0"/>
              <a:t>CONFIT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AC469-D331-74D6-478B-FCBB94B30CA8}"/>
              </a:ext>
            </a:extLst>
          </p:cNvPr>
          <p:cNvSpPr txBox="1"/>
          <p:nvPr/>
        </p:nvSpPr>
        <p:spPr>
          <a:xfrm>
            <a:off x="336045" y="1343043"/>
            <a:ext cx="49536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Contrastive Negative Samples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endParaRPr lang="en-US" altLang="zh-CN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Swap the nouns </a:t>
            </a:r>
            <a:r>
              <a:rPr lang="en-US" sz="1600" dirty="0"/>
              <a:t>in the reference summary with each other randomly. </a:t>
            </a:r>
          </a:p>
          <a:p>
            <a:pPr lvl="1"/>
            <a:r>
              <a:rPr lang="en-US" sz="1600" dirty="0"/>
              <a:t>(</a:t>
            </a:r>
            <a:r>
              <a:rPr lang="en-US" sz="1600" b="1" dirty="0"/>
              <a:t>wrong reference </a:t>
            </a:r>
            <a:r>
              <a:rPr lang="en-US" sz="1600" dirty="0"/>
              <a:t>&amp;</a:t>
            </a:r>
            <a:r>
              <a:rPr lang="en-US" sz="1600" b="1" dirty="0"/>
              <a:t> object errors</a:t>
            </a:r>
            <a:r>
              <a:rPr lang="en-US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Swap the verbs </a:t>
            </a:r>
            <a:r>
              <a:rPr lang="en-US" sz="1600" dirty="0"/>
              <a:t>in the reference summary with each other randomly. </a:t>
            </a:r>
          </a:p>
          <a:p>
            <a:pPr lvl="1"/>
            <a:r>
              <a:rPr lang="en-US" sz="1600" dirty="0"/>
              <a:t>(</a:t>
            </a:r>
            <a:r>
              <a:rPr lang="en-US" sz="1600" b="1" dirty="0"/>
              <a:t>circumstance, tense </a:t>
            </a:r>
            <a:r>
              <a:rPr lang="en-US" sz="1600" dirty="0"/>
              <a:t>and</a:t>
            </a:r>
            <a:r>
              <a:rPr lang="en-US" sz="1600" b="1" dirty="0"/>
              <a:t> modality</a:t>
            </a:r>
            <a:r>
              <a:rPr lang="en-US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Mask numbers and years </a:t>
            </a:r>
            <a:r>
              <a:rPr lang="en-US" sz="1600" dirty="0"/>
              <a:t>in the dialogue and then pass it into the model to generate a negative sample summary. </a:t>
            </a:r>
          </a:p>
          <a:p>
            <a:pPr lvl="1"/>
            <a:r>
              <a:rPr lang="en-US" sz="1600" dirty="0"/>
              <a:t>(</a:t>
            </a:r>
            <a:r>
              <a:rPr lang="en-US" sz="1600" b="1" dirty="0"/>
              <a:t>circumstance</a:t>
            </a:r>
            <a:r>
              <a:rPr lang="en-US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87BB58-ADA4-1313-2BC5-137EEF809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94"/>
          <a:stretch/>
        </p:blipFill>
        <p:spPr>
          <a:xfrm>
            <a:off x="6819569" y="4934510"/>
            <a:ext cx="3525556" cy="809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C1B1FF-3E12-1745-A0F1-144532FF8E79}"/>
              </a:ext>
            </a:extLst>
          </p:cNvPr>
          <p:cNvSpPr txBox="1"/>
          <p:nvPr/>
        </p:nvSpPr>
        <p:spPr>
          <a:xfrm>
            <a:off x="5657456" y="1343043"/>
            <a:ext cx="60975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4.   Randomly delete 30% of the sentences </a:t>
            </a:r>
            <a:r>
              <a:rPr lang="en-US" sz="1600" dirty="0"/>
              <a:t>in the dialogue and then pass it into the model to generate a negative sample summary. </a:t>
            </a:r>
          </a:p>
          <a:p>
            <a:pPr lvl="1"/>
            <a:r>
              <a:rPr lang="en-US" sz="1600" dirty="0"/>
              <a:t> (</a:t>
            </a:r>
            <a:r>
              <a:rPr lang="en-US" sz="1600" b="1" dirty="0"/>
              <a:t>missing information</a:t>
            </a:r>
            <a:r>
              <a:rPr lang="en-US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b="1" dirty="0"/>
              <a:t>5.   Mask-and-fill </a:t>
            </a:r>
            <a:r>
              <a:rPr lang="en-US" sz="1600" b="1" dirty="0" err="1"/>
              <a:t>coreferent</a:t>
            </a:r>
            <a:r>
              <a:rPr lang="en-US" sz="1600" b="1" dirty="0"/>
              <a:t> entities </a:t>
            </a:r>
            <a:r>
              <a:rPr lang="en-US" sz="1600" dirty="0"/>
              <a:t>with BART in the dialogue and then pass it into the model to generate a negative sample summary. </a:t>
            </a:r>
          </a:p>
          <a:p>
            <a:pPr lvl="1"/>
            <a:r>
              <a:rPr lang="en-US" sz="1600" dirty="0"/>
              <a:t> (</a:t>
            </a:r>
            <a:r>
              <a:rPr lang="en-US" sz="1600" b="1" dirty="0"/>
              <a:t>wrong reference</a:t>
            </a:r>
            <a:r>
              <a:rPr lang="en-US" sz="16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F7F93-E345-6B72-1A2C-C2C23629D93D}"/>
              </a:ext>
            </a:extLst>
          </p:cNvPr>
          <p:cNvSpPr txBox="1"/>
          <p:nvPr/>
        </p:nvSpPr>
        <p:spPr>
          <a:xfrm>
            <a:off x="5761281" y="437547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Contrastive Loss</a:t>
            </a:r>
            <a:r>
              <a:rPr lang="zh-CN" altLang="en-US" sz="1800" b="1" dirty="0"/>
              <a:t>：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90338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39663-4891-BC98-BB02-B064D6CA21B5}"/>
              </a:ext>
            </a:extLst>
          </p:cNvPr>
          <p:cNvSpPr txBox="1">
            <a:spLocks/>
          </p:cNvSpPr>
          <p:nvPr/>
        </p:nvSpPr>
        <p:spPr>
          <a:xfrm>
            <a:off x="399656" y="155932"/>
            <a:ext cx="10515600" cy="684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CONFIT Model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05AF6-5C2A-B4EC-2095-49417BC9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80" y="4542672"/>
            <a:ext cx="3762900" cy="695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20F2E9-2F81-7377-7F43-C79F3F859540}"/>
              </a:ext>
            </a:extLst>
          </p:cNvPr>
          <p:cNvSpPr txBox="1"/>
          <p:nvPr/>
        </p:nvSpPr>
        <p:spPr>
          <a:xfrm>
            <a:off x="670560" y="4065104"/>
            <a:ext cx="20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Self-supervised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7FF2C-DEBB-5FD2-78AF-7D6E127F1066}"/>
              </a:ext>
            </a:extLst>
          </p:cNvPr>
          <p:cNvSpPr txBox="1"/>
          <p:nvPr/>
        </p:nvSpPr>
        <p:spPr>
          <a:xfrm>
            <a:off x="836978" y="1826834"/>
            <a:ext cx="1068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need to correctly identify the </a:t>
            </a:r>
            <a:r>
              <a:rPr lang="en-US" b="1" dirty="0"/>
              <a:t>first-person</a:t>
            </a:r>
            <a:r>
              <a:rPr lang="en-US" dirty="0"/>
              <a:t> </a:t>
            </a:r>
            <a:r>
              <a:rPr lang="en-US" b="1" dirty="0"/>
              <a:t>pronouns</a:t>
            </a:r>
            <a:r>
              <a:rPr lang="en-US" dirty="0"/>
              <a:t> (such as “I” or “we”) as being a reference to the speaker.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A7F907-B97E-3041-DEC2-365DEB8788CB}"/>
                  </a:ext>
                </a:extLst>
              </p:cNvPr>
              <p:cNvSpPr txBox="1"/>
              <p:nvPr/>
            </p:nvSpPr>
            <p:spPr>
              <a:xfrm>
                <a:off x="836978" y="2972498"/>
                <a:ext cx="10493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Randomly select k pairs of two tokens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from the dialogue,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their speakers.</a:t>
                </a:r>
              </a:p>
              <a:p>
                <a:endParaRPr lang="en-US" dirty="0"/>
              </a:p>
              <a:p>
                <a:r>
                  <a:rPr lang="en-US" dirty="0"/>
                  <a:t>C is the hidden vectors of the input dialogue.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A7F907-B97E-3041-DEC2-365DEB87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78" y="2972498"/>
                <a:ext cx="10493631" cy="923330"/>
              </a:xfrm>
              <a:prstGeom prst="rect">
                <a:avLst/>
              </a:prstGeom>
              <a:blipFill>
                <a:blip r:embed="rId3"/>
                <a:stretch>
                  <a:fillRect l="-465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5EA2CAC-D572-7C45-0AD5-2739214B4AF7}"/>
              </a:ext>
            </a:extLst>
          </p:cNvPr>
          <p:cNvSpPr txBox="1"/>
          <p:nvPr/>
        </p:nvSpPr>
        <p:spPr>
          <a:xfrm>
            <a:off x="670560" y="1424312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Challenge: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75ACE-18A9-F817-49AC-37279A4A9D9D}"/>
              </a:ext>
            </a:extLst>
          </p:cNvPr>
          <p:cNvSpPr txBox="1"/>
          <p:nvPr/>
        </p:nvSpPr>
        <p:spPr>
          <a:xfrm>
            <a:off x="670560" y="2592841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Method</a:t>
            </a:r>
            <a:r>
              <a:rPr lang="en-US" sz="1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5554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6DC904-8CD8-7EC6-D84B-CE8943EF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56" y="155932"/>
            <a:ext cx="10515600" cy="684447"/>
          </a:xfrm>
        </p:spPr>
        <p:txBody>
          <a:bodyPr>
            <a:normAutofit/>
          </a:bodyPr>
          <a:lstStyle/>
          <a:p>
            <a:r>
              <a:rPr lang="en-US" sz="3200" dirty="0"/>
              <a:t>Experiments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0CAFF-C00B-E8F6-8946-D4A2E091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41" y="2272230"/>
            <a:ext cx="4315427" cy="2410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1069E-F5A0-73AC-3384-34DCCABB8AC3}"/>
              </a:ext>
            </a:extLst>
          </p:cNvPr>
          <p:cNvSpPr txBox="1"/>
          <p:nvPr/>
        </p:nvSpPr>
        <p:spPr>
          <a:xfrm>
            <a:off x="734191" y="798163"/>
            <a:ext cx="1085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B281F-BC4F-72B8-A96C-F7C4565EA286}"/>
              </a:ext>
            </a:extLst>
          </p:cNvPr>
          <p:cNvSpPr txBox="1"/>
          <p:nvPr/>
        </p:nvSpPr>
        <p:spPr>
          <a:xfrm>
            <a:off x="951808" y="1317946"/>
            <a:ext cx="9411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/>
              <a:t>SAMSum</a:t>
            </a:r>
            <a:r>
              <a:rPr lang="en-US" b="1" dirty="0"/>
              <a:t>: </a:t>
            </a:r>
            <a:r>
              <a:rPr lang="en-US" dirty="0"/>
              <a:t>75% are between two interlocutors and 25% are among three or more interlocutors.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AMI: </a:t>
            </a:r>
            <a:r>
              <a:rPr lang="en-US" dirty="0"/>
              <a:t>137 multiparty meeting transcripts.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D87D6-8163-F614-2390-54819672E6E2}"/>
              </a:ext>
            </a:extLst>
          </p:cNvPr>
          <p:cNvSpPr txBox="1"/>
          <p:nvPr/>
        </p:nvSpPr>
        <p:spPr>
          <a:xfrm>
            <a:off x="872296" y="5286563"/>
            <a:ext cx="4058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Baselines:    </a:t>
            </a:r>
            <a:r>
              <a:rPr lang="en-US" b="1" dirty="0"/>
              <a:t>1. BART     2.Pegasus     3.T5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B25CF-5531-76BB-9CFA-6D5A291E9EFF}"/>
              </a:ext>
            </a:extLst>
          </p:cNvPr>
          <p:cNvSpPr txBox="1"/>
          <p:nvPr/>
        </p:nvSpPr>
        <p:spPr>
          <a:xfrm>
            <a:off x="872295" y="5859782"/>
            <a:ext cx="8303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Evaluation Metrics:    </a:t>
            </a:r>
            <a:r>
              <a:rPr lang="en-US" b="1" dirty="0"/>
              <a:t>1.ROUGE       2.</a:t>
            </a:r>
            <a:r>
              <a:rPr lang="en-US" sz="1800" b="1" dirty="0"/>
              <a:t>BARTScore     3.Human Evaluation (1-10 score)</a:t>
            </a:r>
          </a:p>
        </p:txBody>
      </p:sp>
    </p:spTree>
    <p:extLst>
      <p:ext uri="{BB962C8B-B14F-4D97-AF65-F5344CB8AC3E}">
        <p14:creationId xmlns:p14="http://schemas.microsoft.com/office/powerpoint/2010/main" val="65906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A80DC9-2692-C3D5-CA05-75A8D60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56" y="155932"/>
            <a:ext cx="10515600" cy="684447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9B769-781C-089C-3A4E-DEB3F287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163"/>
            <a:ext cx="7884748" cy="386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9F344-2943-B07A-22A3-2BC0B57B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100" y="1332163"/>
            <a:ext cx="3581962" cy="48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0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356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CMSY8</vt:lpstr>
      <vt:lpstr>NimbusRomNo9L-Medi</vt:lpstr>
      <vt:lpstr>Arial</vt:lpstr>
      <vt:lpstr>Calibri</vt:lpstr>
      <vt:lpstr>Calibri Light</vt:lpstr>
      <vt:lpstr>Cambria Math</vt:lpstr>
      <vt:lpstr>Office Theme</vt:lpstr>
      <vt:lpstr>CONFIT: Toward Faithful Dialogue Summarization with Linguistically-Informed Contrastive Fine-tuning  </vt:lpstr>
      <vt:lpstr>Dialogue Summarization</vt:lpstr>
      <vt:lpstr>New Taxonomy of Factuality Errors </vt:lpstr>
      <vt:lpstr>Distribution of factual errors </vt:lpstr>
      <vt:lpstr>CONFIT Model</vt:lpstr>
      <vt:lpstr>CONFIT Model</vt:lpstr>
      <vt:lpstr>PowerPoint Presentation</vt:lpstr>
      <vt:lpstr>Experiments</vt:lpstr>
      <vt:lpstr>Results</vt:lpstr>
      <vt:lpstr>Error Analysis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CONFIT: Toward Faithful Dialogue Summarization with Linguistically-Informed Contrastive Fine-tuning  </dc:title>
  <dc:creator>Shuo Wang (FA Talent)</dc:creator>
  <cp:lastModifiedBy>Shuo Wang (FA Talent)</cp:lastModifiedBy>
  <cp:revision>2</cp:revision>
  <dcterms:created xsi:type="dcterms:W3CDTF">2022-09-22T05:54:03Z</dcterms:created>
  <dcterms:modified xsi:type="dcterms:W3CDTF">2022-09-23T06:55:03Z</dcterms:modified>
</cp:coreProperties>
</file>