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1" r:id="rId4"/>
    <p:sldId id="260" r:id="rId5"/>
    <p:sldId id="262" r:id="rId6"/>
    <p:sldId id="263" r:id="rId7"/>
    <p:sldId id="258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ECC48-3E3B-46A7-9A23-7750381D1631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6D28-6A14-452B-ABBC-E9CAB612E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A6D28-6A14-452B-ABBC-E9CAB612E3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3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9ADEC-190A-4D23-8DF8-91DBD76E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C94AE-469C-49EE-A830-4D540B975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5931A-8E97-4072-B3C1-D3ED1FF0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2A6B8-30FA-4D9F-8D74-112E5150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4E2AA-6A38-4B1E-8A7B-F091613D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2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FA1E1-E4DC-456C-984F-F826935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95B84-940F-4CB8-B922-FBE39D55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EF18C-F2B1-4F74-9F5C-758FB378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0C955-EEF6-4EB3-9A43-3B197F8A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169EE-89AE-4F25-90A1-A09E80B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3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0DC17B-A90A-4528-86D3-853420708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CEFA7-762F-4908-ADE0-28F8BE95A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A279D-B3E4-4660-8294-F7BB414C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C4DB6-A690-4AA6-A2CF-BB6DAF2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3D4A4-A714-4B6D-A0DD-2A8116D2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8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ABB53-E24C-4F18-8BD3-11E6D197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68549-C6E1-44FF-AB6E-FE8741C2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FB740-538C-44CD-9D97-47D5D32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88C36-6CD4-450E-A8BD-7F6B64F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7CE25-4F4E-4B98-A572-DB03411D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5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94352-89F5-46BB-9081-81F78C95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C9D6B-2106-4358-AEEF-AB776F3F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7D409-F7E3-4A5C-A1C4-DEC11D38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501E1-2BED-4DD8-97AC-718E6FB2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1C918-6F0A-4EAB-868A-FD371F60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DF41-C00B-4CFD-ADC8-A3490162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372A3-B45E-4148-B3F0-CAD20AE61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6FF28-E28F-41EE-B64A-D798C56A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BC630-D77B-4B49-AAED-5043773E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8E658-FE43-4FFF-9298-1E497CB5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7E000-D2E1-4725-BBD1-2FD6796F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5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87608-2694-4C21-B425-0DB89FA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F1649-2039-4A61-9CF8-18DE24D6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F930F-3EF3-43FC-B940-2A386669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A54C35-92E7-4F4D-B451-19D16EFE2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883183-1517-4EB8-B7CD-FFB53F783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40ABEC-1CFC-45BC-9A02-F899082A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AE9562-1B49-432A-8829-6CA1F48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30C74C-EB03-4BAE-9B86-CD53946F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18A52-F503-48F6-92BC-BF96653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84059-1F59-48BD-B2F8-3D71E833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F1344-AA2E-4349-AA00-2E550DEA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7FC02-C1F6-41A4-8EB0-5AE1AEBA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5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2E6436-2385-4635-83E5-943B9DF0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96ADC1-4B76-45CE-885C-7C3538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73984-663F-433C-BF28-EE6E07B6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755AD-8619-4809-9B7B-6A8DEF78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1767E-1763-4F17-9DB9-867E2F10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0F7DD-B00C-4544-A2DC-B95ED98E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ACD3B-64F4-4A89-AAD6-5BE7A178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72964-1584-45D9-8FE5-5C5E0954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61166-A623-4214-8882-8E8132C1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0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3F4EE-94B4-4B4D-BFD0-463A55B5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835A7-2ED4-4639-97E7-4ED02F06B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1E143-0002-4D1E-82AE-70DE7585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13D55-93C4-4B11-BA88-22C19573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AED74-263D-4AC9-93D8-18C888A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23B4E-28DC-4510-9C19-04310E72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FDDA0-D238-47DF-871D-2ED4529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F2902-5344-4BD4-B2E4-D390D3D2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488E7-6824-4AAC-B354-74F8E9995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1AC9-3FB7-4A2B-A25E-21F3FFC6E45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5CD8F-EAB9-492F-9AB3-4F7258CAE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A0C30-A727-48D8-BC3E-E5E99DCC8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296D-DDB1-4086-95CB-B0E60467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6560-DC43-44AB-8A7B-D9BE2D6A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r"/>
            <a:endParaRPr lang="el-GR" altLang="zh-CN" dirty="0"/>
          </a:p>
          <a:p>
            <a:pPr algn="r"/>
            <a:endParaRPr lang="el-GR" altLang="zh-CN" sz="2000" dirty="0"/>
          </a:p>
          <a:p>
            <a:pPr algn="r"/>
            <a:endParaRPr lang="el-GR" altLang="zh-CN" sz="2000" dirty="0"/>
          </a:p>
          <a:p>
            <a:pPr algn="r"/>
            <a:r>
              <a:rPr lang="en-US" altLang="zh-CN" sz="2000" dirty="0"/>
              <a:t>Pre: Haiteng zhao  2022 3 4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6E5758-106A-4A70-B04D-4E1CEB1E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4" y="306386"/>
            <a:ext cx="11546955" cy="5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CD8BA-DE0D-4817-A167-4B7EE3F3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Many Layers Can Share The Same Self-Attention Matrix?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81A4C-77E1-48B0-86DF-C7AA4BF8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5842"/>
          </a:xfrm>
        </p:spPr>
        <p:txBody>
          <a:bodyPr>
            <a:normAutofit/>
          </a:bodyPr>
          <a:lstStyle/>
          <a:p>
            <a:r>
              <a:rPr lang="en-US" altLang="zh-CN" dirty="0"/>
              <a:t>Sharing attention matrices among the last 8 layers (i.e., layers 5- 12) does not harm model performance. </a:t>
            </a:r>
          </a:p>
          <a:p>
            <a:r>
              <a:rPr lang="en-US" altLang="zh-CN" dirty="0"/>
              <a:t>BERT (5-12) reduces 44.4% </a:t>
            </a:r>
            <a:r>
              <a:rPr lang="en-US" altLang="zh-CN" dirty="0" err="1"/>
              <a:t>FLOPs</a:t>
            </a:r>
            <a:r>
              <a:rPr lang="en-US" altLang="zh-CN" dirty="0"/>
              <a:t> compared with the vanilla BERT, while still achieving comparable average GLUE scores.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3BB9DF-4870-4E4C-8292-B16D124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3790950"/>
            <a:ext cx="9591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36EB-AAB8-4FFC-91AB-205A26CE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Over-Smoothing In 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1F0F-C7C6-404E-AE48-3BE5EE32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Define the distance between matrix               and M as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6F1E44-BC08-4844-AE7D-8AD6E2E8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1832769"/>
            <a:ext cx="9620250" cy="733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ABFC76-E7F6-49EC-9657-FEE039ED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04" y="3495676"/>
            <a:ext cx="3209925" cy="29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9416AC-9655-4466-ABB1-1DE49A441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742" y="3897313"/>
            <a:ext cx="8027458" cy="2641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DEBC29-D7B6-4BFB-9AA1-AE7FC7638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50" y="2909887"/>
            <a:ext cx="1181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2C311-6FF8-4A24-BD68-F50C90E3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2981F-BD9B-4093-82E3-D98B664A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E2C7B-103B-4A39-A41D-6786B146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567532"/>
            <a:ext cx="9563100" cy="2381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16622B-FFF8-478E-8150-5FD0152F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4367213"/>
            <a:ext cx="9467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5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4FAF4-B5D3-4387-AF6D-B0BA5C8F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Condition of Over Smoothing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16719-EAB3-4D9B-9CDD-A0CBAAED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output of layer l + 1 will be closer to M than the output of layer l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STS-B (</a:t>
            </a:r>
            <a:r>
              <a:rPr lang="en-US" altLang="zh-CN" dirty="0" err="1"/>
              <a:t>Cer</a:t>
            </a:r>
            <a:r>
              <a:rPr lang="en-US" altLang="zh-CN" dirty="0"/>
              <a:t> et al., 2017), </a:t>
            </a:r>
            <a:r>
              <a:rPr lang="en-US" altLang="zh-CN" dirty="0" err="1"/>
              <a:t>CoLA</a:t>
            </a:r>
            <a:r>
              <a:rPr lang="en-US" altLang="zh-CN" dirty="0"/>
              <a:t> (</a:t>
            </a:r>
            <a:r>
              <a:rPr lang="en-US" altLang="zh-CN" dirty="0" err="1"/>
              <a:t>Warstadt</a:t>
            </a:r>
            <a:r>
              <a:rPr lang="en-US" altLang="zh-CN" dirty="0"/>
              <a:t> et al., 2019), </a:t>
            </a:r>
            <a:r>
              <a:rPr lang="en-US" altLang="zh-CN" dirty="0" err="1"/>
              <a:t>SQuAD</a:t>
            </a:r>
            <a:r>
              <a:rPr lang="en-US" altLang="zh-CN" dirty="0"/>
              <a:t> (</a:t>
            </a:r>
            <a:r>
              <a:rPr lang="en-US" altLang="zh-CN" dirty="0" err="1"/>
              <a:t>Rajpurkar</a:t>
            </a:r>
            <a:r>
              <a:rPr lang="en-US" altLang="zh-CN" dirty="0"/>
              <a:t> et al., 2016) as input to the fine-tuned models and visualize the distribution of σ1σ2 at the last 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B27C2F-DDDC-45FB-A18A-BD7405A1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82" y="2296210"/>
            <a:ext cx="4603795" cy="402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B9C56A-0E0F-4B71-AB54-4C85A593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91" y="2833843"/>
            <a:ext cx="9185275" cy="4109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367A73-9A25-4008-BA77-59E00117F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213" y="4928658"/>
            <a:ext cx="6746940" cy="18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1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705A5-08A4-4F18-B82C-B9DA34A2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 the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2545F-7B67-4679-A93A-D42A02FC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908"/>
          </a:xfrm>
        </p:spPr>
        <p:txBody>
          <a:bodyPr>
            <a:normAutofit/>
          </a:bodyPr>
          <a:lstStyle/>
          <a:p>
            <a:r>
              <a:rPr lang="en-US" altLang="zh-CN" dirty="0"/>
              <a:t>Since only deep layers suffer from the over-smoothing issue, we allow the model select representations from both shallow layers and deep layers as final output.</a:t>
            </a:r>
          </a:p>
          <a:p>
            <a:r>
              <a:rPr lang="en-US" altLang="zh-CN" dirty="0" err="1"/>
              <a:t>Concat</a:t>
            </a:r>
            <a:r>
              <a:rPr lang="en-US" altLang="zh-CN" dirty="0"/>
              <a:t> Fusion:</a:t>
            </a:r>
          </a:p>
          <a:p>
            <a:r>
              <a:rPr lang="en-US" altLang="zh-CN" dirty="0"/>
              <a:t>Max Fusion: taking the maximum value across all layers for each dimension</a:t>
            </a:r>
          </a:p>
          <a:p>
            <a:r>
              <a:rPr lang="en-US" altLang="zh-CN" dirty="0"/>
              <a:t> Gate Fusion: The final representation for token t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Note: all of these fusions have been investigated in the graph field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7CCCA-E785-45C1-AC1F-AA0C8947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95" y="3173785"/>
            <a:ext cx="1914525" cy="323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F9C865-E2EB-4AFE-A6AE-2C5E4E90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42" y="3116635"/>
            <a:ext cx="1257300" cy="38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8193F7-D0BB-419F-A9E6-4A1FDFF2E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475" y="5051646"/>
            <a:ext cx="1314450" cy="33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E21EE-FD10-447A-A8A2-8AC12ACE0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664" y="5061171"/>
            <a:ext cx="5076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049BE-9FE3-4C88-899D-9BBE923C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4AF2C-95BB-4E42-A095-4748E462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Pre-training: vanilla masked language modeling (</a:t>
            </a:r>
            <a:r>
              <a:rPr lang="en-US" altLang="zh-CN" dirty="0" err="1"/>
              <a:t>MLM</a:t>
            </a:r>
            <a:r>
              <a:rPr lang="en-US" altLang="zh-CN" dirty="0"/>
              <a:t>) and next sentence prediction (</a:t>
            </a:r>
            <a:r>
              <a:rPr lang="en-US" altLang="zh-CN" dirty="0" err="1"/>
              <a:t>NSP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English </a:t>
            </a:r>
            <a:r>
              <a:rPr lang="en-US" altLang="zh-CN" dirty="0" err="1"/>
              <a:t>BooksCorpus</a:t>
            </a:r>
            <a:r>
              <a:rPr lang="en-US" altLang="zh-CN" dirty="0"/>
              <a:t> and Wikipedia(16G in total). </a:t>
            </a:r>
          </a:p>
          <a:p>
            <a:endParaRPr lang="en-US" altLang="zh-CN" dirty="0"/>
          </a:p>
          <a:p>
            <a:r>
              <a:rPr lang="en-US" altLang="zh-CN" dirty="0"/>
              <a:t>Fine-tuning: downstream experiments on the GLUE, SWAG and </a:t>
            </a:r>
            <a:r>
              <a:rPr lang="en-US" altLang="zh-CN" dirty="0" err="1"/>
              <a:t>SQuAD</a:t>
            </a:r>
            <a:r>
              <a:rPr lang="en-US" altLang="zh-CN" dirty="0"/>
              <a:t> benchmarks.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54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8BE8C-ACB6-48E1-9D98-BC6F270F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97662-0076-4D0E-B6B6-FCCEB099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A542F7-CA96-46C5-AE89-C4B6CE2A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859492"/>
            <a:ext cx="9401175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A2F6A7-BED4-4B98-B51B-ACBCCA6C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49" y="4809075"/>
            <a:ext cx="4838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6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3389-5AB6-4314-827F-D6D69965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1297B-9D16-47BE-847B-682FA8BB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65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all three data sets, the cosine similarity has a drop in the last layer compared with baseline.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Similarity drop is the most obvious in STS-B, which is consistent with empirical verification that STS-B’s σ1σ2 is the largest.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9A388-E36E-4283-AF91-3295A6C3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80" y="1749955"/>
            <a:ext cx="8828088" cy="32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3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FF53A-548F-4A83-BE54-49083157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37E5A-9118-4E18-B3D1-E40D5474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Dose over-smoothing really exist? </a:t>
            </a:r>
          </a:p>
          <a:p>
            <a:pPr lvl="1"/>
            <a:r>
              <a:rPr lang="en-US" altLang="zh-CN" dirty="0"/>
              <a:t>Similarity over 0.9 is still enough for neural network to distinguish  </a:t>
            </a:r>
          </a:p>
          <a:p>
            <a:pPr lvl="1"/>
            <a:r>
              <a:rPr lang="en-US" altLang="zh-CN" dirty="0"/>
              <a:t>Theoretical result is not specific to attention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Does token wise over-smoothing really harm the performance?</a:t>
            </a:r>
          </a:p>
          <a:p>
            <a:pPr lvl="1"/>
            <a:r>
              <a:rPr lang="en-US" altLang="zh-CN" dirty="0"/>
              <a:t>Different input may be still distinguishable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Fusion mechanism cannot be fully explained in terms of over smoothing</a:t>
            </a:r>
          </a:p>
        </p:txBody>
      </p:sp>
    </p:spTree>
    <p:extLst>
      <p:ext uri="{BB962C8B-B14F-4D97-AF65-F5344CB8AC3E}">
        <p14:creationId xmlns:p14="http://schemas.microsoft.com/office/powerpoint/2010/main" val="267876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9F17-1AF7-4AB2-8206-78E15F7E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Oversmoothing</a:t>
            </a:r>
            <a:r>
              <a:rPr lang="en-US" altLang="zh-CN" dirty="0"/>
              <a:t> in Graph Neural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225BA-8C65-4C68-95D0-F44EAE7D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Oversmoothing</a:t>
            </a:r>
            <a:r>
              <a:rPr lang="en-US" altLang="zh-CN" dirty="0"/>
              <a:t>: the representation of all the nodes become nearly the same in graph neural network</a:t>
            </a:r>
          </a:p>
          <a:p>
            <a:r>
              <a:rPr lang="en-US" altLang="zh-CN" dirty="0"/>
              <a:t>The self-attention matrix can be seen as a normalized adjacent matrix of a corresponding graph.</a:t>
            </a:r>
          </a:p>
          <a:p>
            <a:r>
              <a:rPr lang="en-US" altLang="zh-CN" dirty="0"/>
              <a:t>Transformers may suffer from </a:t>
            </a:r>
            <a:r>
              <a:rPr lang="en-US" altLang="zh-CN" dirty="0" err="1"/>
              <a:t>oversmoothing</a:t>
            </a:r>
            <a:r>
              <a:rPr lang="en-US" altLang="zh-CN" dirty="0"/>
              <a:t>-problem, like graph neural networks.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B66721-5F4F-4292-B124-D8FCC417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85106"/>
            <a:ext cx="9658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46F8-19D1-43AA-96DC-104D75DB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11BBB-F076-4CF6-9ADB-9E52E6D9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46444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ResGCN</a:t>
            </a:r>
            <a:r>
              <a:rPr lang="en-US" altLang="zh-CN" dirty="0"/>
              <a:t> (2019) adapts the residual connection and dilated convolution in the graph convolutional network (</a:t>
            </a:r>
            <a:r>
              <a:rPr lang="en-US" altLang="zh-CN" dirty="0" err="1"/>
              <a:t>GCN</a:t>
            </a:r>
            <a:r>
              <a:rPr lang="en-US" altLang="zh-CN" dirty="0"/>
              <a:t>), and successfully scales the </a:t>
            </a:r>
            <a:r>
              <a:rPr lang="en-US" altLang="zh-CN" dirty="0" err="1"/>
              <a:t>GCN</a:t>
            </a:r>
            <a:r>
              <a:rPr lang="en-US" altLang="zh-CN" dirty="0"/>
              <a:t> to 56 layers. </a:t>
            </a:r>
          </a:p>
          <a:p>
            <a:endParaRPr lang="en-US" altLang="zh-CN" dirty="0"/>
          </a:p>
          <a:p>
            <a:r>
              <a:rPr lang="en-US" altLang="zh-CN" dirty="0" err="1"/>
              <a:t>PairNorm</a:t>
            </a:r>
            <a:r>
              <a:rPr lang="en-US" altLang="zh-CN" dirty="0"/>
              <a:t> (2020) propose a novel normalization layer, that prevents node embeddings from becoming too similar. </a:t>
            </a:r>
          </a:p>
          <a:p>
            <a:endParaRPr lang="en-US" altLang="zh-CN" dirty="0"/>
          </a:p>
          <a:p>
            <a:r>
              <a:rPr lang="en-US" altLang="zh-CN" dirty="0" err="1"/>
              <a:t>DropEdge</a:t>
            </a:r>
            <a:r>
              <a:rPr lang="en-US" altLang="zh-CN" dirty="0"/>
              <a:t> (2020) randomly removes edges from the input graph at each training epoch, and reduces the effect of over-smoothing.</a:t>
            </a:r>
          </a:p>
          <a:p>
            <a:endParaRPr lang="en-US" altLang="zh-CN" dirty="0"/>
          </a:p>
          <a:p>
            <a:r>
              <a:rPr lang="en-US" altLang="zh-CN" dirty="0"/>
              <a:t>Dong et al. (2021) introduce the “token-uniformity” problem for self-attention, and show that skip connections and multi-layer perceptron can mitigate this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74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6827A-7D4C-486E-9C90-16A806C4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Oversmoothing</a:t>
            </a:r>
            <a:r>
              <a:rPr lang="en-US" altLang="zh-CN" dirty="0"/>
              <a:t> in Transformer?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6F51F-87E7-4383-9E98-C56814AC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2223556"/>
            <a:ext cx="6570133" cy="4532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Transformer-based models fine-tuned on the </a:t>
            </a:r>
            <a:r>
              <a:rPr lang="en-US" altLang="zh-CN" dirty="0" err="1"/>
              <a:t>SQuAD</a:t>
            </a:r>
            <a:r>
              <a:rPr lang="en-US" altLang="zh-CN" dirty="0"/>
              <a:t> data set</a:t>
            </a:r>
          </a:p>
          <a:p>
            <a:endParaRPr lang="en-US" altLang="zh-CN" dirty="0"/>
          </a:p>
          <a:p>
            <a:r>
              <a:rPr lang="en-US" altLang="zh-CN" dirty="0" err="1"/>
              <a:t>CosSim</a:t>
            </a:r>
            <a:r>
              <a:rPr lang="en-US" altLang="zh-CN" dirty="0"/>
              <a:t> values over all </a:t>
            </a:r>
            <a:r>
              <a:rPr lang="en-US" altLang="zh-CN" dirty="0" err="1"/>
              <a:t>WikiBio</a:t>
            </a:r>
            <a:r>
              <a:rPr lang="en-US" altLang="zh-CN" dirty="0"/>
              <a:t> data</a:t>
            </a:r>
          </a:p>
          <a:p>
            <a:endParaRPr lang="en-US" altLang="zh-CN" dirty="0"/>
          </a:p>
          <a:p>
            <a:r>
              <a:rPr lang="el-GR" altLang="zh-CN" dirty="0"/>
              <a:t>Τ</a:t>
            </a:r>
            <a:r>
              <a:rPr lang="en-US" altLang="zh-CN" dirty="0"/>
              <a:t>he original token representations are different from each other, while token similarities are high in the last layer.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average token-wise cosine similarity of the last layer of ALBERT and </a:t>
            </a:r>
            <a:r>
              <a:rPr lang="en-US" altLang="zh-CN" dirty="0" err="1"/>
              <a:t>RoBERTa</a:t>
            </a:r>
            <a:r>
              <a:rPr lang="en-US" altLang="zh-CN" dirty="0"/>
              <a:t> are both larger than 90%.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B84B7D-4077-415D-9727-2C762A42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108" y="2847567"/>
            <a:ext cx="3762375" cy="35001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060BEE-639C-4BC4-AEFD-D009B4FC4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74" y="1990317"/>
            <a:ext cx="36576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31497-6DC7-4E2E-9A2C-AB12C54F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Oversmoothing</a:t>
            </a:r>
            <a:r>
              <a:rPr lang="en-US" altLang="zh-CN" dirty="0"/>
              <a:t> and Accuracy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F2926-1C60-4C55-B24D-16733A02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1067" cy="4351338"/>
          </a:xfrm>
        </p:spPr>
        <p:txBody>
          <a:bodyPr>
            <a:normAutofit lnSpcReduction="10000"/>
          </a:bodyPr>
          <a:lstStyle/>
          <a:p>
            <a:r>
              <a:rPr lang="el-GR" altLang="zh-CN" dirty="0"/>
              <a:t>Ρ</a:t>
            </a:r>
            <a:r>
              <a:rPr lang="en-US" altLang="zh-CN" dirty="0" err="1"/>
              <a:t>epresentations</a:t>
            </a:r>
            <a:r>
              <a:rPr lang="en-US" altLang="zh-CN" dirty="0"/>
              <a:t> from layer </a:t>
            </a:r>
            <a:r>
              <a:rPr lang="en-US" altLang="zh-CN" dirty="0" err="1"/>
              <a:t>i</a:t>
            </a:r>
            <a:r>
              <a:rPr lang="en-US" altLang="zh-CN" dirty="0"/>
              <a:t> as the final output and fine-tune the classifier. </a:t>
            </a:r>
          </a:p>
          <a:p>
            <a:pPr lvl="1"/>
            <a:r>
              <a:rPr lang="en-US" altLang="zh-CN" dirty="0"/>
              <a:t>fine-tuned on the </a:t>
            </a:r>
            <a:r>
              <a:rPr lang="en-US" altLang="zh-CN" dirty="0" err="1"/>
              <a:t>MRPC</a:t>
            </a:r>
            <a:r>
              <a:rPr lang="en-US" altLang="zh-CN" dirty="0"/>
              <a:t> data set</a:t>
            </a:r>
          </a:p>
          <a:p>
            <a:endParaRPr lang="en-US" altLang="zh-CN" dirty="0"/>
          </a:p>
          <a:p>
            <a:r>
              <a:rPr lang="en-US" altLang="zh-CN" dirty="0"/>
              <a:t>Layer 10 has the lowest cosine similarity and error rate. </a:t>
            </a:r>
          </a:p>
          <a:p>
            <a:endParaRPr lang="en-US" altLang="zh-CN" dirty="0"/>
          </a:p>
          <a:p>
            <a:r>
              <a:rPr lang="en-US" altLang="zh-CN" dirty="0"/>
              <a:t>At layers 11 and 12, the tokens have larger cosine similarities and performance drop.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34AC8F-B356-483C-B58D-FD24716C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20" y="2201333"/>
            <a:ext cx="3465215" cy="31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7DB3-1CA2-4B73-9662-25E92CC3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the Model Gets Deeper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5674D-0940-402B-BDC7-AFC2F208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626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The performance cannot be improved when the model gets deeper.</a:t>
            </a:r>
          </a:p>
          <a:p>
            <a:endParaRPr lang="en-US" altLang="zh-CN" dirty="0"/>
          </a:p>
          <a:p>
            <a:r>
              <a:rPr lang="en-US" altLang="zh-CN" dirty="0"/>
              <a:t>The performance of vanilla BERT cannot improve as the model gets deeper.</a:t>
            </a:r>
          </a:p>
          <a:p>
            <a:endParaRPr lang="en-US" altLang="zh-CN" dirty="0"/>
          </a:p>
          <a:p>
            <a:r>
              <a:rPr lang="en-US" altLang="zh-CN" dirty="0"/>
              <a:t>The proposed hierarchical fusion has better and better performance as the model gets deeper.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B45346-B50A-4EA7-A9D0-6B2DD2CA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177" y="2008715"/>
            <a:ext cx="4329163" cy="36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4E27B-6581-4CC9-8851-0D858044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65125"/>
            <a:ext cx="11590866" cy="1325563"/>
          </a:xfrm>
        </p:spPr>
        <p:txBody>
          <a:bodyPr/>
          <a:lstStyle/>
          <a:p>
            <a:r>
              <a:rPr lang="en-US" altLang="zh-CN" dirty="0"/>
              <a:t>Self-attention VS </a:t>
            </a:r>
            <a:r>
              <a:rPr lang="en-US" altLang="zh-CN" dirty="0" err="1"/>
              <a:t>ResGCN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B22B5-6F62-4538-8D94-E4672372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altLang="zh-CN" dirty="0"/>
              <a:t>Transformer: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Two layer normalization operations are performed after the self-attention layer and fully-connected layer, respectively.</a:t>
            </a:r>
          </a:p>
          <a:p>
            <a:endParaRPr lang="en-US" altLang="zh-CN" dirty="0"/>
          </a:p>
          <a:p>
            <a:r>
              <a:rPr lang="en-US" altLang="zh-CN" dirty="0" err="1"/>
              <a:t>GNN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72C292-E952-468E-BACF-BF756908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645972"/>
            <a:ext cx="7953375" cy="800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4E17F0-885C-4A36-AD97-097ABCB3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9" y="2581009"/>
            <a:ext cx="3848100" cy="400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EB5696-AB5D-49C6-A162-05EB7E066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512" y="3340364"/>
            <a:ext cx="5819775" cy="409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DB5457-3023-4EB5-9DCF-20C4AC438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312" y="5727966"/>
            <a:ext cx="7553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FA6D-6BF5-4EE6-858A-5EC861F6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Self-attention VS </a:t>
            </a:r>
            <a:r>
              <a:rPr lang="en-US" altLang="zh-CN" dirty="0" err="1"/>
              <a:t>ResGCN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E5C6D-3CE9-469A-95DB-22A61BA1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Since                in general, G in self-attention is a directed graph</a:t>
            </a:r>
          </a:p>
          <a:p>
            <a:endParaRPr lang="en-US" altLang="zh-CN" dirty="0"/>
          </a:p>
          <a:p>
            <a:r>
              <a:rPr lang="en-US" altLang="zh-CN" dirty="0"/>
              <a:t>                in self-attention is the random walk normalization,  while </a:t>
            </a:r>
            <a:r>
              <a:rPr lang="en-US" altLang="zh-CN" dirty="0" err="1"/>
              <a:t>GCN</a:t>
            </a:r>
            <a:r>
              <a:rPr lang="en-US" altLang="zh-CN" dirty="0"/>
              <a:t> usually uses the symmetric normalization version</a:t>
            </a:r>
          </a:p>
          <a:p>
            <a:endParaRPr lang="en-US" altLang="zh-CN" dirty="0"/>
          </a:p>
          <a:p>
            <a:r>
              <a:rPr lang="en-US" altLang="zh-CN" dirty="0"/>
              <a:t>The attention matrices constructed at different Transformer layers are different, while in typical graphs, the adjacency matrices are usually static.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D6EFF9-CB4E-45A2-A52C-8D88ED8D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38" y="1825625"/>
            <a:ext cx="7553325" cy="628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B32805-36EE-4D1C-8AC5-97EB5B77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40" y="2769836"/>
            <a:ext cx="1139645" cy="2818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141431-FADC-4031-83D6-E195A7A71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796" y="3586851"/>
            <a:ext cx="1304925" cy="361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15D41-88F7-41FA-A13B-91A0146AB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475" y="3936323"/>
            <a:ext cx="2238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D0DB5-96B3-4EBE-83A4-AC5BEE63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the Self-Attention at Different Transformer Layers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04B3D-1E84-493B-B4F9-67CDACBD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2739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Flatten the multi-head attention and measure the cosine similarity between </a:t>
            </a:r>
            <a:r>
              <a:rPr lang="en-US" altLang="zh-CN" dirty="0" err="1"/>
              <a:t>Aˆ’s</a:t>
            </a:r>
            <a:r>
              <a:rPr lang="en-US" altLang="zh-CN" dirty="0"/>
              <a:t> at successive layers.</a:t>
            </a:r>
          </a:p>
          <a:p>
            <a:r>
              <a:rPr lang="en-US" altLang="zh-CN" dirty="0"/>
              <a:t>On the </a:t>
            </a:r>
            <a:r>
              <a:rPr lang="en-US" altLang="zh-CN" dirty="0" err="1"/>
              <a:t>WikiBio</a:t>
            </a:r>
            <a:r>
              <a:rPr lang="en-US" altLang="zh-CN" dirty="0"/>
              <a:t> data set</a:t>
            </a:r>
          </a:p>
          <a:p>
            <a:endParaRPr lang="en-US" altLang="zh-CN" dirty="0"/>
          </a:p>
          <a:p>
            <a:r>
              <a:rPr lang="en-US" altLang="zh-CN" dirty="0"/>
              <a:t>The similarities at the last few layers are high</a:t>
            </a:r>
          </a:p>
          <a:p>
            <a:r>
              <a:rPr lang="en-US" altLang="zh-CN" dirty="0"/>
              <a:t>Those at the first few layers are different from each other. </a:t>
            </a:r>
          </a:p>
          <a:p>
            <a:r>
              <a:rPr lang="en-US" altLang="zh-CN" dirty="0"/>
              <a:t>The attention patterns at the first few layers are changing, and become stable at the upper layers.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C4D62-AF2E-4A27-A161-D95093F2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63" y="2008505"/>
            <a:ext cx="3942578" cy="35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788</Words>
  <Application>Microsoft Office PowerPoint</Application>
  <PresentationFormat>宽屏</PresentationFormat>
  <Paragraphs>118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Oversmoothing in Graph Neural Network</vt:lpstr>
      <vt:lpstr>Related Work</vt:lpstr>
      <vt:lpstr>Oversmoothing in Transformer?</vt:lpstr>
      <vt:lpstr>Oversmoothing and Accuracy</vt:lpstr>
      <vt:lpstr>When the Model Gets Deeper</vt:lpstr>
      <vt:lpstr>Self-attention VS ResGCN</vt:lpstr>
      <vt:lpstr>Self-attention VS ResGCN</vt:lpstr>
      <vt:lpstr>Compare the Self-Attention at Different Transformer Layers</vt:lpstr>
      <vt:lpstr>How Many Layers Can Share The Same Self-Attention Matrix?</vt:lpstr>
      <vt:lpstr>Over-Smoothing In Bert</vt:lpstr>
      <vt:lpstr>PowerPoint 演示文稿</vt:lpstr>
      <vt:lpstr>The Condition of Over Smoothing</vt:lpstr>
      <vt:lpstr>Improve the Model</vt:lpstr>
      <vt:lpstr>Experiment</vt:lpstr>
      <vt:lpstr>Experiment</vt:lpstr>
      <vt:lpstr>Experiment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haiteng</dc:creator>
  <cp:lastModifiedBy>haiteng</cp:lastModifiedBy>
  <cp:revision>374</cp:revision>
  <dcterms:created xsi:type="dcterms:W3CDTF">2022-03-03T14:04:54Z</dcterms:created>
  <dcterms:modified xsi:type="dcterms:W3CDTF">2022-03-04T07:00:48Z</dcterms:modified>
</cp:coreProperties>
</file>