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0E18-558D-441B-9447-D4E80B60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30A1-AA0A-4A35-B947-C05B97AA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1E2C-7E96-491B-B2CA-31143166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4BA4-5A21-4AAF-9E88-5FAF332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63C7-73BB-41CD-95CC-EBDF5653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887F-B19D-4459-80E9-058AD5CF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7B62-CB4E-4887-85AF-1FE90F01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25D0-7929-4F71-9A03-28A9142B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8F28-96C1-49FF-A379-6807A0FF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0B24-F239-49EA-B99C-13329992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0A87D-EA06-4BAE-BC7E-F381337CA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F12F6-2153-4F18-807F-FEC3E3FB1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E67B-A571-4600-843D-279FC7D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9B05-B6DF-464E-82D8-50B8A2F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EA2B9-46D1-4524-ACF0-0F2B92B9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5A81-4D4A-4553-B38A-6C0C4809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86A9-F273-44C8-AE0A-DE2F397F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DBB7-56A7-4749-8581-8DAA9396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499F-EFB7-4DF1-B485-C0ED01B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6194-9D37-4769-A2E1-F00B780F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3B9C-0D0C-4178-B919-D4C596A6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BC23-413E-4DEF-8208-8B42B2F1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A0C-C6FB-461A-9515-2160B9D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448D-F552-4636-910B-CA163BF3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F3AF-3068-4F5B-AE68-9B7866B1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739F-88F0-4BE3-8000-606C0AFA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A82E-27CD-4A56-B06F-AC825B4E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4842A-F22E-43B6-9BD0-D1D59AFDC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8966B-3F3E-4A2B-A70F-366716B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9B52-2DCC-4E1E-A559-B88E91B3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1A5E4-4D6C-4E8B-B931-A6C09971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0647-E1DD-4552-A363-10C69CAB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84A50-92D4-4A67-8449-E8AC3B59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45F0D-A843-47A5-925B-FFE2636A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80445-8BA2-47E1-AFA8-8CCDF5C66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53A12-B69A-4EC0-8686-47B78DF34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A8AE8-30BB-4A39-826F-BE805D49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4CB1C-B285-4B90-9F59-0B91FB49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78861-EBDE-4C02-B823-1D4F7237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407E-0D9B-4442-B6C5-29B4EAA0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80C5C-38CB-4D01-9AEA-C3794F59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01FA-1749-495D-9F7A-8C9D95AD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B41DF-B95C-4DED-AC2C-253961F8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47F4-C218-496B-A294-1D195C75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EBEB2-52B9-4244-AD4F-7BEEBFDC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89C5-60CA-4F46-BE78-1BDA82E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C495-4CF7-4148-8BE7-EC6346F8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360C-B5B8-4DD8-9AE8-64C83608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354AC-B545-47C4-AB5E-2401F30AB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4EF6-EBE0-4433-B3AA-2EC27FE0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E191-786D-44E7-9E4C-004882DA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9610-1EF7-449F-B6E3-B734DC4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834-658C-4EC2-9710-979FF91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BAEF5-AB3A-4EAE-A8F4-3606FBD41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8F48-BB2D-4BB1-A910-4AAE1C917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F11B-E77B-4C06-B7D3-77100CBD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6580-BE35-4DBB-A49F-E9C6EEC8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D9B09-89F3-49A5-937C-FB23B704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9D4A1-7F9A-45CF-8714-F5BE0CB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89CE-557B-43F8-AC0B-2ADAA92E6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E820-2FE1-4051-8F11-F71F02795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8DE5-9BA0-4B67-8144-38FB8BE4AC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336F-6632-4AFC-B6A7-6ECAEA1FA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3B67-B526-46A8-863F-38008CD98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07E4-8579-4947-B5CE-0051190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E528-DEB8-445A-9DBE-7800D7B14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When Attention Meets Fast Recurrence: Training Language Models with Reduced Compute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1EE8-07FE-41DF-BF1B-77C9EC951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4061" y="5202238"/>
            <a:ext cx="9144000" cy="1655762"/>
          </a:xfrm>
        </p:spPr>
        <p:txBody>
          <a:bodyPr/>
          <a:lstStyle/>
          <a:p>
            <a:r>
              <a:rPr lang="en-US" dirty="0"/>
              <a:t>Chengyi Wang</a:t>
            </a:r>
          </a:p>
          <a:p>
            <a:r>
              <a:rPr lang="en-US" dirty="0"/>
              <a:t>11/2/2021</a:t>
            </a:r>
          </a:p>
        </p:txBody>
      </p:sp>
    </p:spTree>
    <p:extLst>
      <p:ext uri="{BB962C8B-B14F-4D97-AF65-F5344CB8AC3E}">
        <p14:creationId xmlns:p14="http://schemas.microsoft.com/office/powerpoint/2010/main" val="190106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DED2-EBE9-446E-B083-BBD4A90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WIKI-103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FB254D8-1BC3-4A9B-8172-8383018CE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97" y="2622717"/>
            <a:ext cx="8529623" cy="4235283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62D1BB-34EE-4DC3-9DB4-1CEA7C9D8A3B}"/>
              </a:ext>
            </a:extLst>
          </p:cNvPr>
          <p:cNvSpPr txBox="1">
            <a:spLocks/>
          </p:cNvSpPr>
          <p:nvPr/>
        </p:nvSpPr>
        <p:spPr>
          <a:xfrm>
            <a:off x="838200" y="16336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Dataset :WIKI-103 100M tokens</a:t>
            </a:r>
          </a:p>
          <a:p>
            <a:r>
              <a:rPr lang="en-US" sz="2800" dirty="0"/>
              <a:t>Model: Base d=3072	Large d=4096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901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F16D-889C-4EF2-8D89-12FCCC81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Billion Word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9F61210-362F-46B7-A092-E59A051ED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3226321"/>
            <a:ext cx="4677428" cy="3000794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275846-0AB1-4292-9918-5D4A86B2A8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Dataset :WIKI-103 100M tokens</a:t>
            </a:r>
          </a:p>
          <a:p>
            <a:r>
              <a:rPr lang="en-US" sz="2800" dirty="0"/>
              <a:t>Model: </a:t>
            </a:r>
            <a:r>
              <a:rPr lang="en-US" dirty="0"/>
              <a:t>Base d=4096  Large d=7616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16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934-A9AC-47FA-A8FE-A096C795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Inference Speed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C1131B1-AB43-4355-BC7C-D61867FD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9" y="1993182"/>
            <a:ext cx="4867954" cy="3467584"/>
          </a:xfrm>
        </p:spPr>
      </p:pic>
    </p:spTree>
    <p:extLst>
      <p:ext uri="{BB962C8B-B14F-4D97-AF65-F5344CB8AC3E}">
        <p14:creationId xmlns:p14="http://schemas.microsoft.com/office/powerpoint/2010/main" val="228360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DC07-7BB9-4C7F-AAD1-D434631C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IWSLT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7FBE-BAA7-4E35-B128-932E6844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: IWSLT DE-EN 170k pairs</a:t>
            </a:r>
          </a:p>
          <a:p>
            <a:r>
              <a:rPr lang="en-US" dirty="0"/>
              <a:t>Model: 6-layer SRU++ d= 1024</a:t>
            </a:r>
          </a:p>
          <a:p>
            <a:pPr marL="0" indent="0">
              <a:buNone/>
            </a:pPr>
            <a:r>
              <a:rPr lang="en-US" dirty="0"/>
              <a:t>	     8-layer Transformer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EA8414-A4CD-40B7-9433-37642312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7" y="3892212"/>
            <a:ext cx="486795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5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AAF9-F6F4-468F-A195-F0AF4CC3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SRU++ reduce training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F97A-5988-4CCC-AB02-6CCB930C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Stronger modeling capacity:  fewer model layers</a:t>
            </a:r>
          </a:p>
          <a:p>
            <a:r>
              <a:rPr lang="en-US" dirty="0"/>
              <a:t>fewer training steps &amp; smaller training batch</a:t>
            </a:r>
          </a:p>
          <a:p>
            <a:r>
              <a:rPr lang="en-US" dirty="0"/>
              <a:t>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2178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AAF9-F6F4-468F-A195-F0AF4CC3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SRU++ reduce training cost?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82BB0-EE48-4391-9ADE-FDB2A667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227A8799-D18B-48AD-B8E5-0CCFDE26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1757843"/>
            <a:ext cx="970733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DF77-BF61-4322-B8B0-6595DDDF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effectiveness of layer normalization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D509179-6DA8-4F64-B6C1-79CE8A4CD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6" y="1843087"/>
            <a:ext cx="10798504" cy="4891087"/>
          </a:xfrm>
        </p:spPr>
      </p:pic>
    </p:spTree>
    <p:extLst>
      <p:ext uri="{BB962C8B-B14F-4D97-AF65-F5344CB8AC3E}">
        <p14:creationId xmlns:p14="http://schemas.microsoft.com/office/powerpoint/2010/main" val="8515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D077-0437-4B50-A132-3F9C8580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attention all we need for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C3BF-ACD4-440A-84BA-EC297098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 of attention mechanism can be complemented with other computation </a:t>
            </a:r>
            <a:r>
              <a:rPr lang="en-US" altLang="zh-CN" dirty="0"/>
              <a:t>designed for computation modeling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6C37AE0-D6CF-4CAE-AD0B-020A0102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6" y="2742626"/>
            <a:ext cx="499179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EE95-91F8-4DE7-BB82-965F187B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SRU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D10D998-A852-4A62-9801-CFACBBF3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63" y="1758041"/>
            <a:ext cx="3992592" cy="1602349"/>
          </a:xfrm>
        </p:spPr>
      </p:pic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AA0692E9-9069-4119-A8E0-B2A33068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63" y="3597901"/>
            <a:ext cx="2953162" cy="101931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84A0EB4E-A328-49B6-A321-6E282EEC2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66" y="4844835"/>
            <a:ext cx="3896269" cy="1533739"/>
          </a:xfrm>
          <a:prstGeom prst="rect">
            <a:avLst/>
          </a:prstGeom>
        </p:spPr>
      </p:pic>
      <p:pic>
        <p:nvPicPr>
          <p:cNvPr id="1027" name="Picture 3" descr="What does size of the GRU or LSTM cell in the TensorFlow seq2seq tutorial  represent? - Stack Overflow">
            <a:extLst>
              <a:ext uri="{FF2B5EF4-FFF2-40B4-BE49-F238E27FC236}">
                <a16:creationId xmlns:a16="http://schemas.microsoft.com/office/drawing/2014/main" id="{0C15F2D0-2B6B-49DB-93FE-AF665A42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5" y="4500037"/>
            <a:ext cx="6082275" cy="18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В Keras, что именно я настраиваю, когда создаю слой с состоянием &amp;#39; LSTM &amp;#39;с  N &amp;#39; единицами измерения&amp;#39;? - CodeRoad">
            <a:extLst>
              <a:ext uri="{FF2B5EF4-FFF2-40B4-BE49-F238E27FC236}">
                <a16:creationId xmlns:a16="http://schemas.microsoft.com/office/drawing/2014/main" id="{5B213EC2-E714-4243-8A93-B90B4F866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t="16731" r="5584" b="23846"/>
          <a:stretch/>
        </p:blipFill>
        <p:spPr bwMode="auto">
          <a:xfrm>
            <a:off x="223275" y="1698328"/>
            <a:ext cx="570489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311910-ED20-4F23-9E2C-7F6DB818A3F5}"/>
              </a:ext>
            </a:extLst>
          </p:cNvPr>
          <p:cNvSpPr/>
          <p:nvPr/>
        </p:nvSpPr>
        <p:spPr>
          <a:xfrm>
            <a:off x="8679868" y="2011679"/>
            <a:ext cx="189812" cy="245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D33CF-DA14-456D-922C-7F569BDE2C38}"/>
              </a:ext>
            </a:extLst>
          </p:cNvPr>
          <p:cNvSpPr/>
          <p:nvPr/>
        </p:nvSpPr>
        <p:spPr>
          <a:xfrm>
            <a:off x="8783918" y="2310391"/>
            <a:ext cx="189812" cy="245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D9AA-D499-49A9-8C27-2163C858BA08}"/>
              </a:ext>
            </a:extLst>
          </p:cNvPr>
          <p:cNvSpPr/>
          <p:nvPr/>
        </p:nvSpPr>
        <p:spPr>
          <a:xfrm>
            <a:off x="8529579" y="2909347"/>
            <a:ext cx="1391661" cy="245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D278-E5F5-4A98-B18F-DC866FB1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SRU++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EB6D66C-90CB-40B8-A5D2-FC21B0E58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1" y="4978915"/>
            <a:ext cx="1670304" cy="1190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C88F7-32F4-479F-9412-F42A19B3F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2" y="6288020"/>
            <a:ext cx="4296084" cy="409709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25B0357-E030-41B4-B01A-6CEF1934D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57" y="4875273"/>
            <a:ext cx="3153215" cy="78115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52E6674B-F1A8-4923-8813-927600F14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7" y="1181193"/>
            <a:ext cx="10208743" cy="379387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6354690-1D51-4522-B436-37C600B8F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1" y="6169132"/>
            <a:ext cx="3124636" cy="609685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95C866F0-EDFA-4670-BD85-F925A7ED2D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530" y="5583693"/>
            <a:ext cx="3419952" cy="6096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58D5899-F742-4F1C-BCD0-5AE0BE6A5377}"/>
              </a:ext>
            </a:extLst>
          </p:cNvPr>
          <p:cNvSpPr/>
          <p:nvPr/>
        </p:nvSpPr>
        <p:spPr>
          <a:xfrm>
            <a:off x="4063811" y="805456"/>
            <a:ext cx="3153215" cy="4169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74C4B-6238-47B7-936B-3B741D13BC31}"/>
              </a:ext>
            </a:extLst>
          </p:cNvPr>
          <p:cNvSpPr/>
          <p:nvPr/>
        </p:nvSpPr>
        <p:spPr>
          <a:xfrm>
            <a:off x="8153267" y="828648"/>
            <a:ext cx="3153215" cy="4169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8A7D34BE-286B-439D-89A3-49940087D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1" y="5640852"/>
            <a:ext cx="231489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CD99-1976-4300-8261-8F827D7A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Does recurrence improve upon attention-only model?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526329C-0ED1-444D-85A1-270F7467C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" y="3388000"/>
            <a:ext cx="4734586" cy="3086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402B9-F5D6-4267-A23C-DAB72E6071AA}"/>
              </a:ext>
            </a:extLst>
          </p:cNvPr>
          <p:cNvSpPr txBox="1"/>
          <p:nvPr/>
        </p:nvSpPr>
        <p:spPr>
          <a:xfrm>
            <a:off x="737484" y="1818340"/>
            <a:ext cx="8783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 : ENWIK8  train: 90M tokens, dev: 5M tokens, test 5M tokens</a:t>
            </a:r>
          </a:p>
          <a:p>
            <a:r>
              <a:rPr lang="en-US" sz="2400" dirty="0"/>
              <a:t>Metric: BPC</a:t>
            </a:r>
          </a:p>
          <a:p>
            <a:r>
              <a:rPr lang="en-US" sz="2400" dirty="0"/>
              <a:t>Baseline: 12 layer Transformer-XL</a:t>
            </a:r>
          </a:p>
          <a:p>
            <a:r>
              <a:rPr lang="en-US" sz="2400" dirty="0"/>
              <a:t>Model: 10 layer SRU++ d:d’ = 4:1</a:t>
            </a:r>
          </a:p>
        </p:txBody>
      </p:sp>
    </p:spTree>
    <p:extLst>
      <p:ext uri="{BB962C8B-B14F-4D97-AF65-F5344CB8AC3E}">
        <p14:creationId xmlns:p14="http://schemas.microsoft.com/office/powerpoint/2010/main" val="93226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75A9-A6BB-4620-A73F-FCA1C3DE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How much attention is needed?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4E52C3B-4CA8-439D-BF54-C0E8E275D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0317"/>
            <a:ext cx="4515480" cy="378195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FCA798-08E3-4D3C-9112-708D62AA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867"/>
            <a:ext cx="464884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1300-9F13-4D71-83E7-D8BA4064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Where to use attention?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009220-7104-4915-987E-6ED299B6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444625"/>
            <a:ext cx="4867275" cy="5155850"/>
          </a:xfrm>
        </p:spPr>
      </p:pic>
    </p:spTree>
    <p:extLst>
      <p:ext uri="{BB962C8B-B14F-4D97-AF65-F5344CB8AC3E}">
        <p14:creationId xmlns:p14="http://schemas.microsoft.com/office/powerpoint/2010/main" val="169828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23E9-F7F6-44F3-82D2-8D20D884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Does the ratio d:d’ matter?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EAE2039-F276-4CE3-BC81-815F7F6C3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7535"/>
            <a:ext cx="4648849" cy="2810267"/>
          </a:xfrm>
        </p:spPr>
      </p:pic>
    </p:spTree>
    <p:extLst>
      <p:ext uri="{BB962C8B-B14F-4D97-AF65-F5344CB8AC3E}">
        <p14:creationId xmlns:p14="http://schemas.microsoft.com/office/powerpoint/2010/main" val="78111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B5A-9205-49B6-A1C5-DC8F2194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ENWIK8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59C7F8F-ED97-4C49-98D3-E2DC51C4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250"/>
            <a:ext cx="9240892" cy="4351338"/>
          </a:xfrm>
        </p:spPr>
      </p:pic>
    </p:spTree>
    <p:extLst>
      <p:ext uri="{BB962C8B-B14F-4D97-AF65-F5344CB8AC3E}">
        <p14:creationId xmlns:p14="http://schemas.microsoft.com/office/powerpoint/2010/main" val="148083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218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When Attention Meets Fast Recurrence: Training Language Models with Reduced Compute</vt:lpstr>
      <vt:lpstr>Is attention all we need for modeling?</vt:lpstr>
      <vt:lpstr>Background: SRU</vt:lpstr>
      <vt:lpstr>SRU++</vt:lpstr>
      <vt:lpstr>Experiments: Does recurrence improve upon attention-only model?</vt:lpstr>
      <vt:lpstr>Experiments: How much attention is needed?</vt:lpstr>
      <vt:lpstr>Experiments: Where to use attention?</vt:lpstr>
      <vt:lpstr>Experiments: Does the ratio d:d’ matter?</vt:lpstr>
      <vt:lpstr>Experiments: ENWIK8</vt:lpstr>
      <vt:lpstr>Experiments: WIKI-103</vt:lpstr>
      <vt:lpstr>Experiments: Billion Word</vt:lpstr>
      <vt:lpstr>Experiments: Inference Speed</vt:lpstr>
      <vt:lpstr>Experiments: IWSLT</vt:lpstr>
      <vt:lpstr>Why does SRU++ reduce training cost?</vt:lpstr>
      <vt:lpstr>Why does SRU++ reduce training cost?</vt:lpstr>
      <vt:lpstr>The effectiveness of layer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Attention Meets Fast Recurrence: Training Language Models with Reduced Compute</dc:title>
  <dc:creator>Chengyi Wang</dc:creator>
  <cp:lastModifiedBy>Chengyi Wang</cp:lastModifiedBy>
  <cp:revision>2</cp:revision>
  <dcterms:created xsi:type="dcterms:W3CDTF">2021-11-02T12:47:26Z</dcterms:created>
  <dcterms:modified xsi:type="dcterms:W3CDTF">2021-11-05T06:19:06Z</dcterms:modified>
</cp:coreProperties>
</file>