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6" r:id="rId3"/>
    <p:sldId id="258" r:id="rId4"/>
    <p:sldId id="279" r:id="rId5"/>
    <p:sldId id="289" r:id="rId6"/>
    <p:sldId id="290" r:id="rId7"/>
    <p:sldId id="291" r:id="rId8"/>
    <p:sldId id="281" r:id="rId9"/>
    <p:sldId id="282" r:id="rId10"/>
    <p:sldId id="283" r:id="rId11"/>
    <p:sldId id="284" r:id="rId12"/>
    <p:sldId id="285" r:id="rId13"/>
    <p:sldId id="286" r:id="rId14"/>
    <p:sldId id="287" r:id="rId15"/>
    <p:sldId id="288" r:id="rId16"/>
    <p:sldId id="292" r:id="rId17"/>
    <p:sldId id="293" r:id="rId18"/>
    <p:sldId id="294" r:id="rId19"/>
    <p:sldId id="28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64" autoAdjust="0"/>
    <p:restoredTop sz="69512" autoAdjust="0"/>
  </p:normalViewPr>
  <p:slideViewPr>
    <p:cSldViewPr snapToGrid="0">
      <p:cViewPr varScale="1">
        <p:scale>
          <a:sx n="81" d="100"/>
          <a:sy n="81" d="100"/>
        </p:scale>
        <p:origin x="192"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BE8336-1596-4922-ABF3-3A7641EA7FD2}" type="datetimeFigureOut">
              <a:rPr lang="en-US" smtClean="0"/>
              <a:t>7/8/22</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FD9E05-5994-4E71-848E-54AC90A6874D}" type="slidenum">
              <a:rPr lang="en-US" smtClean="0"/>
              <a:t>‹#›</a:t>
            </a:fld>
            <a:endParaRPr lang="en-US"/>
          </a:p>
        </p:txBody>
      </p:sp>
    </p:spTree>
    <p:extLst>
      <p:ext uri="{BB962C8B-B14F-4D97-AF65-F5344CB8AC3E}">
        <p14:creationId xmlns:p14="http://schemas.microsoft.com/office/powerpoint/2010/main" val="1794764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lecun</a:t>
            </a:r>
            <a:r>
              <a:rPr lang="zh-CN" altLang="en-US" dirty="0"/>
              <a:t> </a:t>
            </a:r>
            <a:r>
              <a:rPr lang="en-US" dirty="0" err="1"/>
              <a:t>通过这篇文章对未来十年研究具有自主智能的机器系统进行了构想和展望</a:t>
            </a:r>
            <a:r>
              <a:rPr lang="zh-CN" altLang="en-US" dirty="0"/>
              <a:t>，同时他也将这篇文章称为指明</a:t>
            </a:r>
            <a:r>
              <a:rPr lang="en-US" altLang="zh-CN" dirty="0"/>
              <a:t>AI</a:t>
            </a:r>
            <a:r>
              <a:rPr lang="zh-CN" altLang="en-US" dirty="0"/>
              <a:t>未来发展方向的工作。</a:t>
            </a:r>
            <a:endParaRPr lang="en-US" dirty="0"/>
          </a:p>
        </p:txBody>
      </p:sp>
      <p:sp>
        <p:nvSpPr>
          <p:cNvPr id="4" name="Slide Number Placeholder 3"/>
          <p:cNvSpPr>
            <a:spLocks noGrp="1"/>
          </p:cNvSpPr>
          <p:nvPr>
            <p:ph type="sldNum" sz="quarter" idx="5"/>
          </p:nvPr>
        </p:nvSpPr>
        <p:spPr/>
        <p:txBody>
          <a:bodyPr/>
          <a:lstStyle/>
          <a:p>
            <a:fld id="{1EFD9E05-5994-4E71-848E-54AC90A6874D}" type="slidenum">
              <a:rPr lang="en-US" smtClean="0"/>
              <a:t>1</a:t>
            </a:fld>
            <a:endParaRPr lang="en-US"/>
          </a:p>
        </p:txBody>
      </p:sp>
    </p:spTree>
    <p:extLst>
      <p:ext uri="{BB962C8B-B14F-4D97-AF65-F5344CB8AC3E}">
        <p14:creationId xmlns:p14="http://schemas.microsoft.com/office/powerpoint/2010/main" val="1055511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Lecun</a:t>
            </a:r>
            <a:r>
              <a:rPr lang="zh-CN" altLang="en-US" dirty="0"/>
              <a:t>在文中给出了两种预防</a:t>
            </a:r>
            <a:r>
              <a:rPr lang="en-US" altLang="zh-CN" dirty="0"/>
              <a:t>collapse</a:t>
            </a:r>
            <a:r>
              <a:rPr lang="zh-CN" altLang="en-US" dirty="0"/>
              <a:t>的方法，第一种是</a:t>
            </a:r>
            <a:r>
              <a:rPr lang="en-US" altLang="zh-CN" dirty="0"/>
              <a:t>contrastive method</a:t>
            </a:r>
            <a:r>
              <a:rPr lang="zh-CN" altLang="en-US" dirty="0"/>
              <a:t>，思路也比较简单，就是利用对比学习的思想，在降低训练样本的</a:t>
            </a:r>
            <a:r>
              <a:rPr lang="en-US" altLang="zh-CN" dirty="0"/>
              <a:t>energy</a:t>
            </a:r>
            <a:r>
              <a:rPr lang="zh-CN" altLang="en-US" dirty="0"/>
              <a:t>的同时，提升</a:t>
            </a:r>
            <a:r>
              <a:rPr lang="en-US" altLang="zh-CN" dirty="0"/>
              <a:t>contrastive samples</a:t>
            </a:r>
            <a:r>
              <a:rPr lang="zh-CN" altLang="en-US" dirty="0"/>
              <a:t>的</a:t>
            </a:r>
            <a:r>
              <a:rPr lang="en-US" altLang="zh-CN" dirty="0"/>
              <a:t>energy</a:t>
            </a:r>
            <a:r>
              <a:rPr lang="zh-CN" altLang="en-US" dirty="0"/>
              <a:t>。</a:t>
            </a:r>
            <a:endParaRPr lang="en-US" altLang="zh-CN" dirty="0"/>
          </a:p>
          <a:p>
            <a:r>
              <a:rPr lang="zh-CN" altLang="en-US" dirty="0"/>
              <a:t>自然引出了两个问题，一个是</a:t>
            </a:r>
            <a:r>
              <a:rPr lang="en-US" altLang="zh-CN" dirty="0"/>
              <a:t>contrastive Samples</a:t>
            </a:r>
            <a:r>
              <a:rPr lang="zh-CN" altLang="en-US" dirty="0"/>
              <a:t>的生成方式，在当前的问题情境下所有不是</a:t>
            </a:r>
            <a:r>
              <a:rPr lang="en-US" altLang="zh-CN" dirty="0"/>
              <a:t>y</a:t>
            </a:r>
            <a:r>
              <a:rPr lang="zh-CN" altLang="en-US" dirty="0"/>
              <a:t>的可能预测结果都是负样本</a:t>
            </a:r>
            <a:r>
              <a:rPr lang="en-US" altLang="zh-CN" dirty="0"/>
              <a:t>.</a:t>
            </a:r>
          </a:p>
          <a:p>
            <a:r>
              <a:rPr lang="zh-CN" altLang="en-US" dirty="0"/>
              <a:t>第二个就是</a:t>
            </a:r>
            <a:r>
              <a:rPr lang="en-US" altLang="zh-CN" dirty="0"/>
              <a:t>contrastive loss</a:t>
            </a:r>
            <a:r>
              <a:rPr lang="zh-CN" altLang="en-US" dirty="0"/>
              <a:t>的设计，它要求</a:t>
            </a:r>
            <a:r>
              <a:rPr lang="en-US" altLang="zh-CN" dirty="0"/>
              <a:t>H</a:t>
            </a:r>
            <a:r>
              <a:rPr lang="zh-CN" altLang="en-US" dirty="0"/>
              <a:t>是正样本</a:t>
            </a:r>
            <a:r>
              <a:rPr lang="en-US" altLang="zh-CN" dirty="0"/>
              <a:t>energy</a:t>
            </a:r>
            <a:r>
              <a:rPr lang="zh-CN" altLang="en-US" dirty="0"/>
              <a:t> </a:t>
            </a:r>
            <a:r>
              <a:rPr lang="en-US" altLang="zh-CN" dirty="0"/>
              <a:t>function</a:t>
            </a:r>
            <a:r>
              <a:rPr lang="zh-CN" altLang="en-US" dirty="0"/>
              <a:t>的增函数，并且是负样本的</a:t>
            </a:r>
            <a:r>
              <a:rPr lang="en-US" altLang="zh-CN" dirty="0"/>
              <a:t>energy</a:t>
            </a:r>
            <a:r>
              <a:rPr lang="zh-CN" altLang="en-US" dirty="0"/>
              <a:t> </a:t>
            </a:r>
            <a:r>
              <a:rPr lang="en-US" altLang="zh-CN" dirty="0"/>
              <a:t>function</a:t>
            </a:r>
            <a:r>
              <a:rPr lang="zh-CN" altLang="en-US" dirty="0"/>
              <a:t>的减函数，</a:t>
            </a:r>
            <a:r>
              <a:rPr lang="en-US" altLang="zh-CN" dirty="0"/>
              <a:t>m</a:t>
            </a:r>
            <a:r>
              <a:rPr lang="zh-CN" altLang="en-US" dirty="0"/>
              <a:t>是一个</a:t>
            </a:r>
            <a:r>
              <a:rPr lang="en-US" altLang="zh-CN" dirty="0"/>
              <a:t>margin function</a:t>
            </a:r>
            <a:r>
              <a:rPr lang="zh-CN" altLang="en-US" dirty="0"/>
              <a:t>，一个简单的例子是</a:t>
            </a:r>
            <a:r>
              <a:rPr lang="en-US" altLang="zh-CN" dirty="0"/>
              <a:t>Triplet Loss</a:t>
            </a:r>
            <a:r>
              <a:rPr lang="zh-CN" altLang="en-US" dirty="0"/>
              <a:t>，也比较好理解，它驱使</a:t>
            </a:r>
            <a:r>
              <a:rPr lang="en-US" altLang="zh-CN" dirty="0"/>
              <a:t>y hat</a:t>
            </a:r>
            <a:r>
              <a:rPr lang="zh-CN" altLang="en-US" dirty="0"/>
              <a:t>的</a:t>
            </a:r>
            <a:r>
              <a:rPr lang="en-US" altLang="zh-CN" dirty="0"/>
              <a:t>energy</a:t>
            </a:r>
            <a:r>
              <a:rPr lang="zh-CN" altLang="en-US" dirty="0"/>
              <a:t>要比</a:t>
            </a:r>
            <a:r>
              <a:rPr lang="en-US" altLang="zh-CN" dirty="0"/>
              <a:t>y</a:t>
            </a:r>
            <a:r>
              <a:rPr lang="zh-CN" altLang="en-US" dirty="0"/>
              <a:t>大</a:t>
            </a:r>
            <a:r>
              <a:rPr lang="en-US" altLang="zh-CN" dirty="0"/>
              <a:t>margin</a:t>
            </a:r>
            <a:r>
              <a:rPr lang="zh-CN" altLang="en-US" dirty="0"/>
              <a:t>。</a:t>
            </a:r>
            <a:endParaRPr lang="en-US" altLang="zh-CN" dirty="0"/>
          </a:p>
          <a:p>
            <a:endParaRPr lang="en-US" altLang="zh-CN" dirty="0"/>
          </a:p>
          <a:p>
            <a:r>
              <a:rPr lang="zh-CN" altLang="en-US" dirty="0"/>
              <a:t>但是</a:t>
            </a:r>
            <a:r>
              <a:rPr lang="en-US" altLang="zh-CN" dirty="0"/>
              <a:t>contrastive method</a:t>
            </a:r>
            <a:r>
              <a:rPr lang="zh-CN" altLang="en-US" dirty="0"/>
              <a:t>存在一个致命的问题，当</a:t>
            </a:r>
            <a:r>
              <a:rPr lang="en-US" altLang="zh-CN" dirty="0"/>
              <a:t>y</a:t>
            </a:r>
            <a:r>
              <a:rPr lang="zh-CN" altLang="en-US" dirty="0"/>
              <a:t>的维度很大时，</a:t>
            </a:r>
            <a:r>
              <a:rPr lang="en-US" altLang="zh-CN" dirty="0"/>
              <a:t>y</a:t>
            </a:r>
            <a:r>
              <a:rPr lang="zh-CN" altLang="en-US" dirty="0"/>
              <a:t>的每一维的变化产生的</a:t>
            </a:r>
            <a:r>
              <a:rPr lang="en-US" altLang="zh-CN" dirty="0"/>
              <a:t>y hat</a:t>
            </a:r>
            <a:r>
              <a:rPr lang="zh-CN" altLang="en-US" dirty="0"/>
              <a:t>都需要作为负样本进行训练，这导致负样本的数量将随着</a:t>
            </a:r>
            <a:r>
              <a:rPr lang="en-US" altLang="zh-CN" dirty="0"/>
              <a:t>y</a:t>
            </a:r>
            <a:r>
              <a:rPr lang="zh-CN" altLang="en-US" dirty="0"/>
              <a:t>的维度指数增长，因此给训练带来挑战。</a:t>
            </a:r>
            <a:endParaRPr lang="en-US" altLang="zh-CN" dirty="0"/>
          </a:p>
          <a:p>
            <a:endParaRPr lang="en-US" altLang="zh-CN" dirty="0"/>
          </a:p>
          <a:p>
            <a:r>
              <a:rPr lang="zh-CN" altLang="en-US" dirty="0"/>
              <a:t>作者更推荐的是第二种正则化的手段，这类方法在降低训练样本的</a:t>
            </a:r>
            <a:r>
              <a:rPr lang="en-US" altLang="zh-CN" dirty="0"/>
              <a:t>energy</a:t>
            </a:r>
            <a:r>
              <a:rPr lang="zh-CN" altLang="en-US" dirty="0"/>
              <a:t>的同时最小化包含训练样本点的</a:t>
            </a:r>
            <a:r>
              <a:rPr lang="en-US" altLang="zh-CN" dirty="0"/>
              <a:t>volume</a:t>
            </a:r>
            <a:r>
              <a:rPr lang="zh-CN" altLang="en-US" dirty="0"/>
              <a:t>，以实现过滤掉负样本。</a:t>
            </a:r>
            <a:endParaRPr lang="en-US" dirty="0"/>
          </a:p>
        </p:txBody>
      </p:sp>
      <p:sp>
        <p:nvSpPr>
          <p:cNvPr id="4" name="Slide Number Placeholder 3"/>
          <p:cNvSpPr>
            <a:spLocks noGrp="1"/>
          </p:cNvSpPr>
          <p:nvPr>
            <p:ph type="sldNum" sz="quarter" idx="5"/>
          </p:nvPr>
        </p:nvSpPr>
        <p:spPr/>
        <p:txBody>
          <a:bodyPr/>
          <a:lstStyle/>
          <a:p>
            <a:fld id="{1EFD9E05-5994-4E71-848E-54AC90A6874D}" type="slidenum">
              <a:rPr lang="en-US" smtClean="0"/>
              <a:t>10</a:t>
            </a:fld>
            <a:endParaRPr lang="en-US"/>
          </a:p>
        </p:txBody>
      </p:sp>
    </p:spTree>
    <p:extLst>
      <p:ext uri="{BB962C8B-B14F-4D97-AF65-F5344CB8AC3E}">
        <p14:creationId xmlns:p14="http://schemas.microsoft.com/office/powerpoint/2010/main" val="114460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在有了解决</a:t>
            </a:r>
            <a:r>
              <a:rPr lang="en-US" altLang="zh-CN" dirty="0"/>
              <a:t>energy collapse</a:t>
            </a:r>
            <a:r>
              <a:rPr lang="zh-CN" altLang="en-US" dirty="0"/>
              <a:t>的方法之后，</a:t>
            </a:r>
            <a:r>
              <a:rPr lang="en-US" altLang="zh-CN" dirty="0" err="1"/>
              <a:t>lecun</a:t>
            </a:r>
            <a:r>
              <a:rPr lang="zh-CN" altLang="en-US" dirty="0"/>
              <a:t>设计出了最后的模型结构</a:t>
            </a:r>
            <a:r>
              <a:rPr lang="en-US" altLang="zh-CN" dirty="0"/>
              <a:t>JEPA</a:t>
            </a:r>
            <a:r>
              <a:rPr lang="zh-CN" altLang="en-US" dirty="0"/>
              <a:t>，他把第二种和第四种结构结合起来，这样既可以表示多种</a:t>
            </a:r>
            <a:r>
              <a:rPr lang="en-US" altLang="zh-CN" dirty="0"/>
              <a:t>y</a:t>
            </a:r>
            <a:r>
              <a:rPr lang="zh-CN" altLang="en-US" dirty="0"/>
              <a:t>，又具有可预测的性质。</a:t>
            </a:r>
            <a:endParaRPr lang="en-US" altLang="zh-CN" dirty="0"/>
          </a:p>
          <a:p>
            <a:r>
              <a:rPr lang="en-US" altLang="zh-CN" dirty="0"/>
              <a:t>Energy function</a:t>
            </a:r>
            <a:r>
              <a:rPr lang="zh-CN" altLang="en-US" dirty="0"/>
              <a:t>和前面也是一致的，唯一的区别在于计算的是</a:t>
            </a:r>
            <a:r>
              <a:rPr lang="en-US" altLang="zh-CN" dirty="0" err="1"/>
              <a:t>sy</a:t>
            </a:r>
            <a:r>
              <a:rPr lang="zh-CN" altLang="en-US" dirty="0"/>
              <a:t>和</a:t>
            </a:r>
            <a:r>
              <a:rPr lang="en-US" altLang="zh-CN" dirty="0"/>
              <a:t>tilde </a:t>
            </a:r>
            <a:r>
              <a:rPr lang="en-US" altLang="zh-CN" dirty="0" err="1"/>
              <a:t>sy</a:t>
            </a:r>
            <a:r>
              <a:rPr lang="zh-CN" altLang="en-US" dirty="0"/>
              <a:t>的距离。</a:t>
            </a:r>
            <a:endParaRPr lang="en-US" altLang="zh-CN" dirty="0"/>
          </a:p>
          <a:p>
            <a:endParaRPr lang="en-US" altLang="zh-CN" dirty="0"/>
          </a:p>
          <a:p>
            <a:r>
              <a:rPr lang="en-US" altLang="zh-CN" dirty="0"/>
              <a:t>JEPA</a:t>
            </a:r>
            <a:r>
              <a:rPr lang="zh-CN" altLang="en-US" dirty="0"/>
              <a:t>的结构中</a:t>
            </a:r>
            <a:r>
              <a:rPr lang="en-US" altLang="zh-CN" dirty="0"/>
              <a:t>y</a:t>
            </a:r>
            <a:r>
              <a:rPr lang="zh-CN" altLang="en-US" dirty="0"/>
              <a:t>的多样性体现在两个方面，一个是</a:t>
            </a:r>
            <a:r>
              <a:rPr lang="en-US" altLang="zh-CN" dirty="0"/>
              <a:t>encoder</a:t>
            </a:r>
            <a:r>
              <a:rPr lang="zh-CN" altLang="en-US" dirty="0"/>
              <a:t>的</a:t>
            </a:r>
            <a:r>
              <a:rPr lang="en-US" altLang="zh-CN" dirty="0"/>
              <a:t>invariance</a:t>
            </a:r>
            <a:r>
              <a:rPr lang="zh-CN" altLang="en-US" dirty="0"/>
              <a:t>，比如多个</a:t>
            </a:r>
            <a:r>
              <a:rPr lang="en-US" altLang="zh-CN" dirty="0"/>
              <a:t>y</a:t>
            </a:r>
            <a:r>
              <a:rPr lang="zh-CN" altLang="en-US" dirty="0"/>
              <a:t>可能影射到相同的</a:t>
            </a:r>
            <a:r>
              <a:rPr lang="en-US" altLang="zh-CN" dirty="0" err="1"/>
              <a:t>sy</a:t>
            </a:r>
            <a:r>
              <a:rPr lang="zh-CN" altLang="en-US" dirty="0"/>
              <a:t>，第二个方面则是隐变量</a:t>
            </a:r>
            <a:r>
              <a:rPr lang="en-US" altLang="zh-CN" dirty="0"/>
              <a:t>z</a:t>
            </a:r>
            <a:r>
              <a:rPr lang="zh-CN" altLang="en-US" dirty="0"/>
              <a:t>可以产生多种</a:t>
            </a:r>
            <a:r>
              <a:rPr lang="en-US" altLang="zh-CN" dirty="0" err="1"/>
              <a:t>sy</a:t>
            </a:r>
            <a:r>
              <a:rPr lang="zh-CN" altLang="en-US" dirty="0"/>
              <a:t>的预测。</a:t>
            </a:r>
            <a:endParaRPr lang="en-US" altLang="zh-CN" dirty="0"/>
          </a:p>
          <a:p>
            <a:endParaRPr lang="en-US" altLang="zh-CN" dirty="0"/>
          </a:p>
          <a:p>
            <a:r>
              <a:rPr lang="zh-CN" altLang="en-US" dirty="0"/>
              <a:t>为了避免</a:t>
            </a:r>
            <a:r>
              <a:rPr lang="en-US" altLang="zh-CN" dirty="0"/>
              <a:t>collapse</a:t>
            </a:r>
            <a:r>
              <a:rPr lang="zh-CN" altLang="en-US" dirty="0"/>
              <a:t>，</a:t>
            </a:r>
            <a:r>
              <a:rPr lang="en-US" altLang="zh-CN" dirty="0"/>
              <a:t>JEPA</a:t>
            </a:r>
            <a:r>
              <a:rPr lang="zh-CN" altLang="en-US" dirty="0"/>
              <a:t>的训练需要满足以下四个标准，第一个和第二个是最大化</a:t>
            </a:r>
            <a:r>
              <a:rPr lang="en-US" altLang="zh-CN" dirty="0" err="1"/>
              <a:t>sx</a:t>
            </a:r>
            <a:r>
              <a:rPr lang="zh-CN" altLang="en-US" dirty="0"/>
              <a:t>和</a:t>
            </a:r>
            <a:r>
              <a:rPr lang="en-US" altLang="zh-CN" dirty="0" err="1"/>
              <a:t>sy</a:t>
            </a:r>
            <a:r>
              <a:rPr lang="zh-CN" altLang="en-US" dirty="0"/>
              <a:t>分别对</a:t>
            </a:r>
            <a:r>
              <a:rPr lang="en-US" altLang="zh-CN" dirty="0"/>
              <a:t>x</a:t>
            </a:r>
            <a:r>
              <a:rPr lang="zh-CN" altLang="en-US" dirty="0"/>
              <a:t>和</a:t>
            </a:r>
            <a:r>
              <a:rPr lang="en-US" altLang="zh-CN" dirty="0"/>
              <a:t>y</a:t>
            </a:r>
            <a:r>
              <a:rPr lang="zh-CN" altLang="en-US" dirty="0"/>
              <a:t>的</a:t>
            </a:r>
            <a:r>
              <a:rPr lang="en-US" altLang="zh-CN" dirty="0"/>
              <a:t>information content</a:t>
            </a:r>
            <a:r>
              <a:rPr lang="zh-CN" altLang="en-US" dirty="0"/>
              <a:t>，这是为了避免前面讲到的结构</a:t>
            </a:r>
            <a:r>
              <a:rPr lang="en-US" altLang="zh-CN" dirty="0"/>
              <a:t>4</a:t>
            </a:r>
            <a:r>
              <a:rPr lang="zh-CN" altLang="en-US" dirty="0"/>
              <a:t>中的</a:t>
            </a:r>
            <a:r>
              <a:rPr lang="en-US" altLang="zh-CN" dirty="0"/>
              <a:t>collapse</a:t>
            </a:r>
            <a:r>
              <a:rPr lang="zh-CN" altLang="en-US" dirty="0"/>
              <a:t>，第三个标准是使得</a:t>
            </a:r>
            <a:r>
              <a:rPr lang="en-US" altLang="zh-CN" dirty="0" err="1"/>
              <a:t>sy</a:t>
            </a:r>
            <a:r>
              <a:rPr lang="zh-CN" altLang="en-US" dirty="0"/>
              <a:t>是可预测的，通过最小化</a:t>
            </a:r>
            <a:r>
              <a:rPr lang="en-US" altLang="zh-CN" dirty="0"/>
              <a:t>JEPA</a:t>
            </a:r>
            <a:r>
              <a:rPr lang="zh-CN" altLang="en-US" dirty="0"/>
              <a:t>的</a:t>
            </a:r>
            <a:r>
              <a:rPr lang="en-US" altLang="zh-CN" dirty="0"/>
              <a:t>prediction</a:t>
            </a:r>
            <a:r>
              <a:rPr lang="zh-CN" altLang="en-US" dirty="0"/>
              <a:t> </a:t>
            </a:r>
            <a:r>
              <a:rPr lang="en-US" altLang="zh-CN" dirty="0"/>
              <a:t>error</a:t>
            </a:r>
            <a:r>
              <a:rPr lang="zh-CN" altLang="en-US" dirty="0"/>
              <a:t>可以实现，第四个是最小化</a:t>
            </a:r>
            <a:r>
              <a:rPr lang="en-US" altLang="zh-CN" dirty="0"/>
              <a:t>z</a:t>
            </a:r>
            <a:r>
              <a:rPr lang="zh-CN" altLang="en-US" dirty="0"/>
              <a:t>的</a:t>
            </a:r>
            <a:r>
              <a:rPr lang="en-US" altLang="zh-CN" dirty="0"/>
              <a:t>information content</a:t>
            </a:r>
            <a:r>
              <a:rPr lang="zh-CN" altLang="en-US" dirty="0"/>
              <a:t>，可以通过一些正则化的手段实现。因此现在需要解决的就剩下最大化</a:t>
            </a:r>
            <a:r>
              <a:rPr lang="en-US" altLang="zh-CN" dirty="0" err="1"/>
              <a:t>sx</a:t>
            </a:r>
            <a:r>
              <a:rPr lang="zh-CN" altLang="en-US" dirty="0"/>
              <a:t>和</a:t>
            </a:r>
            <a:r>
              <a:rPr lang="en-US" altLang="zh-CN" dirty="0" err="1"/>
              <a:t>sy</a:t>
            </a:r>
            <a:r>
              <a:rPr lang="zh-CN" altLang="en-US" dirty="0"/>
              <a:t>的</a:t>
            </a:r>
            <a:r>
              <a:rPr lang="en-US" altLang="zh-CN" dirty="0"/>
              <a:t>information</a:t>
            </a:r>
            <a:r>
              <a:rPr lang="zh-CN" altLang="en-US" dirty="0"/>
              <a:t> </a:t>
            </a:r>
            <a:r>
              <a:rPr lang="en-US" altLang="zh-CN" dirty="0"/>
              <a:t>content.</a:t>
            </a:r>
            <a:endParaRPr lang="en-US" dirty="0"/>
          </a:p>
        </p:txBody>
      </p:sp>
      <p:sp>
        <p:nvSpPr>
          <p:cNvPr id="4" name="Slide Number Placeholder 3"/>
          <p:cNvSpPr>
            <a:spLocks noGrp="1"/>
          </p:cNvSpPr>
          <p:nvPr>
            <p:ph type="sldNum" sz="quarter" idx="5"/>
          </p:nvPr>
        </p:nvSpPr>
        <p:spPr/>
        <p:txBody>
          <a:bodyPr/>
          <a:lstStyle/>
          <a:p>
            <a:fld id="{1EFD9E05-5994-4E71-848E-54AC90A6874D}" type="slidenum">
              <a:rPr lang="en-US" smtClean="0"/>
              <a:t>11</a:t>
            </a:fld>
            <a:endParaRPr lang="en-US"/>
          </a:p>
        </p:txBody>
      </p:sp>
    </p:spTree>
    <p:extLst>
      <p:ext uri="{BB962C8B-B14F-4D97-AF65-F5344CB8AC3E}">
        <p14:creationId xmlns:p14="http://schemas.microsoft.com/office/powerpoint/2010/main" val="1176278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dirty="0" err="1"/>
              <a:t>Lecun</a:t>
            </a:r>
            <a:r>
              <a:rPr lang="zh-CN" altLang="en-US" b="0" dirty="0"/>
              <a:t>给出的解决方法是</a:t>
            </a:r>
            <a:r>
              <a:rPr lang="en-US" altLang="zh-CN" b="0" dirty="0" err="1"/>
              <a:t>VICReg</a:t>
            </a:r>
            <a:r>
              <a:rPr lang="zh-CN" altLang="en-US" b="0" dirty="0"/>
              <a:t>，这个方法出自</a:t>
            </a:r>
            <a:r>
              <a:rPr lang="en-US" altLang="zh-CN" b="0" dirty="0" err="1"/>
              <a:t>lecun</a:t>
            </a:r>
            <a:r>
              <a:rPr lang="zh-CN" altLang="en-US" b="0" dirty="0"/>
              <a:t>的另外一篇文章，是自监督学习中的一个</a:t>
            </a:r>
            <a:r>
              <a:rPr lang="en-US" b="0" dirty="0"/>
              <a:t> non-contrastive method for training embeddings</a:t>
            </a:r>
            <a:r>
              <a:rPr lang="zh-CN" altLang="en-US" b="0" dirty="0"/>
              <a:t>。</a:t>
            </a:r>
            <a:r>
              <a:rPr lang="en-US" altLang="zh-CN" b="0" dirty="0" err="1"/>
              <a:t>VICReg</a:t>
            </a:r>
            <a:r>
              <a:rPr lang="zh-CN" altLang="en-US" b="0" dirty="0"/>
              <a:t>的方法首先将</a:t>
            </a:r>
            <a:r>
              <a:rPr lang="en-US" altLang="zh-CN" b="0" dirty="0" err="1"/>
              <a:t>sx</a:t>
            </a:r>
            <a:r>
              <a:rPr lang="zh-CN" altLang="en-US" b="0" dirty="0"/>
              <a:t>经过一个</a:t>
            </a:r>
            <a:r>
              <a:rPr lang="en-US" altLang="zh-CN" b="0" dirty="0"/>
              <a:t>expander</a:t>
            </a:r>
            <a:r>
              <a:rPr lang="zh-CN" altLang="en-US" b="0" dirty="0"/>
              <a:t>的非线性网络扩展到高维表示</a:t>
            </a:r>
            <a:r>
              <a:rPr lang="en-US" altLang="zh-CN" b="0" dirty="0" err="1"/>
              <a:t>vx</a:t>
            </a:r>
            <a:r>
              <a:rPr lang="zh-CN" altLang="en-US" b="0" dirty="0"/>
              <a:t>，然后保证</a:t>
            </a:r>
            <a:r>
              <a:rPr lang="en-US" altLang="zh-CN" b="0" dirty="0" err="1"/>
              <a:t>sx</a:t>
            </a:r>
            <a:r>
              <a:rPr lang="zh-CN" altLang="en-US" b="0" dirty="0"/>
              <a:t>的各个分量都不是常量，并且各分量之间要尽量独立。</a:t>
            </a:r>
            <a:endParaRPr lang="en-US" altLang="zh-CN" b="0" dirty="0"/>
          </a:p>
          <a:p>
            <a:r>
              <a:rPr lang="zh-CN" altLang="en-US" b="0" dirty="0"/>
              <a:t>具体来说，对于准则</a:t>
            </a:r>
            <a:r>
              <a:rPr lang="en-US" altLang="zh-CN" b="0" dirty="0"/>
              <a:t>1</a:t>
            </a:r>
            <a:r>
              <a:rPr lang="zh-CN" altLang="en-US" b="0" dirty="0"/>
              <a:t>，可以使用一个</a:t>
            </a:r>
            <a:r>
              <a:rPr lang="en-US" altLang="zh-CN" b="0" dirty="0"/>
              <a:t>hinge loss</a:t>
            </a:r>
            <a:r>
              <a:rPr lang="zh-CN" altLang="en-US" b="0" dirty="0"/>
              <a:t>使得</a:t>
            </a:r>
            <a:r>
              <a:rPr lang="en-US" altLang="zh-CN" b="0" dirty="0" err="1"/>
              <a:t>sx</a:t>
            </a:r>
            <a:r>
              <a:rPr lang="zh-CN" altLang="en-US" b="0" dirty="0"/>
              <a:t>和</a:t>
            </a:r>
            <a:r>
              <a:rPr lang="en-US" altLang="zh-CN" b="0" dirty="0" err="1"/>
              <a:t>vx</a:t>
            </a:r>
            <a:r>
              <a:rPr lang="zh-CN" altLang="en-US" b="0" dirty="0"/>
              <a:t>的各个分量的标准差高于一个特定的阈值。</a:t>
            </a:r>
            <a:endParaRPr lang="en-US" altLang="zh-CN" b="0" dirty="0"/>
          </a:p>
          <a:p>
            <a:r>
              <a:rPr lang="zh-CN" altLang="en-US" b="0" dirty="0"/>
              <a:t>对于准则</a:t>
            </a:r>
            <a:r>
              <a:rPr lang="en-US" altLang="zh-CN" b="0" dirty="0"/>
              <a:t>2</a:t>
            </a:r>
            <a:r>
              <a:rPr lang="zh-CN" altLang="en-US" b="0" dirty="0"/>
              <a:t>，可以使用一个协方差损失，使得</a:t>
            </a:r>
            <a:r>
              <a:rPr lang="en-US" altLang="zh-CN" b="0" dirty="0" err="1"/>
              <a:t>vx</a:t>
            </a:r>
            <a:r>
              <a:rPr lang="zh-CN" altLang="en-US" b="0" dirty="0"/>
              <a:t>的各个分量之间的协方差趋向</a:t>
            </a:r>
            <a:r>
              <a:rPr lang="en-US" altLang="zh-CN" b="0" dirty="0"/>
              <a:t>0</a:t>
            </a:r>
            <a:r>
              <a:rPr lang="zh-CN" altLang="en-US" b="0" dirty="0"/>
              <a:t>，间接地使得</a:t>
            </a:r>
            <a:r>
              <a:rPr lang="en-US" altLang="zh-CN" b="0" dirty="0" err="1"/>
              <a:t>sx</a:t>
            </a:r>
            <a:r>
              <a:rPr lang="zh-CN" altLang="en-US" b="0" dirty="0"/>
              <a:t>的各个分量更独立。</a:t>
            </a:r>
            <a:endParaRPr lang="en-US" b="0" dirty="0"/>
          </a:p>
        </p:txBody>
      </p:sp>
      <p:sp>
        <p:nvSpPr>
          <p:cNvPr id="4" name="Slide Number Placeholder 3"/>
          <p:cNvSpPr>
            <a:spLocks noGrp="1"/>
          </p:cNvSpPr>
          <p:nvPr>
            <p:ph type="sldNum" sz="quarter" idx="5"/>
          </p:nvPr>
        </p:nvSpPr>
        <p:spPr/>
        <p:txBody>
          <a:bodyPr/>
          <a:lstStyle/>
          <a:p>
            <a:fld id="{1EFD9E05-5994-4E71-848E-54AC90A6874D}" type="slidenum">
              <a:rPr lang="en-US" smtClean="0"/>
              <a:t>12</a:t>
            </a:fld>
            <a:endParaRPr lang="en-US"/>
          </a:p>
        </p:txBody>
      </p:sp>
    </p:spTree>
    <p:extLst>
      <p:ext uri="{BB962C8B-B14F-4D97-AF65-F5344CB8AC3E}">
        <p14:creationId xmlns:p14="http://schemas.microsoft.com/office/powerpoint/2010/main" val="3787697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学习不同级别的抽象表征的能力可以通过层次堆叠</a:t>
            </a:r>
            <a:r>
              <a:rPr lang="en-US" altLang="zh-CN" dirty="0"/>
              <a:t>JEPA</a:t>
            </a:r>
            <a:r>
              <a:rPr lang="zh-CN" altLang="en-US" dirty="0"/>
              <a:t>的结构来实现，图中</a:t>
            </a:r>
            <a:r>
              <a:rPr lang="en-US" altLang="zh-CN" dirty="0"/>
              <a:t>JEPA1</a:t>
            </a:r>
            <a:r>
              <a:rPr lang="zh-CN" altLang="en-US" dirty="0"/>
              <a:t>和</a:t>
            </a:r>
            <a:r>
              <a:rPr lang="en-US" altLang="zh-CN" dirty="0"/>
              <a:t>JEPA2</a:t>
            </a:r>
            <a:r>
              <a:rPr lang="zh-CN" altLang="en-US" dirty="0"/>
              <a:t>分别对应了不同的抽象等级。</a:t>
            </a:r>
            <a:endParaRPr lang="en-US" altLang="zh-CN" dirty="0"/>
          </a:p>
          <a:p>
            <a:r>
              <a:rPr lang="en-US" altLang="zh-CN" dirty="0"/>
              <a:t>JEPA1</a:t>
            </a:r>
            <a:r>
              <a:rPr lang="zh-CN" altLang="en-US" dirty="0"/>
              <a:t>抽取低层的局部的表征，并进行短期的预测。</a:t>
            </a:r>
            <a:r>
              <a:rPr lang="en-US" altLang="zh-CN" dirty="0"/>
              <a:t>JEPA2</a:t>
            </a:r>
            <a:r>
              <a:rPr lang="zh-CN" altLang="en-US" dirty="0"/>
              <a:t>提取更高层的表征并进行长期的预测。</a:t>
            </a:r>
            <a:endParaRPr lang="en-US" altLang="zh-CN" dirty="0"/>
          </a:p>
          <a:p>
            <a:r>
              <a:rPr lang="zh-CN" altLang="en-US" dirty="0"/>
              <a:t>高级的抽象表示中通常忽略了很多输入信号中包含的细节特征，这些细节特征对长期预测来说是很困难的，因此长期的预测往往利用的是更粗糙的表征。（转弯</a:t>
            </a:r>
            <a:r>
              <a:rPr lang="en-US" altLang="zh-CN" dirty="0"/>
              <a:t>=&gt; </a:t>
            </a:r>
            <a:r>
              <a:rPr lang="zh-CN" altLang="en-US" dirty="0"/>
              <a:t>转向灯</a:t>
            </a:r>
            <a:r>
              <a:rPr lang="en-US" altLang="zh-CN" dirty="0"/>
              <a:t>+</a:t>
            </a:r>
            <a:r>
              <a:rPr lang="zh-CN" altLang="en-US" dirty="0"/>
              <a:t>打方向盘</a:t>
            </a:r>
            <a:r>
              <a:rPr lang="en-US" altLang="zh-CN" dirty="0"/>
              <a:t>+</a:t>
            </a:r>
            <a:r>
              <a:rPr lang="zh-CN" altLang="en-US" dirty="0"/>
              <a:t>轮胎转动）</a:t>
            </a:r>
            <a:endParaRPr lang="en-US" dirty="0"/>
          </a:p>
        </p:txBody>
      </p:sp>
      <p:sp>
        <p:nvSpPr>
          <p:cNvPr id="4" name="Slide Number Placeholder 3"/>
          <p:cNvSpPr>
            <a:spLocks noGrp="1"/>
          </p:cNvSpPr>
          <p:nvPr>
            <p:ph type="sldNum" sz="quarter" idx="5"/>
          </p:nvPr>
        </p:nvSpPr>
        <p:spPr/>
        <p:txBody>
          <a:bodyPr/>
          <a:lstStyle/>
          <a:p>
            <a:fld id="{1EFD9E05-5994-4E71-848E-54AC90A6874D}" type="slidenum">
              <a:rPr lang="en-US" smtClean="0"/>
              <a:t>13</a:t>
            </a:fld>
            <a:endParaRPr lang="en-US"/>
          </a:p>
        </p:txBody>
      </p:sp>
    </p:spTree>
    <p:extLst>
      <p:ext uri="{BB962C8B-B14F-4D97-AF65-F5344CB8AC3E}">
        <p14:creationId xmlns:p14="http://schemas.microsoft.com/office/powerpoint/2010/main" val="1525124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图中展示了</a:t>
            </a:r>
            <a:r>
              <a:rPr lang="en-US" altLang="zh-CN" dirty="0"/>
              <a:t>JEPA</a:t>
            </a:r>
            <a:r>
              <a:rPr lang="zh-CN" altLang="en-US" dirty="0"/>
              <a:t>进行</a:t>
            </a:r>
            <a:r>
              <a:rPr lang="en-US" altLang="zh-CN" dirty="0"/>
              <a:t>hierarchical planning</a:t>
            </a:r>
            <a:r>
              <a:rPr lang="zh-CN" altLang="en-US" dirty="0"/>
              <a:t>的过程，一个复杂的任务是由</a:t>
            </a:r>
            <a:r>
              <a:rPr lang="en-US" altLang="zh-CN" dirty="0"/>
              <a:t>high-level</a:t>
            </a:r>
            <a:r>
              <a:rPr lang="zh-CN" altLang="en-US" dirty="0"/>
              <a:t>的</a:t>
            </a:r>
            <a:r>
              <a:rPr lang="en-US" altLang="zh-CN" dirty="0"/>
              <a:t>cost</a:t>
            </a:r>
            <a:r>
              <a:rPr lang="zh-CN" altLang="en-US" dirty="0"/>
              <a:t> </a:t>
            </a:r>
            <a:r>
              <a:rPr lang="en-US" altLang="zh-CN" dirty="0"/>
              <a:t>C(s2[4])</a:t>
            </a:r>
            <a:r>
              <a:rPr lang="zh-CN" altLang="en-US" dirty="0"/>
              <a:t>所定义的</a:t>
            </a:r>
            <a:r>
              <a:rPr lang="en-US" altLang="zh-CN" dirty="0"/>
              <a:t>,</a:t>
            </a:r>
            <a:r>
              <a:rPr lang="zh-CN" altLang="en-US" dirty="0"/>
              <a:t>然后根据模式</a:t>
            </a:r>
            <a:r>
              <a:rPr lang="en-US" altLang="zh-CN" dirty="0"/>
              <a:t>2</a:t>
            </a:r>
            <a:r>
              <a:rPr lang="zh-CN" altLang="en-US" dirty="0"/>
              <a:t>的优化过程推断出一个</a:t>
            </a:r>
            <a:r>
              <a:rPr lang="en-US" altLang="zh-CN" dirty="0"/>
              <a:t>high-level</a:t>
            </a:r>
            <a:r>
              <a:rPr lang="zh-CN" altLang="en-US" dirty="0"/>
              <a:t>的抽象动作序列（</a:t>
            </a:r>
            <a:r>
              <a:rPr lang="en-US" altLang="zh-CN" dirty="0">
                <a:solidFill>
                  <a:schemeClr val="tx1"/>
                </a:solidFill>
              </a:rPr>
              <a:t>a2[2], a2[4])</a:t>
            </a:r>
            <a:r>
              <a:rPr lang="zh-CN" altLang="en-US" dirty="0">
                <a:solidFill>
                  <a:schemeClr val="tx1"/>
                </a:solidFill>
              </a:rPr>
              <a:t>，这些高层次的动作被喂给低层次的</a:t>
            </a:r>
            <a:r>
              <a:rPr lang="en-US" altLang="zh-CN" dirty="0">
                <a:solidFill>
                  <a:schemeClr val="tx1"/>
                </a:solidFill>
              </a:rPr>
              <a:t>cost</a:t>
            </a:r>
            <a:r>
              <a:rPr lang="zh-CN" altLang="en-US" dirty="0">
                <a:solidFill>
                  <a:schemeClr val="tx1"/>
                </a:solidFill>
              </a:rPr>
              <a:t>，计算得到完成该复杂任务的子目标，最后再重复模式</a:t>
            </a:r>
            <a:r>
              <a:rPr lang="en-US" altLang="zh-CN" dirty="0">
                <a:solidFill>
                  <a:schemeClr val="tx1"/>
                </a:solidFill>
              </a:rPr>
              <a:t>2</a:t>
            </a:r>
            <a:r>
              <a:rPr lang="zh-CN" altLang="en-US" dirty="0">
                <a:solidFill>
                  <a:schemeClr val="tx1"/>
                </a:solidFill>
              </a:rPr>
              <a:t>的优化过程计算得到低层次的最优动作序列，并执行第一个动作。</a:t>
            </a:r>
            <a:endParaRPr lang="en-US" altLang="zh-CN" dirty="0">
              <a:solidFill>
                <a:schemeClr val="tx1"/>
              </a:solidFill>
            </a:endParaRPr>
          </a:p>
          <a:p>
            <a:r>
              <a:rPr lang="zh-CN" altLang="en-US" dirty="0">
                <a:solidFill>
                  <a:schemeClr val="tx1"/>
                </a:solidFill>
              </a:rPr>
              <a:t>需要注意的是这些</a:t>
            </a:r>
            <a:r>
              <a:rPr lang="en-US" altLang="zh-CN" dirty="0">
                <a:solidFill>
                  <a:schemeClr val="tx1"/>
                </a:solidFill>
              </a:rPr>
              <a:t>high-level</a:t>
            </a:r>
            <a:r>
              <a:rPr lang="zh-CN" altLang="en-US" dirty="0">
                <a:solidFill>
                  <a:schemeClr val="tx1"/>
                </a:solidFill>
              </a:rPr>
              <a:t>的动作并不是智能体真正要执行的动作，而是低层次预测状态的</a:t>
            </a:r>
            <a:r>
              <a:rPr lang="en-US" altLang="zh-CN" dirty="0">
                <a:solidFill>
                  <a:schemeClr val="tx1"/>
                </a:solidFill>
              </a:rPr>
              <a:t>targets</a:t>
            </a:r>
            <a:r>
              <a:rPr lang="zh-CN" altLang="en-US" dirty="0">
                <a:solidFill>
                  <a:schemeClr val="tx1"/>
                </a:solidFill>
              </a:rPr>
              <a:t>，或者说它们是要使得</a:t>
            </a:r>
            <a:r>
              <a:rPr lang="en-US" altLang="zh-CN" dirty="0">
                <a:solidFill>
                  <a:schemeClr val="tx1"/>
                </a:solidFill>
              </a:rPr>
              <a:t>high-level</a:t>
            </a:r>
            <a:r>
              <a:rPr lang="zh-CN" altLang="en-US" dirty="0">
                <a:solidFill>
                  <a:schemeClr val="tx1"/>
                </a:solidFill>
              </a:rPr>
              <a:t>预测准确时</a:t>
            </a:r>
            <a:r>
              <a:rPr lang="en-US" altLang="zh-CN" dirty="0">
                <a:solidFill>
                  <a:schemeClr val="tx1"/>
                </a:solidFill>
              </a:rPr>
              <a:t>low-level</a:t>
            </a:r>
            <a:r>
              <a:rPr lang="zh-CN" altLang="en-US" dirty="0">
                <a:solidFill>
                  <a:schemeClr val="tx1"/>
                </a:solidFill>
              </a:rPr>
              <a:t>预测状态需要满足的条件，也就是低层次的</a:t>
            </a:r>
            <a:r>
              <a:rPr lang="zh-CN" altLang="en-CN" dirty="0">
                <a:solidFill>
                  <a:schemeClr val="tx1"/>
                </a:solidFill>
              </a:rPr>
              <a:t>子目标</a:t>
            </a:r>
            <a:r>
              <a:rPr lang="zh-CN" altLang="en-US" dirty="0">
                <a:solidFill>
                  <a:schemeClr val="tx1"/>
                </a:solidFill>
              </a:rPr>
              <a:t>。</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红色圆圈表示的是为状态预测提供未能观察到的信息的隐变量，它们都需要进行正则化以防止</a:t>
            </a:r>
            <a:r>
              <a:rPr lang="en-US" altLang="zh-CN" dirty="0">
                <a:solidFill>
                  <a:schemeClr val="tx1"/>
                </a:solidFill>
              </a:rPr>
              <a:t>energy</a:t>
            </a:r>
            <a:r>
              <a:rPr lang="zh-CN" altLang="en-US" dirty="0">
                <a:solidFill>
                  <a:schemeClr val="tx1"/>
                </a:solidFill>
              </a:rPr>
              <a:t> </a:t>
            </a:r>
            <a:r>
              <a:rPr lang="en-US" altLang="zh-CN" dirty="0">
                <a:solidFill>
                  <a:schemeClr val="tx1"/>
                </a:solidFill>
              </a:rPr>
              <a:t>collapse</a:t>
            </a:r>
            <a:r>
              <a:rPr lang="zh-CN" altLang="en-US" dirty="0">
                <a:solidFill>
                  <a:schemeClr val="tx1"/>
                </a:solidFill>
              </a:rPr>
              <a:t>，同时迫使模型尽可能不需要它们就能做出正确预测。</a:t>
            </a:r>
            <a:endParaRPr lang="en-US" dirty="0"/>
          </a:p>
        </p:txBody>
      </p:sp>
      <p:sp>
        <p:nvSpPr>
          <p:cNvPr id="4" name="Slide Number Placeholder 3"/>
          <p:cNvSpPr>
            <a:spLocks noGrp="1"/>
          </p:cNvSpPr>
          <p:nvPr>
            <p:ph type="sldNum" sz="quarter" idx="5"/>
          </p:nvPr>
        </p:nvSpPr>
        <p:spPr/>
        <p:txBody>
          <a:bodyPr/>
          <a:lstStyle/>
          <a:p>
            <a:fld id="{1EFD9E05-5994-4E71-848E-54AC90A6874D}" type="slidenum">
              <a:rPr lang="en-US" smtClean="0"/>
              <a:t>14</a:t>
            </a:fld>
            <a:endParaRPr lang="en-US"/>
          </a:p>
        </p:txBody>
      </p:sp>
    </p:spTree>
    <p:extLst>
      <p:ext uri="{BB962C8B-B14F-4D97-AF65-F5344CB8AC3E}">
        <p14:creationId xmlns:p14="http://schemas.microsoft.com/office/powerpoint/2010/main" val="626424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dirty="0"/>
              <a:t>由于智能体每次采取的动作只会改变世界状态的很小一部分，每次将世界状态的所有内容都存入</a:t>
            </a:r>
            <a:r>
              <a:rPr lang="en-US" altLang="zh-CN" dirty="0"/>
              <a:t>memory</a:t>
            </a:r>
            <a:r>
              <a:rPr lang="zh-CN" altLang="en-US" dirty="0"/>
              <a:t>是非常冗余浪费的，因此可以采用一种传统的</a:t>
            </a:r>
            <a:r>
              <a:rPr lang="en-US" altLang="zh-CN" sz="1200" dirty="0"/>
              <a:t>key-value associative memory</a:t>
            </a:r>
            <a:r>
              <a:rPr lang="zh-CN" altLang="en-US" sz="1200" dirty="0"/>
              <a:t>的结构优化存储过程。</a:t>
            </a:r>
            <a:endParaRPr lang="en-US" altLang="zh-CN" sz="1200" dirty="0"/>
          </a:p>
          <a:p>
            <a:pPr algn="l"/>
            <a:r>
              <a:rPr lang="zh-CN" altLang="en-US" sz="1200" dirty="0">
                <a:solidFill>
                  <a:schemeClr val="tx1"/>
                </a:solidFill>
              </a:rPr>
              <a:t>用</a:t>
            </a:r>
            <a:r>
              <a:rPr lang="en-US" altLang="zh-CN" sz="1200" dirty="0" err="1">
                <a:solidFill>
                  <a:schemeClr val="tx1"/>
                </a:solidFill>
              </a:rPr>
              <a:t>q,r</a:t>
            </a:r>
            <a:r>
              <a:rPr lang="zh-CN" altLang="en-US" sz="1200" dirty="0">
                <a:solidFill>
                  <a:schemeClr val="tx1"/>
                </a:solidFill>
              </a:rPr>
              <a:t>表示</a:t>
            </a:r>
            <a:r>
              <a:rPr lang="en-US" altLang="zh-CN" sz="1200" dirty="0">
                <a:solidFill>
                  <a:schemeClr val="tx1"/>
                </a:solidFill>
              </a:rPr>
              <a:t>world</a:t>
            </a:r>
            <a:r>
              <a:rPr lang="zh-CN" altLang="en-US" sz="1200" dirty="0">
                <a:solidFill>
                  <a:schemeClr val="tx1"/>
                </a:solidFill>
              </a:rPr>
              <a:t> </a:t>
            </a:r>
            <a:r>
              <a:rPr lang="en-US" altLang="zh-CN" sz="1200" dirty="0">
                <a:solidFill>
                  <a:schemeClr val="tx1"/>
                </a:solidFill>
              </a:rPr>
              <a:t>model</a:t>
            </a:r>
            <a:r>
              <a:rPr lang="zh-CN" altLang="en-US" sz="1200" dirty="0">
                <a:solidFill>
                  <a:schemeClr val="tx1"/>
                </a:solidFill>
              </a:rPr>
              <a:t>的输出，</a:t>
            </a:r>
            <a:r>
              <a:rPr lang="en-US" altLang="zh-CN" sz="1200" dirty="0">
                <a:solidFill>
                  <a:schemeClr val="tx1"/>
                </a:solidFill>
              </a:rPr>
              <a:t>q</a:t>
            </a:r>
            <a:r>
              <a:rPr lang="zh-CN" altLang="en-US" sz="1200" dirty="0">
                <a:solidFill>
                  <a:schemeClr val="tx1"/>
                </a:solidFill>
              </a:rPr>
              <a:t>表示</a:t>
            </a:r>
            <a:r>
              <a:rPr lang="en-US" altLang="zh-CN" sz="1200" dirty="0">
                <a:solidFill>
                  <a:schemeClr val="tx1"/>
                </a:solidFill>
              </a:rPr>
              <a:t>query</a:t>
            </a:r>
            <a:r>
              <a:rPr lang="zh-CN" altLang="en-US" sz="1200" dirty="0">
                <a:solidFill>
                  <a:schemeClr val="tx1"/>
                </a:solidFill>
              </a:rPr>
              <a:t>，</a:t>
            </a:r>
            <a:r>
              <a:rPr lang="en-US" altLang="zh-CN" sz="1200" dirty="0">
                <a:solidFill>
                  <a:schemeClr val="tx1"/>
                </a:solidFill>
              </a:rPr>
              <a:t>r</a:t>
            </a:r>
            <a:r>
              <a:rPr lang="zh-CN" altLang="en-US" sz="1200" dirty="0">
                <a:solidFill>
                  <a:schemeClr val="tx1"/>
                </a:solidFill>
              </a:rPr>
              <a:t>表示要写入</a:t>
            </a:r>
            <a:r>
              <a:rPr lang="en-US" altLang="zh-CN" sz="1200" dirty="0">
                <a:solidFill>
                  <a:schemeClr val="tx1"/>
                </a:solidFill>
              </a:rPr>
              <a:t>memory</a:t>
            </a:r>
            <a:r>
              <a:rPr lang="zh-CN" altLang="en-US" sz="1200" dirty="0">
                <a:solidFill>
                  <a:schemeClr val="tx1"/>
                </a:solidFill>
              </a:rPr>
              <a:t>的内容，</a:t>
            </a:r>
            <a:r>
              <a:rPr lang="en-US" altLang="zh-CN" sz="1200" dirty="0">
                <a:solidFill>
                  <a:schemeClr val="tx1"/>
                </a:solidFill>
              </a:rPr>
              <a:t>(</a:t>
            </a:r>
            <a:r>
              <a:rPr lang="en-US" altLang="zh-CN" sz="1200" dirty="0" err="1">
                <a:solidFill>
                  <a:schemeClr val="tx1"/>
                </a:solidFill>
              </a:rPr>
              <a:t>k,v</a:t>
            </a:r>
            <a:r>
              <a:rPr lang="en-US" altLang="zh-CN" sz="1200" dirty="0">
                <a:solidFill>
                  <a:schemeClr val="tx1"/>
                </a:solidFill>
              </a:rPr>
              <a:t>)</a:t>
            </a:r>
            <a:r>
              <a:rPr lang="zh-CN" altLang="en-US" sz="1200" dirty="0">
                <a:solidFill>
                  <a:schemeClr val="tx1"/>
                </a:solidFill>
              </a:rPr>
              <a:t>在</a:t>
            </a:r>
            <a:r>
              <a:rPr lang="en-US" altLang="zh-CN" sz="1200" dirty="0">
                <a:solidFill>
                  <a:schemeClr val="tx1"/>
                </a:solidFill>
              </a:rPr>
              <a:t>memory</a:t>
            </a:r>
            <a:r>
              <a:rPr lang="zh-CN" altLang="en-US" sz="1200" dirty="0">
                <a:solidFill>
                  <a:schemeClr val="tx1"/>
                </a:solidFill>
              </a:rPr>
              <a:t>中存储的</a:t>
            </a:r>
            <a:r>
              <a:rPr lang="en-US" altLang="zh-CN" sz="1200" dirty="0">
                <a:solidFill>
                  <a:schemeClr val="tx1"/>
                </a:solidFill>
              </a:rPr>
              <a:t>entity</a:t>
            </a:r>
            <a:r>
              <a:rPr lang="zh-CN" altLang="en-US" sz="1200" dirty="0">
                <a:solidFill>
                  <a:schemeClr val="tx1"/>
                </a:solidFill>
              </a:rPr>
              <a:t>及其内容，然后</a:t>
            </a:r>
            <a:r>
              <a:rPr lang="en-US" altLang="zh-CN" sz="1200" dirty="0">
                <a:solidFill>
                  <a:schemeClr val="tx1"/>
                </a:solidFill>
              </a:rPr>
              <a:t>query</a:t>
            </a:r>
            <a:r>
              <a:rPr lang="zh-CN" altLang="en-US" sz="1200" dirty="0">
                <a:solidFill>
                  <a:schemeClr val="tx1"/>
                </a:solidFill>
              </a:rPr>
              <a:t>和</a:t>
            </a:r>
            <a:r>
              <a:rPr lang="en-US" altLang="zh-CN" sz="1200" dirty="0">
                <a:solidFill>
                  <a:schemeClr val="tx1"/>
                </a:solidFill>
              </a:rPr>
              <a:t>memory</a:t>
            </a:r>
            <a:r>
              <a:rPr lang="zh-CN" altLang="en-US" sz="1200" dirty="0">
                <a:solidFill>
                  <a:schemeClr val="tx1"/>
                </a:solidFill>
              </a:rPr>
              <a:t>中的所有</a:t>
            </a:r>
            <a:r>
              <a:rPr lang="en-US" altLang="zh-CN" sz="1200" dirty="0">
                <a:solidFill>
                  <a:schemeClr val="tx1"/>
                </a:solidFill>
              </a:rPr>
              <a:t>key</a:t>
            </a:r>
            <a:r>
              <a:rPr lang="zh-CN" altLang="en-US" sz="1200" dirty="0">
                <a:solidFill>
                  <a:schemeClr val="tx1"/>
                </a:solidFill>
              </a:rPr>
              <a:t>进行</a:t>
            </a:r>
            <a:r>
              <a:rPr lang="en-US" altLang="zh-CN" sz="1200" dirty="0">
                <a:solidFill>
                  <a:schemeClr val="tx1"/>
                </a:solidFill>
              </a:rPr>
              <a:t>match</a:t>
            </a:r>
            <a:r>
              <a:rPr lang="zh-CN" altLang="en-US" sz="1200" dirty="0">
                <a:solidFill>
                  <a:schemeClr val="tx1"/>
                </a:solidFill>
              </a:rPr>
              <a:t>计算得到权重</a:t>
            </a:r>
            <a:r>
              <a:rPr lang="en-US" altLang="zh-CN" sz="1200" dirty="0">
                <a:solidFill>
                  <a:schemeClr val="tx1"/>
                </a:solidFill>
              </a:rPr>
              <a:t>c</a:t>
            </a:r>
            <a:r>
              <a:rPr lang="zh-CN" altLang="en-US" sz="1200" dirty="0">
                <a:solidFill>
                  <a:schemeClr val="tx1"/>
                </a:solidFill>
              </a:rPr>
              <a:t>，对</a:t>
            </a:r>
            <a:r>
              <a:rPr lang="en-US" altLang="zh-CN" sz="1200" dirty="0">
                <a:solidFill>
                  <a:schemeClr val="tx1"/>
                </a:solidFill>
              </a:rPr>
              <a:t>c</a:t>
            </a:r>
            <a:r>
              <a:rPr lang="zh-CN" altLang="en-US" sz="1200" dirty="0">
                <a:solidFill>
                  <a:schemeClr val="tx1"/>
                </a:solidFill>
              </a:rPr>
              <a:t>进行归一化后，将</a:t>
            </a:r>
            <a:r>
              <a:rPr lang="en-US" altLang="zh-CN" sz="1200" dirty="0" err="1">
                <a:solidFill>
                  <a:schemeClr val="tx1"/>
                </a:solidFill>
              </a:rPr>
              <a:t>cj</a:t>
            </a:r>
            <a:r>
              <a:rPr lang="zh-CN" altLang="en-US" sz="1200" dirty="0">
                <a:solidFill>
                  <a:schemeClr val="tx1"/>
                </a:solidFill>
              </a:rPr>
              <a:t>作为对</a:t>
            </a:r>
            <a:r>
              <a:rPr lang="en-US" altLang="zh-CN" sz="1200" dirty="0">
                <a:solidFill>
                  <a:schemeClr val="tx1"/>
                </a:solidFill>
              </a:rPr>
              <a:t>memory</a:t>
            </a:r>
            <a:r>
              <a:rPr lang="zh-CN" altLang="en-US" sz="1200" dirty="0">
                <a:solidFill>
                  <a:schemeClr val="tx1"/>
                </a:solidFill>
              </a:rPr>
              <a:t>中实体</a:t>
            </a:r>
            <a:r>
              <a:rPr lang="en-US" altLang="zh-CN" sz="1200" dirty="0">
                <a:solidFill>
                  <a:schemeClr val="tx1"/>
                </a:solidFill>
              </a:rPr>
              <a:t>j</a:t>
            </a:r>
            <a:r>
              <a:rPr lang="zh-CN" altLang="en-US" sz="1200" dirty="0">
                <a:solidFill>
                  <a:schemeClr val="tx1"/>
                </a:solidFill>
              </a:rPr>
              <a:t>的更新权重进行</a:t>
            </a:r>
            <a:r>
              <a:rPr lang="en-US" altLang="zh-CN" sz="1200" dirty="0">
                <a:solidFill>
                  <a:schemeClr val="tx1"/>
                </a:solidFill>
              </a:rPr>
              <a:t>update</a:t>
            </a:r>
            <a:r>
              <a:rPr lang="zh-CN" altLang="en-US" sz="1200" dirty="0">
                <a:solidFill>
                  <a:schemeClr val="tx1"/>
                </a:solidFill>
              </a:rPr>
              <a:t>。（</a:t>
            </a:r>
            <a:r>
              <a:rPr lang="en-US" altLang="zh-CN" sz="1200" dirty="0" err="1">
                <a:solidFill>
                  <a:schemeClr val="tx1"/>
                </a:solidFill>
              </a:rPr>
              <a:t>k_bottle</a:t>
            </a:r>
            <a:r>
              <a:rPr lang="en-US" altLang="zh-CN" sz="1200" dirty="0">
                <a:solidFill>
                  <a:schemeClr val="tx1"/>
                </a:solidFill>
              </a:rPr>
              <a:t>, </a:t>
            </a:r>
            <a:r>
              <a:rPr lang="en-US" altLang="zh-CN" sz="1200" dirty="0" err="1">
                <a:solidFill>
                  <a:schemeClr val="tx1"/>
                </a:solidFill>
              </a:rPr>
              <a:t>k_kitchen</a:t>
            </a:r>
            <a:r>
              <a:rPr lang="en-US" altLang="zh-CN" sz="1200" dirty="0">
                <a:solidFill>
                  <a:schemeClr val="tx1"/>
                </a:solidFill>
              </a:rPr>
              <a:t>, </a:t>
            </a:r>
            <a:r>
              <a:rPr lang="en-US" altLang="zh-CN" sz="1200" dirty="0" err="1">
                <a:solidFill>
                  <a:schemeClr val="tx1"/>
                </a:solidFill>
              </a:rPr>
              <a:t>k_dining_room</a:t>
            </a:r>
            <a:r>
              <a:rPr lang="en-US" altLang="zh-CN" sz="1200" dirty="0">
                <a:solidFill>
                  <a:schemeClr val="tx1"/>
                </a:solidFill>
              </a:rPr>
              <a:t>, location, content</a:t>
            </a:r>
            <a:r>
              <a:rPr lang="zh-CN" altLang="en-US" sz="1200" dirty="0">
                <a:solidFill>
                  <a:schemeClr val="tx1"/>
                </a:solidFill>
              </a:rPr>
              <a:t>）</a:t>
            </a:r>
            <a:endParaRPr lang="en-US" altLang="zh-CN" sz="1200"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1EFD9E05-5994-4E71-848E-54AC90A6874D}" type="slidenum">
              <a:rPr lang="en-US" smtClean="0"/>
              <a:t>15</a:t>
            </a:fld>
            <a:endParaRPr lang="en-US"/>
          </a:p>
        </p:txBody>
      </p:sp>
    </p:spTree>
    <p:extLst>
      <p:ext uri="{BB962C8B-B14F-4D97-AF65-F5344CB8AC3E}">
        <p14:creationId xmlns:p14="http://schemas.microsoft.com/office/powerpoint/2010/main" val="1137742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Actor</a:t>
            </a:r>
            <a:r>
              <a:rPr lang="zh-CN" altLang="en-US" dirty="0"/>
              <a:t>模块的设计主要考虑其三个作用，</a:t>
            </a:r>
            <a:endParaRPr lang="en-US" altLang="zh-CN" dirty="0"/>
          </a:p>
          <a:p>
            <a:r>
              <a:rPr lang="zh-CN" altLang="en-US" dirty="0"/>
              <a:t>第一个是在模式</a:t>
            </a:r>
            <a:r>
              <a:rPr lang="en-US" altLang="zh-CN" dirty="0"/>
              <a:t>2</a:t>
            </a:r>
            <a:r>
              <a:rPr lang="zh-CN" altLang="en-US" dirty="0"/>
              <a:t>中给定世界模型的预测状态后，</a:t>
            </a:r>
            <a:r>
              <a:rPr lang="en-US" altLang="zh-CN" dirty="0"/>
              <a:t>actor</a:t>
            </a:r>
            <a:r>
              <a:rPr lang="zh-CN" altLang="en-US" dirty="0"/>
              <a:t>推断出使得</a:t>
            </a:r>
            <a:r>
              <a:rPr lang="en-US" altLang="zh-CN" dirty="0"/>
              <a:t>cost</a:t>
            </a:r>
            <a:r>
              <a:rPr lang="zh-CN" altLang="en-US" dirty="0"/>
              <a:t>最优的动作序列。这一优化过程分为两种情况，如果动作序列是连续的，可以采用基于梯度的优化方法。如果动作序列是离散的，可以采用</a:t>
            </a:r>
            <a:r>
              <a:rPr lang="en-US" altLang="zh-CN" dirty="0" err="1"/>
              <a:t>dp</a:t>
            </a:r>
            <a:r>
              <a:rPr lang="zh-CN" altLang="en-US" dirty="0"/>
              <a:t>，</a:t>
            </a:r>
            <a:r>
              <a:rPr lang="en-US" altLang="zh-CN" dirty="0"/>
              <a:t>beam search, </a:t>
            </a:r>
            <a:r>
              <a:rPr lang="zh-CN" altLang="en-US" dirty="0"/>
              <a:t>蒙特卡洛树搜索等搜索方式。</a:t>
            </a:r>
            <a:endParaRPr lang="en-US" altLang="zh-CN" dirty="0"/>
          </a:p>
          <a:p>
            <a:endParaRPr lang="en-US" altLang="zh-CN" dirty="0"/>
          </a:p>
          <a:p>
            <a:r>
              <a:rPr lang="zh-CN" altLang="en-US" dirty="0"/>
              <a:t>第二个作用是产生可以表示未知世界状态信息的隐变量，文中并没有给出产生隐变量</a:t>
            </a:r>
            <a:r>
              <a:rPr lang="en-US" altLang="zh-CN" dirty="0"/>
              <a:t>z</a:t>
            </a:r>
            <a:r>
              <a:rPr lang="zh-CN" altLang="en-US" dirty="0"/>
              <a:t>的确切方式，</a:t>
            </a:r>
            <a:r>
              <a:rPr lang="en-US" altLang="zh-CN" dirty="0" err="1"/>
              <a:t>lecun</a:t>
            </a:r>
            <a:r>
              <a:rPr lang="zh-CN" altLang="en-US" dirty="0"/>
              <a:t>认为这里的隐变量和</a:t>
            </a:r>
            <a:r>
              <a:rPr lang="en-US" altLang="zh-CN" dirty="0"/>
              <a:t>action</a:t>
            </a:r>
            <a:r>
              <a:rPr lang="zh-CN" altLang="en-US" dirty="0"/>
              <a:t>在概念上很相似甚至是一样的，因此</a:t>
            </a:r>
            <a:r>
              <a:rPr lang="en-US" altLang="zh-CN" dirty="0"/>
              <a:t>actor</a:t>
            </a:r>
            <a:r>
              <a:rPr lang="zh-CN" altLang="en-US" dirty="0"/>
              <a:t>可以采用和生成最优动作序列类似的方法产生隐变量。</a:t>
            </a:r>
            <a:endParaRPr lang="en-US" altLang="zh-CN" dirty="0"/>
          </a:p>
          <a:p>
            <a:endParaRPr lang="en-US" altLang="zh-CN" dirty="0"/>
          </a:p>
          <a:p>
            <a:r>
              <a:rPr lang="zh-CN" altLang="en-US" dirty="0"/>
              <a:t>第三个作用就是训练模式</a:t>
            </a:r>
            <a:r>
              <a:rPr lang="en-US" altLang="zh-CN" dirty="0"/>
              <a:t>1</a:t>
            </a:r>
            <a:r>
              <a:rPr lang="zh-CN" altLang="en-US" dirty="0"/>
              <a:t> 中的</a:t>
            </a:r>
            <a:r>
              <a:rPr lang="en-US" altLang="zh-CN" dirty="0"/>
              <a:t>action</a:t>
            </a:r>
            <a:r>
              <a:rPr lang="zh-CN" altLang="en-US" dirty="0"/>
              <a:t> </a:t>
            </a:r>
            <a:r>
              <a:rPr lang="en-US" altLang="zh-CN" dirty="0"/>
              <a:t>policy</a:t>
            </a:r>
            <a:r>
              <a:rPr lang="zh-CN" altLang="en-US" dirty="0"/>
              <a:t> </a:t>
            </a:r>
            <a:r>
              <a:rPr lang="en-US" altLang="zh-CN" dirty="0"/>
              <a:t>module</a:t>
            </a:r>
            <a:r>
              <a:rPr lang="zh-CN" altLang="en-US" dirty="0"/>
              <a:t>。</a:t>
            </a:r>
            <a:endParaRPr lang="en-US" dirty="0"/>
          </a:p>
        </p:txBody>
      </p:sp>
      <p:sp>
        <p:nvSpPr>
          <p:cNvPr id="4" name="Slide Number Placeholder 3"/>
          <p:cNvSpPr>
            <a:spLocks noGrp="1"/>
          </p:cNvSpPr>
          <p:nvPr>
            <p:ph type="sldNum" sz="quarter" idx="5"/>
          </p:nvPr>
        </p:nvSpPr>
        <p:spPr/>
        <p:txBody>
          <a:bodyPr/>
          <a:lstStyle/>
          <a:p>
            <a:fld id="{1EFD9E05-5994-4E71-848E-54AC90A6874D}" type="slidenum">
              <a:rPr lang="en-US" smtClean="0"/>
              <a:t>16</a:t>
            </a:fld>
            <a:endParaRPr lang="en-US"/>
          </a:p>
        </p:txBody>
      </p:sp>
    </p:spTree>
    <p:extLst>
      <p:ext uri="{BB962C8B-B14F-4D97-AF65-F5344CB8AC3E}">
        <p14:creationId xmlns:p14="http://schemas.microsoft.com/office/powerpoint/2010/main" val="3633578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Configurator</a:t>
            </a:r>
            <a:r>
              <a:rPr lang="zh-CN" altLang="en-US" dirty="0"/>
              <a:t>的设计也要考虑以下几个作用，第一个是配置器要可以通过调整</a:t>
            </a:r>
            <a:r>
              <a:rPr lang="en-US" altLang="zh-CN" dirty="0"/>
              <a:t>perception</a:t>
            </a:r>
            <a:r>
              <a:rPr lang="zh-CN" altLang="en-US" dirty="0"/>
              <a:t>的参数使其在不同层次上表征世界状态。</a:t>
            </a:r>
            <a:endParaRPr lang="en-US" altLang="zh-CN" dirty="0"/>
          </a:p>
          <a:p>
            <a:endParaRPr lang="en-US" altLang="zh-CN" dirty="0"/>
          </a:p>
          <a:p>
            <a:r>
              <a:rPr lang="zh-CN" altLang="en-US" dirty="0"/>
              <a:t>第二个是</a:t>
            </a:r>
            <a:r>
              <a:rPr lang="en-US" altLang="zh-CN" dirty="0"/>
              <a:t>Configurator</a:t>
            </a:r>
            <a:r>
              <a:rPr lang="zh-CN" altLang="en-US" dirty="0"/>
              <a:t>要通过配置</a:t>
            </a:r>
            <a:r>
              <a:rPr lang="en-US" altLang="zh-CN" dirty="0"/>
              <a:t>world</a:t>
            </a:r>
            <a:r>
              <a:rPr lang="zh-CN" altLang="en-US" dirty="0"/>
              <a:t> </a:t>
            </a:r>
            <a:r>
              <a:rPr lang="en-US" altLang="zh-CN" dirty="0"/>
              <a:t>model</a:t>
            </a:r>
            <a:r>
              <a:rPr lang="zh-CN" altLang="en-US" dirty="0"/>
              <a:t>的</a:t>
            </a:r>
            <a:r>
              <a:rPr lang="en-US" altLang="zh-CN" dirty="0"/>
              <a:t>predictor</a:t>
            </a:r>
            <a:r>
              <a:rPr lang="zh-CN" altLang="en-US" dirty="0"/>
              <a:t>使其具有多种功能，对于短期的预测来说，</a:t>
            </a:r>
            <a:r>
              <a:rPr lang="en-US" altLang="zh-CN" dirty="0"/>
              <a:t>predictor</a:t>
            </a:r>
            <a:r>
              <a:rPr lang="zh-CN" altLang="en-US" dirty="0"/>
              <a:t>的实现可以基于局部的门电路，然后</a:t>
            </a:r>
            <a:r>
              <a:rPr lang="en-US" altLang="zh-CN" dirty="0"/>
              <a:t>configurator</a:t>
            </a:r>
            <a:r>
              <a:rPr lang="zh-CN" altLang="en-US" dirty="0"/>
              <a:t>可以通过动态信号路由对其进行配置；对于长期预测来说，</a:t>
            </a:r>
            <a:r>
              <a:rPr lang="en-US" altLang="zh-CN" dirty="0"/>
              <a:t>predictor</a:t>
            </a:r>
            <a:r>
              <a:rPr lang="zh-CN" altLang="en-US" dirty="0"/>
              <a:t>可能需要基于</a:t>
            </a:r>
            <a:r>
              <a:rPr lang="en-US" altLang="zh-CN" dirty="0"/>
              <a:t>transformer</a:t>
            </a:r>
            <a:r>
              <a:rPr lang="zh-CN" altLang="en-US" dirty="0"/>
              <a:t>去实现，配置器可以通过增加额外的</a:t>
            </a:r>
            <a:r>
              <a:rPr lang="en-US" altLang="zh-CN" dirty="0"/>
              <a:t>input</a:t>
            </a:r>
            <a:r>
              <a:rPr lang="zh-CN" altLang="en-US" dirty="0"/>
              <a:t> </a:t>
            </a:r>
            <a:r>
              <a:rPr lang="en-US" altLang="zh-CN" dirty="0"/>
              <a:t>tokens</a:t>
            </a:r>
            <a:r>
              <a:rPr lang="zh-CN" altLang="en-US" dirty="0"/>
              <a:t>对其进行配置。</a:t>
            </a:r>
            <a:endParaRPr lang="en-US" altLang="zh-CN" dirty="0"/>
          </a:p>
          <a:p>
            <a:endParaRPr lang="en-US" altLang="zh-CN" dirty="0"/>
          </a:p>
          <a:p>
            <a:r>
              <a:rPr lang="zh-CN" altLang="en-US" dirty="0"/>
              <a:t>第三个是</a:t>
            </a:r>
            <a:r>
              <a:rPr lang="en-US" altLang="zh-CN" dirty="0"/>
              <a:t>configurator</a:t>
            </a:r>
            <a:r>
              <a:rPr lang="zh-CN" altLang="en-US" dirty="0"/>
              <a:t>要可以为智能体设置子目标，并将这些子目标配置给</a:t>
            </a:r>
            <a:r>
              <a:rPr lang="en-US" altLang="zh-CN" dirty="0"/>
              <a:t>cost</a:t>
            </a:r>
            <a:r>
              <a:rPr lang="zh-CN" altLang="en-US" dirty="0"/>
              <a:t> </a:t>
            </a:r>
            <a:r>
              <a:rPr lang="en-US" altLang="zh-CN" dirty="0"/>
              <a:t>module</a:t>
            </a:r>
            <a:r>
              <a:rPr lang="zh-CN" altLang="en-US" dirty="0"/>
              <a:t>。</a:t>
            </a:r>
            <a:endParaRPr lang="en-US" dirty="0"/>
          </a:p>
        </p:txBody>
      </p:sp>
      <p:sp>
        <p:nvSpPr>
          <p:cNvPr id="4" name="Slide Number Placeholder 3"/>
          <p:cNvSpPr>
            <a:spLocks noGrp="1"/>
          </p:cNvSpPr>
          <p:nvPr>
            <p:ph type="sldNum" sz="quarter" idx="5"/>
          </p:nvPr>
        </p:nvSpPr>
        <p:spPr/>
        <p:txBody>
          <a:bodyPr/>
          <a:lstStyle/>
          <a:p>
            <a:fld id="{1EFD9E05-5994-4E71-848E-54AC90A6874D}" type="slidenum">
              <a:rPr lang="en-US" smtClean="0"/>
              <a:t>17</a:t>
            </a:fld>
            <a:endParaRPr lang="en-US"/>
          </a:p>
        </p:txBody>
      </p:sp>
    </p:spTree>
    <p:extLst>
      <p:ext uri="{BB962C8B-B14F-4D97-AF65-F5344CB8AC3E}">
        <p14:creationId xmlns:p14="http://schemas.microsoft.com/office/powerpoint/2010/main" val="1176850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最后是一些本文未提出确切解决方案的问题和一些相关的讨论，比如</a:t>
            </a:r>
            <a:r>
              <a:rPr lang="en-US" altLang="zh-CN" dirty="0"/>
              <a:t>configurator</a:t>
            </a:r>
            <a:r>
              <a:rPr lang="zh-CN" altLang="en-US" dirty="0"/>
              <a:t>怎么学会将一个复杂的任务分解成一系列的子目标，</a:t>
            </a:r>
            <a:endParaRPr lang="en-US" altLang="zh-CN" dirty="0"/>
          </a:p>
          <a:p>
            <a:r>
              <a:rPr lang="zh-CN" altLang="en-US" dirty="0"/>
              <a:t>比如怎么对隐变量进行精确的正则化，尽管作者给出一些</a:t>
            </a:r>
            <a:r>
              <a:rPr lang="en-US" altLang="zh-CN" dirty="0"/>
              <a:t>idea</a:t>
            </a:r>
            <a:r>
              <a:rPr lang="zh-CN" altLang="en-US" dirty="0"/>
              <a:t>，比如使用离散的隐变量，低维的隐变量或者稀疏化处理等手段，但是具体如何实现以及哪种方法最有效在文中没有进一步阐释。</a:t>
            </a:r>
            <a:endParaRPr lang="en-US" altLang="zh-CN" dirty="0"/>
          </a:p>
          <a:p>
            <a:r>
              <a:rPr lang="zh-CN" altLang="en-US" dirty="0"/>
              <a:t>还有如何生成隐变量以及对于复杂的任务如何构建有效的存储机制；</a:t>
            </a:r>
            <a:endParaRPr lang="en-US" altLang="zh-CN" dirty="0"/>
          </a:p>
          <a:p>
            <a:r>
              <a:rPr lang="zh-CN" altLang="en-US" dirty="0"/>
              <a:t>包括这些在内的诸多实现方面的细节问题都留给了未来的工作去完成。</a:t>
            </a:r>
            <a:endParaRPr lang="en-US" altLang="zh-CN" dirty="0"/>
          </a:p>
          <a:p>
            <a:endParaRPr lang="en-US" altLang="zh-CN" dirty="0"/>
          </a:p>
          <a:p>
            <a:r>
              <a:rPr lang="zh-CN" altLang="en-US" dirty="0"/>
              <a:t>当然</a:t>
            </a:r>
            <a:r>
              <a:rPr lang="en-US" altLang="zh-CN" dirty="0" err="1"/>
              <a:t>lecun</a:t>
            </a:r>
            <a:r>
              <a:rPr lang="zh-CN" altLang="en-US" dirty="0"/>
              <a:t>对提出的这个</a:t>
            </a:r>
            <a:r>
              <a:rPr lang="en-US" altLang="zh-CN" dirty="0"/>
              <a:t>autonomous</a:t>
            </a:r>
            <a:r>
              <a:rPr lang="zh-CN" altLang="en-US" dirty="0"/>
              <a:t> </a:t>
            </a:r>
            <a:r>
              <a:rPr lang="en-US" altLang="zh-CN" dirty="0"/>
              <a:t>intelligence architecture</a:t>
            </a:r>
            <a:r>
              <a:rPr lang="zh-CN" altLang="en-US" dirty="0"/>
              <a:t>做出极大的肯定，该结构中的大部分模块都可以在人脑结构中找到有类似功能的对应部分，因此它可以算作一个动物智能的基础模型。</a:t>
            </a:r>
            <a:endParaRPr lang="en-US" altLang="zh-CN" dirty="0"/>
          </a:p>
          <a:p>
            <a:r>
              <a:rPr lang="zh-CN" altLang="en-US" dirty="0"/>
              <a:t>另外该结构具有的表征世界状态，并推断不同状态之间的一致性和依赖性的能力，这可以认为是实现</a:t>
            </a:r>
            <a:r>
              <a:rPr lang="en-US" altLang="zh-CN" dirty="0"/>
              <a:t>machine common sense</a:t>
            </a:r>
            <a:r>
              <a:rPr lang="zh-CN" altLang="en-US" dirty="0"/>
              <a:t>的基础。</a:t>
            </a:r>
            <a:endParaRPr lang="en-US" altLang="zh-CN" dirty="0"/>
          </a:p>
        </p:txBody>
      </p:sp>
      <p:sp>
        <p:nvSpPr>
          <p:cNvPr id="4" name="Slide Number Placeholder 3"/>
          <p:cNvSpPr>
            <a:spLocks noGrp="1"/>
          </p:cNvSpPr>
          <p:nvPr>
            <p:ph type="sldNum" sz="quarter" idx="5"/>
          </p:nvPr>
        </p:nvSpPr>
        <p:spPr/>
        <p:txBody>
          <a:bodyPr/>
          <a:lstStyle/>
          <a:p>
            <a:fld id="{1EFD9E05-5994-4E71-848E-54AC90A6874D}" type="slidenum">
              <a:rPr lang="en-US" smtClean="0"/>
              <a:t>18</a:t>
            </a:fld>
            <a:endParaRPr lang="en-US"/>
          </a:p>
        </p:txBody>
      </p:sp>
    </p:spTree>
    <p:extLst>
      <p:ext uri="{BB962C8B-B14F-4D97-AF65-F5344CB8AC3E}">
        <p14:creationId xmlns:p14="http://schemas.microsoft.com/office/powerpoint/2010/main" val="2553040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Lecun</a:t>
            </a:r>
            <a:r>
              <a:rPr lang="zh-CN" altLang="en-US" dirty="0"/>
              <a:t>认为现在已有的机器学习系统在自主学习和对世界理解的能力方面还远远比不上真正具有智能的人类和动物，就拿驾驶汽车来说，一个青少年可以在短短</a:t>
            </a:r>
            <a:r>
              <a:rPr lang="en-US" altLang="zh-CN" dirty="0"/>
              <a:t>20</a:t>
            </a:r>
            <a:r>
              <a:rPr lang="zh-CN" altLang="en-US" dirty="0"/>
              <a:t>小时中学会开车，但是当前的机器学习系统即使利用大量的监督数据去训练，经历数百万次强化学习的试验之后，它仍然是不可靠的。</a:t>
            </a:r>
            <a:endParaRPr lang="en-US" altLang="zh-CN" dirty="0"/>
          </a:p>
          <a:p>
            <a:endParaRPr lang="en-US" altLang="zh-CN" dirty="0"/>
          </a:p>
          <a:p>
            <a:r>
              <a:rPr lang="en-US" altLang="zh-CN" dirty="0" err="1"/>
              <a:t>Lecun</a:t>
            </a:r>
            <a:r>
              <a:rPr lang="zh-CN" altLang="en-US" dirty="0"/>
              <a:t>认为自主的机器智能应该具备以下的能力，首先它可以学习一个</a:t>
            </a:r>
            <a:r>
              <a:rPr lang="en-US" altLang="zh-CN" dirty="0"/>
              <a:t>world model</a:t>
            </a:r>
            <a:r>
              <a:rPr lang="zh-CN" altLang="en-US" dirty="0"/>
              <a:t>，包括</a:t>
            </a:r>
            <a:r>
              <a:rPr lang="en-US" altLang="zh-CN" dirty="0"/>
              <a:t>represent the world</a:t>
            </a:r>
            <a:r>
              <a:rPr lang="zh-CN" altLang="en-US" dirty="0"/>
              <a:t>，</a:t>
            </a:r>
            <a:r>
              <a:rPr lang="en-US" altLang="zh-CN" dirty="0"/>
              <a:t>reason and plan</a:t>
            </a:r>
            <a:r>
              <a:rPr lang="zh-CN" altLang="en-US" dirty="0"/>
              <a:t>的能力。</a:t>
            </a:r>
            <a:endParaRPr lang="en-US" altLang="zh-CN" dirty="0"/>
          </a:p>
          <a:p>
            <a:r>
              <a:rPr lang="zh-CN" altLang="en-US" dirty="0"/>
              <a:t>其次它的行为是由</a:t>
            </a:r>
            <a:r>
              <a:rPr lang="en-US" altLang="zh-CN" dirty="0"/>
              <a:t>intrinsic objectives</a:t>
            </a:r>
            <a:r>
              <a:rPr lang="zh-CN" altLang="en-US" dirty="0"/>
              <a:t>驱动的，也就是说没有环境给他的</a:t>
            </a:r>
            <a:r>
              <a:rPr lang="en-US" altLang="zh-CN" dirty="0"/>
              <a:t>reward</a:t>
            </a:r>
            <a:r>
              <a:rPr lang="zh-CN" altLang="en-US" dirty="0"/>
              <a:t>或者人为给它数据的标注。</a:t>
            </a:r>
            <a:endParaRPr lang="en-US" altLang="zh-CN" dirty="0"/>
          </a:p>
          <a:p>
            <a:r>
              <a:rPr lang="zh-CN" altLang="en-US" dirty="0"/>
              <a:t>第三个是他应该更多地通过观察去学习和了解世界而不是交互，这是因为交互通常是昂贵而且可能存在危险的。比如有监督学习利用的标注数据就是一种交互，而大量的标注数据是昂贵的，另外在强化学习中某些试验是危险的。因此，为了实现自主的机器智能，</a:t>
            </a:r>
            <a:r>
              <a:rPr lang="en-US" altLang="zh-CN" dirty="0" err="1"/>
              <a:t>lecun</a:t>
            </a:r>
            <a:r>
              <a:rPr lang="zh-CN" altLang="en-US" dirty="0"/>
              <a:t>提出一种</a:t>
            </a:r>
            <a:r>
              <a:rPr lang="en-US" dirty="0"/>
              <a:t>hierarchical joint embedding architecture</a:t>
            </a:r>
            <a:r>
              <a:rPr lang="zh-CN" altLang="en-US" dirty="0"/>
              <a:t>和一个自监督的学习策略来构建具有自主智能的系统。</a:t>
            </a:r>
            <a:endParaRPr lang="en-US" dirty="0"/>
          </a:p>
        </p:txBody>
      </p:sp>
      <p:sp>
        <p:nvSpPr>
          <p:cNvPr id="4" name="Slide Number Placeholder 3"/>
          <p:cNvSpPr>
            <a:spLocks noGrp="1"/>
          </p:cNvSpPr>
          <p:nvPr>
            <p:ph type="sldNum" sz="quarter" idx="5"/>
          </p:nvPr>
        </p:nvSpPr>
        <p:spPr/>
        <p:txBody>
          <a:bodyPr/>
          <a:lstStyle/>
          <a:p>
            <a:fld id="{1EFD9E05-5994-4E71-848E-54AC90A6874D}" type="slidenum">
              <a:rPr lang="en-US" smtClean="0"/>
              <a:t>2</a:t>
            </a:fld>
            <a:endParaRPr lang="en-US"/>
          </a:p>
        </p:txBody>
      </p:sp>
    </p:spTree>
    <p:extLst>
      <p:ext uri="{BB962C8B-B14F-4D97-AF65-F5344CB8AC3E}">
        <p14:creationId xmlns:p14="http://schemas.microsoft.com/office/powerpoint/2010/main" val="2587676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121212"/>
                </a:solidFill>
                <a:effectLst/>
                <a:latin typeface="-apple-system"/>
              </a:rPr>
              <a:t>配置器是执行控制和注意力调节中心，预先为其他所有模块进行参数调节以完成一个特定的任务。</a:t>
            </a:r>
            <a:endParaRPr lang="en-US" altLang="zh-CN" b="0" i="0" dirty="0">
              <a:solidFill>
                <a:srgbClr val="121212"/>
              </a:solidFill>
              <a:effectLst/>
              <a:latin typeface="-apple-system"/>
            </a:endParaRPr>
          </a:p>
          <a:p>
            <a:r>
              <a:rPr lang="zh-CN" altLang="en-US" b="0" i="0" dirty="0">
                <a:solidFill>
                  <a:srgbClr val="121212"/>
                </a:solidFill>
                <a:effectLst/>
                <a:latin typeface="-apple-system"/>
              </a:rPr>
              <a:t>感知模块根据从传感器接受到的信号表示世界的状态，配置器可以通过配置感知器的参数让其提取和当前任务相关的信息。</a:t>
            </a:r>
            <a:endParaRPr lang="en-US" altLang="zh-CN" b="0" i="0" dirty="0">
              <a:solidFill>
                <a:srgbClr val="121212"/>
              </a:solidFill>
              <a:effectLst/>
              <a:latin typeface="-apple-system"/>
            </a:endParaRPr>
          </a:p>
          <a:p>
            <a:r>
              <a:rPr lang="zh-CN" altLang="en-US" b="0" i="0" dirty="0">
                <a:solidFill>
                  <a:srgbClr val="121212"/>
                </a:solidFill>
                <a:effectLst/>
                <a:latin typeface="-apple-system"/>
              </a:rPr>
              <a:t>世界模型是对世界和当前任务相关的方面进行模拟的模块，而哪些方面和当前任务相关也是由配置器设定的。</a:t>
            </a:r>
            <a:r>
              <a:rPr lang="en-US" altLang="zh-CN" b="0" i="0" dirty="0">
                <a:solidFill>
                  <a:srgbClr val="121212"/>
                </a:solidFill>
                <a:effectLst/>
                <a:latin typeface="-apple-system"/>
              </a:rPr>
              <a:t>World model</a:t>
            </a:r>
            <a:r>
              <a:rPr lang="zh-CN" altLang="en-US" b="0" i="0" dirty="0">
                <a:solidFill>
                  <a:srgbClr val="121212"/>
                </a:solidFill>
                <a:effectLst/>
                <a:latin typeface="-apple-system"/>
              </a:rPr>
              <a:t>有两个功能，（</a:t>
            </a:r>
            <a:r>
              <a:rPr lang="en-US" altLang="zh-CN" b="0" i="0" dirty="0">
                <a:solidFill>
                  <a:srgbClr val="121212"/>
                </a:solidFill>
                <a:effectLst/>
                <a:latin typeface="-apple-system"/>
              </a:rPr>
              <a:t>1</a:t>
            </a:r>
            <a:r>
              <a:rPr lang="zh-CN" altLang="en-US" b="0" i="0" dirty="0">
                <a:solidFill>
                  <a:srgbClr val="121212"/>
                </a:solidFill>
                <a:effectLst/>
                <a:latin typeface="-apple-system"/>
              </a:rPr>
              <a:t>）估计感知器未提供的关于世界状态的缺失信息，（</a:t>
            </a:r>
            <a:r>
              <a:rPr lang="en-US" altLang="zh-CN" b="0" i="0" dirty="0">
                <a:solidFill>
                  <a:srgbClr val="121212"/>
                </a:solidFill>
                <a:effectLst/>
                <a:latin typeface="-apple-system"/>
              </a:rPr>
              <a:t>2</a:t>
            </a:r>
            <a:r>
              <a:rPr lang="zh-CN" altLang="en-US" b="0" i="0" dirty="0">
                <a:solidFill>
                  <a:srgbClr val="121212"/>
                </a:solidFill>
                <a:effectLst/>
                <a:latin typeface="-apple-system"/>
              </a:rPr>
              <a:t>）然后利用这些信息和</a:t>
            </a:r>
            <a:r>
              <a:rPr lang="en-US" altLang="zh-CN" b="0" i="0" dirty="0">
                <a:solidFill>
                  <a:srgbClr val="121212"/>
                </a:solidFill>
                <a:effectLst/>
                <a:latin typeface="-apple-system"/>
              </a:rPr>
              <a:t>perception</a:t>
            </a:r>
            <a:r>
              <a:rPr lang="zh-CN" altLang="en-US" b="0" i="0" dirty="0">
                <a:solidFill>
                  <a:srgbClr val="121212"/>
                </a:solidFill>
                <a:effectLst/>
                <a:latin typeface="-apple-system"/>
              </a:rPr>
              <a:t>模块表征的世界状态，预测合理的未来世界状态。换句话说，世界模型是世界相关方面的一种“模拟器”，而世界模型对未来状态的预测能力体现了智能体</a:t>
            </a:r>
            <a:r>
              <a:rPr lang="en-US" altLang="zh-CN" b="0" i="0" dirty="0">
                <a:solidFill>
                  <a:srgbClr val="121212"/>
                </a:solidFill>
                <a:effectLst/>
                <a:latin typeface="-apple-system"/>
              </a:rPr>
              <a:t>reason</a:t>
            </a:r>
            <a:r>
              <a:rPr lang="zh-CN" altLang="en-US" b="0" i="0" dirty="0">
                <a:solidFill>
                  <a:srgbClr val="121212"/>
                </a:solidFill>
                <a:effectLst/>
                <a:latin typeface="-apple-system"/>
              </a:rPr>
              <a:t>的能力。</a:t>
            </a:r>
            <a:endParaRPr lang="en-US" altLang="zh-CN" b="0" i="0" dirty="0">
              <a:solidFill>
                <a:srgbClr val="121212"/>
              </a:solidFill>
              <a:effectLst/>
              <a:latin typeface="-apple-system"/>
            </a:endParaRPr>
          </a:p>
          <a:p>
            <a:r>
              <a:rPr lang="en-US" b="0" dirty="0"/>
              <a:t>Cost</a:t>
            </a:r>
            <a:r>
              <a:rPr lang="zh-CN" altLang="en-US" b="0" dirty="0"/>
              <a:t>模块分为</a:t>
            </a:r>
            <a:r>
              <a:rPr lang="en-US" altLang="zh-CN" b="0" dirty="0"/>
              <a:t>intrinsic cost</a:t>
            </a:r>
            <a:r>
              <a:rPr lang="zh-CN" altLang="en-US" b="0" dirty="0"/>
              <a:t>和</a:t>
            </a:r>
            <a:r>
              <a:rPr lang="en-US" altLang="zh-CN" b="0" dirty="0"/>
              <a:t>critic</a:t>
            </a:r>
            <a:r>
              <a:rPr lang="zh-CN" altLang="en-US" b="0" dirty="0"/>
              <a:t>，</a:t>
            </a:r>
            <a:r>
              <a:rPr lang="en-US" altLang="zh-CN" b="0" dirty="0"/>
              <a:t>intrinsic cost</a:t>
            </a:r>
            <a:r>
              <a:rPr lang="zh-CN" altLang="en-US" b="0" dirty="0"/>
              <a:t>是不可训练的，输出一个称为</a:t>
            </a:r>
            <a:r>
              <a:rPr lang="en-US" altLang="zh-CN" b="0" dirty="0"/>
              <a:t>energy</a:t>
            </a:r>
            <a:r>
              <a:rPr lang="zh-CN" altLang="en-US" b="0" dirty="0"/>
              <a:t>的标量，它表示智能体对当前环境的不适程度，同时也定义了智能体各种行为的本质，如遇到高温、高负载时产生</a:t>
            </a:r>
            <a:r>
              <a:rPr lang="en-US" altLang="zh-CN" b="0" dirty="0"/>
              <a:t>high energy</a:t>
            </a:r>
            <a:r>
              <a:rPr lang="zh-CN" altLang="en-US" b="0" dirty="0"/>
              <a:t>，在完成某个任务时或和人交互时产生</a:t>
            </a:r>
            <a:r>
              <a:rPr lang="en-US" altLang="zh-CN" b="0" dirty="0"/>
              <a:t>low energy</a:t>
            </a:r>
            <a:r>
              <a:rPr lang="zh-CN" altLang="en-US" b="0" dirty="0"/>
              <a:t>。</a:t>
            </a:r>
            <a:r>
              <a:rPr lang="en-US" altLang="zh-CN" b="0" dirty="0"/>
              <a:t>critic</a:t>
            </a:r>
            <a:r>
              <a:rPr lang="zh-CN" altLang="en-US" b="0" dirty="0"/>
              <a:t>是可以训练的，它可以对未来的</a:t>
            </a:r>
            <a:r>
              <a:rPr lang="en-US" altLang="zh-CN" b="0" dirty="0"/>
              <a:t>intrinsic cost</a:t>
            </a:r>
            <a:r>
              <a:rPr lang="zh-CN" altLang="en-US" b="0" dirty="0"/>
              <a:t>进行预测。</a:t>
            </a:r>
            <a:endParaRPr lang="en-US" altLang="zh-CN" b="0" dirty="0"/>
          </a:p>
          <a:p>
            <a:r>
              <a:rPr lang="zh-CN" altLang="en-US" b="0" dirty="0"/>
              <a:t>短时记忆模块会存储世界的状态的表征以及对应的</a:t>
            </a:r>
            <a:r>
              <a:rPr lang="en-US" altLang="zh-CN" b="0" dirty="0"/>
              <a:t>cost.</a:t>
            </a:r>
          </a:p>
          <a:p>
            <a:r>
              <a:rPr lang="en-US" altLang="zh-CN" b="0" dirty="0"/>
              <a:t>Actor</a:t>
            </a:r>
            <a:r>
              <a:rPr lang="zh-CN" altLang="en-US" b="0" dirty="0"/>
              <a:t>会针对当前状态做出特定的</a:t>
            </a:r>
            <a:r>
              <a:rPr lang="en-US" altLang="zh-CN" b="0" dirty="0"/>
              <a:t>action</a:t>
            </a:r>
            <a:r>
              <a:rPr lang="zh-CN" altLang="en-US" b="0" dirty="0"/>
              <a:t>。</a:t>
            </a:r>
            <a:endParaRPr lang="en-US" altLang="zh-CN" b="0" dirty="0"/>
          </a:p>
          <a:p>
            <a:r>
              <a:rPr lang="zh-CN" altLang="en-US" dirty="0"/>
              <a:t>整个结构中所有的模块都是可微的，因此在</a:t>
            </a:r>
            <a:r>
              <a:rPr lang="en-US" altLang="zh-CN" dirty="0"/>
              <a:t>cost</a:t>
            </a:r>
            <a:r>
              <a:rPr lang="zh-CN" altLang="en-US" dirty="0"/>
              <a:t>模块计算损失之后，梯度可以沿着图中箭头的反方向传播到各个模块然后进行优化。</a:t>
            </a:r>
            <a:endParaRPr lang="en-US" dirty="0"/>
          </a:p>
        </p:txBody>
      </p:sp>
      <p:sp>
        <p:nvSpPr>
          <p:cNvPr id="4" name="Slide Number Placeholder 3"/>
          <p:cNvSpPr>
            <a:spLocks noGrp="1"/>
          </p:cNvSpPr>
          <p:nvPr>
            <p:ph type="sldNum" sz="quarter" idx="5"/>
          </p:nvPr>
        </p:nvSpPr>
        <p:spPr/>
        <p:txBody>
          <a:bodyPr/>
          <a:lstStyle/>
          <a:p>
            <a:fld id="{1EFD9E05-5994-4E71-848E-54AC90A6874D}" type="slidenum">
              <a:rPr lang="en-US" smtClean="0"/>
              <a:t>3</a:t>
            </a:fld>
            <a:endParaRPr lang="en-US"/>
          </a:p>
        </p:txBody>
      </p:sp>
    </p:spTree>
    <p:extLst>
      <p:ext uri="{BB962C8B-B14F-4D97-AF65-F5344CB8AC3E}">
        <p14:creationId xmlns:p14="http://schemas.microsoft.com/office/powerpoint/2010/main" val="3989283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在整个</a:t>
            </a:r>
            <a:r>
              <a:rPr lang="en-US" altLang="zh-CN" b="0" dirty="0"/>
              <a:t>architecture</a:t>
            </a:r>
            <a:r>
              <a:rPr lang="zh-CN" altLang="en-US" b="0" dirty="0"/>
              <a:t>中存在一个重要的环节</a:t>
            </a:r>
            <a:r>
              <a:rPr lang="en-US" altLang="zh-CN" b="0" dirty="0"/>
              <a:t>perception-action loops</a:t>
            </a:r>
            <a:r>
              <a:rPr lang="zh-CN" altLang="en-US" b="0" dirty="0"/>
              <a:t>，我们先来看模式</a:t>
            </a:r>
            <a:r>
              <a:rPr lang="en-US" altLang="zh-CN" b="0" dirty="0"/>
              <a:t>1</a:t>
            </a:r>
            <a:r>
              <a:rPr lang="zh-CN" altLang="en-US" b="0" dirty="0"/>
              <a:t>的流程。首先各种传感器从真实世界中捕获到的信号由</a:t>
            </a:r>
            <a:r>
              <a:rPr lang="en-US" altLang="zh-CN" b="0" dirty="0"/>
              <a:t>Perception</a:t>
            </a:r>
            <a:r>
              <a:rPr lang="zh-CN" altLang="en-US" b="0" dirty="0"/>
              <a:t>模块编码后估计得到世界状态</a:t>
            </a:r>
            <a:r>
              <a:rPr lang="en-US" altLang="zh-CN" b="0" dirty="0"/>
              <a:t>s[0]</a:t>
            </a:r>
            <a:r>
              <a:rPr lang="zh-CN" altLang="en-US" b="0" dirty="0"/>
              <a:t>，然后</a:t>
            </a:r>
            <a:r>
              <a:rPr lang="en-US" altLang="zh-CN" b="0" dirty="0"/>
              <a:t>Actor</a:t>
            </a:r>
            <a:r>
              <a:rPr lang="zh-CN" altLang="en-US" b="0" dirty="0"/>
              <a:t>会根据它的</a:t>
            </a:r>
            <a:r>
              <a:rPr lang="en-US" altLang="zh-CN" b="0" dirty="0"/>
              <a:t>policy module</a:t>
            </a:r>
            <a:r>
              <a:rPr lang="zh-CN" altLang="en-US" b="0" dirty="0"/>
              <a:t>计算得到一个</a:t>
            </a:r>
            <a:r>
              <a:rPr lang="en-US" altLang="zh-CN" b="0" dirty="0"/>
              <a:t>action</a:t>
            </a:r>
            <a:r>
              <a:rPr lang="zh-CN" altLang="en-US" b="0" dirty="0"/>
              <a:t>，也就是流程图中的</a:t>
            </a:r>
            <a:r>
              <a:rPr lang="en-US" b="0" dirty="0">
                <a:solidFill>
                  <a:schemeClr val="tx1"/>
                </a:solidFill>
              </a:rPr>
              <a:t>a[0] = A(s[0])</a:t>
            </a:r>
            <a:r>
              <a:rPr lang="zh-CN" altLang="en-US" b="0" dirty="0">
                <a:solidFill>
                  <a:schemeClr val="tx1"/>
                </a:solidFill>
              </a:rPr>
              <a:t>，</a:t>
            </a:r>
            <a:r>
              <a:rPr lang="en-US" b="0" dirty="0">
                <a:solidFill>
                  <a:schemeClr val="tx1"/>
                </a:solidFill>
              </a:rPr>
              <a:t> </a:t>
            </a:r>
            <a:r>
              <a:rPr lang="zh-CN" altLang="en-US" b="0" dirty="0">
                <a:solidFill>
                  <a:schemeClr val="tx1"/>
                </a:solidFill>
              </a:rPr>
              <a:t>同时</a:t>
            </a:r>
            <a:r>
              <a:rPr lang="en-US" altLang="zh-CN" b="0" dirty="0">
                <a:solidFill>
                  <a:schemeClr val="tx1"/>
                </a:solidFill>
              </a:rPr>
              <a:t>cost</a:t>
            </a:r>
            <a:r>
              <a:rPr lang="zh-CN" altLang="en-US" b="0" dirty="0">
                <a:solidFill>
                  <a:schemeClr val="tx1"/>
                </a:solidFill>
              </a:rPr>
              <a:t>模块会计算</a:t>
            </a:r>
            <a:r>
              <a:rPr lang="en-US" altLang="zh-CN" b="0" dirty="0">
                <a:solidFill>
                  <a:schemeClr val="tx1"/>
                </a:solidFill>
              </a:rPr>
              <a:t>s[0]</a:t>
            </a:r>
            <a:r>
              <a:rPr lang="zh-CN" altLang="en-US" b="0" dirty="0">
                <a:solidFill>
                  <a:schemeClr val="tx1"/>
                </a:solidFill>
              </a:rPr>
              <a:t>的</a:t>
            </a:r>
            <a:r>
              <a:rPr lang="en-US" altLang="zh-CN" b="0" dirty="0">
                <a:solidFill>
                  <a:schemeClr val="tx1"/>
                </a:solidFill>
              </a:rPr>
              <a:t>energy f[0]</a:t>
            </a:r>
            <a:r>
              <a:rPr lang="zh-CN" altLang="en-US" b="0" dirty="0">
                <a:solidFill>
                  <a:schemeClr val="tx1"/>
                </a:solidFill>
              </a:rPr>
              <a:t>，然后</a:t>
            </a:r>
            <a:r>
              <a:rPr lang="en-US" altLang="zh-CN" b="0" dirty="0">
                <a:solidFill>
                  <a:schemeClr val="tx1"/>
                </a:solidFill>
              </a:rPr>
              <a:t>(s[0],f[0])</a:t>
            </a:r>
            <a:r>
              <a:rPr lang="zh-CN" altLang="en-US" b="0" dirty="0">
                <a:solidFill>
                  <a:schemeClr val="tx1"/>
                </a:solidFill>
              </a:rPr>
              <a:t>的</a:t>
            </a:r>
            <a:r>
              <a:rPr lang="en-US" altLang="zh-CN" b="0" dirty="0">
                <a:solidFill>
                  <a:schemeClr val="tx1"/>
                </a:solidFill>
              </a:rPr>
              <a:t>pair</a:t>
            </a:r>
            <a:r>
              <a:rPr lang="zh-CN" altLang="en-US" b="0" dirty="0">
                <a:solidFill>
                  <a:schemeClr val="tx1"/>
                </a:solidFill>
              </a:rPr>
              <a:t>被存入</a:t>
            </a:r>
            <a:r>
              <a:rPr lang="en-US" altLang="zh-CN" b="0" dirty="0">
                <a:solidFill>
                  <a:schemeClr val="tx1"/>
                </a:solidFill>
              </a:rPr>
              <a:t>short-term memory</a:t>
            </a:r>
            <a:r>
              <a:rPr lang="zh-CN" altLang="en-US" b="0" dirty="0">
                <a:solidFill>
                  <a:schemeClr val="tx1"/>
                </a:solidFill>
              </a:rPr>
              <a:t>。另外</a:t>
            </a:r>
            <a:r>
              <a:rPr lang="en-US" altLang="zh-CN" b="0" dirty="0">
                <a:solidFill>
                  <a:schemeClr val="tx1"/>
                </a:solidFill>
              </a:rPr>
              <a:t>world model</a:t>
            </a:r>
            <a:r>
              <a:rPr lang="zh-CN" altLang="en-US" b="0" dirty="0">
                <a:solidFill>
                  <a:schemeClr val="tx1"/>
                </a:solidFill>
              </a:rPr>
              <a:t>可以根据当前状态</a:t>
            </a:r>
            <a:r>
              <a:rPr lang="en-US" altLang="zh-CN" b="0" dirty="0">
                <a:solidFill>
                  <a:schemeClr val="tx1"/>
                </a:solidFill>
              </a:rPr>
              <a:t>s[0]</a:t>
            </a:r>
            <a:r>
              <a:rPr lang="zh-CN" altLang="en-US" b="0" dirty="0">
                <a:solidFill>
                  <a:schemeClr val="tx1"/>
                </a:solidFill>
              </a:rPr>
              <a:t>和采取的动作</a:t>
            </a:r>
            <a:r>
              <a:rPr lang="en-US" altLang="zh-CN" b="0" dirty="0">
                <a:solidFill>
                  <a:schemeClr val="tx1"/>
                </a:solidFill>
              </a:rPr>
              <a:t>a[0]</a:t>
            </a:r>
            <a:r>
              <a:rPr lang="zh-CN" altLang="en-US" b="0" dirty="0">
                <a:solidFill>
                  <a:schemeClr val="tx1"/>
                </a:solidFill>
              </a:rPr>
              <a:t>预测下一阶段的状态</a:t>
            </a:r>
            <a:r>
              <a:rPr lang="en-US" altLang="zh-CN" b="0" dirty="0">
                <a:solidFill>
                  <a:schemeClr val="tx1"/>
                </a:solidFill>
              </a:rPr>
              <a:t>s[1]</a:t>
            </a:r>
            <a:r>
              <a:rPr lang="zh-CN" altLang="en-US" b="0" dirty="0">
                <a:solidFill>
                  <a:schemeClr val="tx1"/>
                </a:solidFill>
              </a:rPr>
              <a:t>，但这个过程并不参与到模式</a:t>
            </a:r>
            <a:r>
              <a:rPr lang="en-US" altLang="zh-CN" b="0" dirty="0">
                <a:solidFill>
                  <a:schemeClr val="tx1"/>
                </a:solidFill>
              </a:rPr>
              <a:t>1</a:t>
            </a:r>
            <a:r>
              <a:rPr lang="zh-CN" altLang="en-US" b="0" dirty="0">
                <a:solidFill>
                  <a:schemeClr val="tx1"/>
                </a:solidFill>
              </a:rPr>
              <a:t>的</a:t>
            </a:r>
            <a:r>
              <a:rPr lang="en-US" altLang="zh-CN" b="0" dirty="0">
                <a:solidFill>
                  <a:schemeClr val="tx1"/>
                </a:solidFill>
              </a:rPr>
              <a:t>reactive process</a:t>
            </a:r>
            <a:r>
              <a:rPr lang="zh-CN" altLang="en-US" b="0" dirty="0">
                <a:solidFill>
                  <a:schemeClr val="tx1"/>
                </a:solidFill>
              </a:rPr>
              <a:t>。</a:t>
            </a:r>
            <a:endParaRPr lang="en-US" b="0"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1EFD9E05-5994-4E71-848E-54AC90A6874D}" type="slidenum">
              <a:rPr lang="en-US" smtClean="0"/>
              <a:t>4</a:t>
            </a:fld>
            <a:endParaRPr lang="en-US"/>
          </a:p>
        </p:txBody>
      </p:sp>
    </p:spTree>
    <p:extLst>
      <p:ext uri="{BB962C8B-B14F-4D97-AF65-F5344CB8AC3E}">
        <p14:creationId xmlns:p14="http://schemas.microsoft.com/office/powerpoint/2010/main" val="669928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模式</a:t>
            </a:r>
            <a:r>
              <a:rPr lang="en-US" altLang="zh-CN" dirty="0"/>
              <a:t>2</a:t>
            </a:r>
            <a:r>
              <a:rPr lang="zh-CN" altLang="en-US" dirty="0"/>
              <a:t>体现了智能体利用</a:t>
            </a:r>
            <a:r>
              <a:rPr lang="en-US" altLang="zh-CN" dirty="0"/>
              <a:t>world model</a:t>
            </a:r>
            <a:r>
              <a:rPr lang="zh-CN" altLang="en-US" dirty="0"/>
              <a:t>进行</a:t>
            </a:r>
            <a:r>
              <a:rPr lang="en-US" altLang="zh-CN" dirty="0"/>
              <a:t>reason and plan </a:t>
            </a:r>
            <a:r>
              <a:rPr lang="zh-CN" altLang="en-US" dirty="0"/>
              <a:t>的能力，同样得</a:t>
            </a:r>
            <a:r>
              <a:rPr lang="en-US" altLang="zh-CN" dirty="0"/>
              <a:t>perception</a:t>
            </a:r>
            <a:r>
              <a:rPr lang="zh-CN" altLang="en-US" dirty="0"/>
              <a:t>模块首先利用传感器信号估计初始状态</a:t>
            </a:r>
            <a:r>
              <a:rPr lang="en-US" altLang="zh-CN" dirty="0"/>
              <a:t>s[0]</a:t>
            </a:r>
            <a:r>
              <a:rPr lang="zh-CN" altLang="en-US" dirty="0"/>
              <a:t>，然后给出一个动作序列的</a:t>
            </a:r>
            <a:r>
              <a:rPr lang="en-US" altLang="zh-CN" dirty="0"/>
              <a:t>proposal</a:t>
            </a:r>
            <a:r>
              <a:rPr lang="zh-CN" altLang="en-US" dirty="0"/>
              <a:t>，</a:t>
            </a:r>
            <a:r>
              <a:rPr lang="en-US" altLang="zh-CN" dirty="0"/>
              <a:t>a[0]</a:t>
            </a:r>
            <a:r>
              <a:rPr lang="zh-CN" altLang="en-US" dirty="0"/>
              <a:t>到</a:t>
            </a:r>
            <a:r>
              <a:rPr lang="en-US" altLang="zh-CN" dirty="0"/>
              <a:t>a[T]</a:t>
            </a:r>
            <a:r>
              <a:rPr lang="zh-CN" altLang="en-US" dirty="0"/>
              <a:t>，然后</a:t>
            </a:r>
            <a:r>
              <a:rPr lang="en-US" altLang="zh-CN" dirty="0"/>
              <a:t>world model</a:t>
            </a:r>
            <a:r>
              <a:rPr lang="zh-CN" altLang="en-US" dirty="0"/>
              <a:t>递归地根据前一状态和对应的动作预测出下一个状态，接下来</a:t>
            </a:r>
            <a:r>
              <a:rPr lang="en-US" altLang="zh-CN" dirty="0"/>
              <a:t>cost</a:t>
            </a:r>
            <a:r>
              <a:rPr lang="zh-CN" altLang="en-US" dirty="0"/>
              <a:t>模块会对状态序列中的每一个预测状态计算对应的</a:t>
            </a:r>
            <a:r>
              <a:rPr lang="en-US" altLang="zh-CN" dirty="0"/>
              <a:t>energy</a:t>
            </a:r>
            <a:r>
              <a:rPr lang="zh-CN" altLang="en-US" dirty="0"/>
              <a:t>，最终的</a:t>
            </a:r>
            <a:r>
              <a:rPr lang="en-US" altLang="zh-CN" dirty="0"/>
              <a:t>energy</a:t>
            </a:r>
            <a:r>
              <a:rPr lang="zh-CN" altLang="en-US" dirty="0"/>
              <a:t>就是各个状态</a:t>
            </a:r>
            <a:r>
              <a:rPr lang="en-US" altLang="zh-CN" dirty="0"/>
              <a:t>energy</a:t>
            </a:r>
            <a:r>
              <a:rPr lang="zh-CN" altLang="en-US" dirty="0"/>
              <a:t>的总和。接下来</a:t>
            </a:r>
            <a:r>
              <a:rPr lang="en-US" altLang="zh-CN" dirty="0"/>
              <a:t>actor</a:t>
            </a:r>
            <a:r>
              <a:rPr lang="zh-CN" altLang="en-US" dirty="0"/>
              <a:t>就可以基于梯度优化的方法进行参数更新，然后提出代价更低的</a:t>
            </a:r>
            <a:r>
              <a:rPr lang="en-US" altLang="zh-CN" dirty="0"/>
              <a:t>action</a:t>
            </a:r>
            <a:r>
              <a:rPr lang="zh-CN" altLang="en-US" dirty="0"/>
              <a:t>序列，经过</a:t>
            </a:r>
            <a:r>
              <a:rPr lang="en-US" altLang="zh-CN" dirty="0"/>
              <a:t>2-5</a:t>
            </a:r>
            <a:r>
              <a:rPr lang="zh-CN" altLang="en-US" dirty="0"/>
              <a:t>步的不断迭代，最终得到一个最优的动作序列</a:t>
            </a:r>
            <a:r>
              <a:rPr lang="en-US" altLang="zh-CN" dirty="0"/>
              <a:t>\tilde{a}[0]</a:t>
            </a:r>
            <a:r>
              <a:rPr lang="zh-CN" altLang="en-US" dirty="0"/>
              <a:t>到</a:t>
            </a:r>
            <a:r>
              <a:rPr lang="en-US" altLang="zh-CN" dirty="0"/>
              <a:t>a[T]</a:t>
            </a:r>
            <a:r>
              <a:rPr lang="zh-CN" altLang="en-US" dirty="0"/>
              <a:t>。最终智能体只执行第一个动作</a:t>
            </a:r>
            <a:r>
              <a:rPr lang="en-US" altLang="zh-CN" dirty="0"/>
              <a:t>a[0], </a:t>
            </a:r>
            <a:r>
              <a:rPr lang="zh-CN" altLang="en-US" dirty="0"/>
              <a:t>但把所有的动作，状态和代价对存入</a:t>
            </a:r>
            <a:r>
              <a:rPr lang="en-US" altLang="zh-CN" dirty="0"/>
              <a:t>memory</a:t>
            </a:r>
            <a:r>
              <a:rPr lang="zh-CN" altLang="en-US" dirty="0"/>
              <a:t>中。</a:t>
            </a:r>
            <a:endParaRPr lang="en-US" dirty="0"/>
          </a:p>
        </p:txBody>
      </p:sp>
      <p:sp>
        <p:nvSpPr>
          <p:cNvPr id="4" name="Slide Number Placeholder 3"/>
          <p:cNvSpPr>
            <a:spLocks noGrp="1"/>
          </p:cNvSpPr>
          <p:nvPr>
            <p:ph type="sldNum" sz="quarter" idx="5"/>
          </p:nvPr>
        </p:nvSpPr>
        <p:spPr/>
        <p:txBody>
          <a:bodyPr/>
          <a:lstStyle/>
          <a:p>
            <a:fld id="{1EFD9E05-5994-4E71-848E-54AC90A6874D}" type="slidenum">
              <a:rPr lang="en-US" smtClean="0"/>
              <a:t>5</a:t>
            </a:fld>
            <a:endParaRPr lang="en-US"/>
          </a:p>
        </p:txBody>
      </p:sp>
    </p:spTree>
    <p:extLst>
      <p:ext uri="{BB962C8B-B14F-4D97-AF65-F5344CB8AC3E}">
        <p14:creationId xmlns:p14="http://schemas.microsoft.com/office/powerpoint/2010/main" val="4015546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大家很容易感受到模式</a:t>
            </a:r>
            <a:r>
              <a:rPr lang="en-US" altLang="zh-CN" dirty="0"/>
              <a:t>2</a:t>
            </a:r>
            <a:r>
              <a:rPr lang="zh-CN" altLang="en-US" dirty="0"/>
              <a:t>每执行一个动作都要经过大量的学习，这个消耗是很大的，但模式</a:t>
            </a:r>
            <a:r>
              <a:rPr lang="en-US" altLang="zh-CN" dirty="0"/>
              <a:t>1</a:t>
            </a:r>
            <a:r>
              <a:rPr lang="zh-CN" altLang="en-US" dirty="0"/>
              <a:t>的问题在于</a:t>
            </a:r>
            <a:r>
              <a:rPr lang="en-US" altLang="zh-CN" dirty="0"/>
              <a:t>action policy</a:t>
            </a:r>
            <a:r>
              <a:rPr lang="zh-CN" altLang="en-US" dirty="0"/>
              <a:t>要怎么得到呢？我们可以利用模式二得到的最优动作序列去训练模式一的</a:t>
            </a:r>
            <a:r>
              <a:rPr lang="en-US" altLang="zh-CN" dirty="0"/>
              <a:t>action policy</a:t>
            </a:r>
            <a:r>
              <a:rPr lang="zh-CN" altLang="en-US" dirty="0"/>
              <a:t>，这样智能体就真正学到了新的技能。具体地我们得到最优动作序列后，利用一个</a:t>
            </a:r>
            <a:r>
              <a:rPr lang="en-US" altLang="zh-CN" dirty="0"/>
              <a:t>D</a:t>
            </a:r>
            <a:r>
              <a:rPr lang="zh-CN" altLang="en-US" dirty="0"/>
              <a:t>的距离损失让</a:t>
            </a:r>
            <a:r>
              <a:rPr lang="en-US" altLang="zh-CN" dirty="0"/>
              <a:t>action policy</a:t>
            </a:r>
            <a:r>
              <a:rPr lang="zh-CN" altLang="en-US" dirty="0"/>
              <a:t>当前给出的动作逼近模式二得到的最优动作，那么经过训练的</a:t>
            </a:r>
            <a:r>
              <a:rPr lang="en-US" altLang="zh-CN" dirty="0"/>
              <a:t>action policy</a:t>
            </a:r>
            <a:r>
              <a:rPr lang="zh-CN" altLang="en-US" dirty="0"/>
              <a:t>就可以根据当前状态直接给出近似最优的动作。</a:t>
            </a:r>
            <a:endParaRPr lang="en-US" dirty="0"/>
          </a:p>
        </p:txBody>
      </p:sp>
      <p:sp>
        <p:nvSpPr>
          <p:cNvPr id="4" name="Slide Number Placeholder 3"/>
          <p:cNvSpPr>
            <a:spLocks noGrp="1"/>
          </p:cNvSpPr>
          <p:nvPr>
            <p:ph type="sldNum" sz="quarter" idx="5"/>
          </p:nvPr>
        </p:nvSpPr>
        <p:spPr/>
        <p:txBody>
          <a:bodyPr/>
          <a:lstStyle/>
          <a:p>
            <a:fld id="{1EFD9E05-5994-4E71-848E-54AC90A6874D}" type="slidenum">
              <a:rPr lang="en-US" smtClean="0"/>
              <a:t>6</a:t>
            </a:fld>
            <a:endParaRPr lang="en-US"/>
          </a:p>
        </p:txBody>
      </p:sp>
    </p:spTree>
    <p:extLst>
      <p:ext uri="{BB962C8B-B14F-4D97-AF65-F5344CB8AC3E}">
        <p14:creationId xmlns:p14="http://schemas.microsoft.com/office/powerpoint/2010/main" val="586950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Cost</a:t>
            </a:r>
            <a:r>
              <a:rPr lang="zh-CN" altLang="en-US" dirty="0"/>
              <a:t>模块分为</a:t>
            </a:r>
            <a:r>
              <a:rPr lang="en-US" altLang="zh-CN" dirty="0"/>
              <a:t>Intrinsic Cost</a:t>
            </a:r>
            <a:r>
              <a:rPr lang="zh-CN" altLang="en-US" dirty="0"/>
              <a:t>和</a:t>
            </a:r>
            <a:r>
              <a:rPr lang="en-US" altLang="zh-CN" dirty="0"/>
              <a:t>Trainable Cost(Critic)</a:t>
            </a:r>
            <a:r>
              <a:rPr lang="zh-CN" altLang="en-US" dirty="0"/>
              <a:t>两个子模块，并且</a:t>
            </a:r>
            <a:r>
              <a:rPr lang="en-US" altLang="zh-CN" dirty="0"/>
              <a:t>IC</a:t>
            </a:r>
            <a:r>
              <a:rPr lang="zh-CN" altLang="en-US" dirty="0"/>
              <a:t>和</a:t>
            </a:r>
            <a:r>
              <a:rPr lang="en-US" altLang="zh-CN" dirty="0"/>
              <a:t>TC</a:t>
            </a:r>
            <a:r>
              <a:rPr lang="zh-CN" altLang="en-US" dirty="0"/>
              <a:t>又都是由一系列的子模块线性组合得到的，其中每一个子模块代表了一个特定行为的驱动，配置器通过调整这些子模块的权重使得智能体关注于不同的任务和目标上。</a:t>
            </a:r>
            <a:endParaRPr lang="en-US" altLang="zh-CN" dirty="0"/>
          </a:p>
          <a:p>
            <a:endParaRPr lang="en-US" altLang="zh-CN" dirty="0"/>
          </a:p>
          <a:p>
            <a:r>
              <a:rPr lang="en-US" altLang="zh-CN" dirty="0"/>
              <a:t>TC</a:t>
            </a:r>
            <a:r>
              <a:rPr lang="zh-CN" altLang="en-US" dirty="0"/>
              <a:t>的功能主要有两个方面，一个是训练好的</a:t>
            </a:r>
            <a:r>
              <a:rPr lang="en-US" altLang="zh-CN" dirty="0"/>
              <a:t>TC</a:t>
            </a:r>
            <a:r>
              <a:rPr lang="zh-CN" altLang="en-US" dirty="0"/>
              <a:t>可以直接对长期的结果进行预测而减少使用消耗较大的世界模型的预测过程；第二个作用是可以通过让配置器调整</a:t>
            </a:r>
            <a:r>
              <a:rPr lang="en-US" altLang="zh-CN" dirty="0"/>
              <a:t>TC</a:t>
            </a:r>
            <a:r>
              <a:rPr lang="zh-CN" altLang="en-US" dirty="0"/>
              <a:t>的系数进而调整智能体的行为驱动。</a:t>
            </a:r>
            <a:endParaRPr lang="en-US" altLang="zh-CN" dirty="0"/>
          </a:p>
          <a:p>
            <a:r>
              <a:rPr lang="zh-CN" altLang="en-US" dirty="0"/>
              <a:t>在模式</a:t>
            </a:r>
            <a:r>
              <a:rPr lang="en-US" altLang="zh-CN" dirty="0"/>
              <a:t>2planning</a:t>
            </a:r>
            <a:r>
              <a:rPr lang="zh-CN" altLang="en-US" dirty="0"/>
              <a:t>的过程中，（时间，状态，</a:t>
            </a:r>
            <a:r>
              <a:rPr lang="en-US" altLang="zh-CN" dirty="0"/>
              <a:t>IC</a:t>
            </a:r>
            <a:r>
              <a:rPr lang="zh-CN" altLang="en-US" dirty="0"/>
              <a:t>）的三元组被存入</a:t>
            </a:r>
            <a:r>
              <a:rPr lang="en-US" altLang="zh-CN" dirty="0"/>
              <a:t>memory</a:t>
            </a:r>
            <a:r>
              <a:rPr lang="zh-CN" altLang="en-US" dirty="0"/>
              <a:t>中，在</a:t>
            </a:r>
            <a:r>
              <a:rPr lang="en-US" altLang="zh-CN" dirty="0"/>
              <a:t>critic</a:t>
            </a:r>
            <a:r>
              <a:rPr lang="zh-CN" altLang="en-US" dirty="0"/>
              <a:t>训练时，给定一个状态</a:t>
            </a:r>
            <a:r>
              <a:rPr lang="en-US" altLang="zh-CN" dirty="0"/>
              <a:t>s_{\</a:t>
            </a:r>
            <a:r>
              <a:rPr lang="en-US" altLang="zh-CN" dirty="0" err="1"/>
              <a:t>tao</a:t>
            </a:r>
            <a:r>
              <a:rPr lang="en-US" altLang="zh-CN" dirty="0"/>
              <a:t>}</a:t>
            </a:r>
            <a:r>
              <a:rPr lang="zh-CN" altLang="en-US" dirty="0"/>
              <a:t>和一个后续状态</a:t>
            </a:r>
            <a:r>
              <a:rPr lang="en-US" altLang="zh-CN" dirty="0"/>
              <a:t>s_{\</a:t>
            </a:r>
            <a:r>
              <a:rPr lang="en-US" altLang="zh-CN" dirty="0" err="1"/>
              <a:t>tao</a:t>
            </a:r>
            <a:r>
              <a:rPr lang="en-US" altLang="zh-CN" dirty="0"/>
              <a:t>+\delta}</a:t>
            </a:r>
            <a:r>
              <a:rPr lang="zh-CN" altLang="en-US" dirty="0"/>
              <a:t>的</a:t>
            </a:r>
            <a:r>
              <a:rPr lang="en-US" altLang="zh-CN" dirty="0"/>
              <a:t>IC</a:t>
            </a:r>
            <a:r>
              <a:rPr lang="zh-CN" altLang="en-US" dirty="0"/>
              <a:t>，</a:t>
            </a:r>
            <a:r>
              <a:rPr lang="en-US" altLang="zh-CN" dirty="0"/>
              <a:t>critic</a:t>
            </a:r>
            <a:r>
              <a:rPr lang="zh-CN" altLang="en-US" dirty="0"/>
              <a:t>的目标是通过调整其参数最小化 </a:t>
            </a:r>
            <a:r>
              <a:rPr lang="en-US" altLang="zh-CN" dirty="0"/>
              <a:t>IC(s_{\</a:t>
            </a:r>
            <a:r>
              <a:rPr lang="en-US" altLang="zh-CN" dirty="0" err="1"/>
              <a:t>tao</a:t>
            </a:r>
            <a:r>
              <a:rPr lang="en-US" altLang="zh-CN" dirty="0"/>
              <a:t>+\delta})</a:t>
            </a:r>
            <a:r>
              <a:rPr lang="zh-CN" altLang="en-US" dirty="0"/>
              <a:t>和</a:t>
            </a:r>
            <a:r>
              <a:rPr lang="en-US" altLang="zh-CN" dirty="0"/>
              <a:t>C(s_{\</a:t>
            </a:r>
            <a:r>
              <a:rPr lang="en-US" altLang="zh-CN" dirty="0" err="1"/>
              <a:t>tao</a:t>
            </a:r>
            <a:r>
              <a:rPr lang="en-US" altLang="zh-CN" dirty="0"/>
              <a:t>})</a:t>
            </a:r>
            <a:r>
              <a:rPr lang="zh-CN" altLang="en-US" dirty="0"/>
              <a:t>的距离。</a:t>
            </a:r>
            <a:endParaRPr lang="en-US" altLang="zh-CN" dirty="0"/>
          </a:p>
          <a:p>
            <a:r>
              <a:rPr lang="zh-CN" altLang="en-US" dirty="0"/>
              <a:t>当然在某些复杂的场景中，也有可能需要多个未来状态的</a:t>
            </a:r>
            <a:r>
              <a:rPr lang="en-US" altLang="zh-CN" dirty="0"/>
              <a:t>IC</a:t>
            </a:r>
            <a:r>
              <a:rPr lang="zh-CN" altLang="en-US" dirty="0"/>
              <a:t>的组合作为</a:t>
            </a:r>
            <a:r>
              <a:rPr lang="en-US" altLang="zh-CN" dirty="0"/>
              <a:t>target</a:t>
            </a:r>
            <a:r>
              <a:rPr lang="zh-CN" altLang="en-US" dirty="0"/>
              <a:t>去训练。</a:t>
            </a:r>
            <a:endParaRPr lang="en-US" dirty="0"/>
          </a:p>
        </p:txBody>
      </p:sp>
      <p:sp>
        <p:nvSpPr>
          <p:cNvPr id="4" name="Slide Number Placeholder 3"/>
          <p:cNvSpPr>
            <a:spLocks noGrp="1"/>
          </p:cNvSpPr>
          <p:nvPr>
            <p:ph type="sldNum" sz="quarter" idx="5"/>
          </p:nvPr>
        </p:nvSpPr>
        <p:spPr/>
        <p:txBody>
          <a:bodyPr/>
          <a:lstStyle/>
          <a:p>
            <a:fld id="{1EFD9E05-5994-4E71-848E-54AC90A6874D}" type="slidenum">
              <a:rPr lang="en-US" smtClean="0"/>
              <a:t>7</a:t>
            </a:fld>
            <a:endParaRPr lang="en-US"/>
          </a:p>
        </p:txBody>
      </p:sp>
    </p:spTree>
    <p:extLst>
      <p:ext uri="{BB962C8B-B14F-4D97-AF65-F5344CB8AC3E}">
        <p14:creationId xmlns:p14="http://schemas.microsoft.com/office/powerpoint/2010/main" val="627245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接下来就到了最重要的部分，如何设计和训练</a:t>
            </a:r>
            <a:r>
              <a:rPr lang="en-US" altLang="zh-CN" dirty="0"/>
              <a:t>world model</a:t>
            </a:r>
            <a:r>
              <a:rPr lang="zh-CN" altLang="en-US" dirty="0"/>
              <a:t>。由于我们智能体要具有自主学习的能力，所以理所当然要采用自监督学习的策略训练。</a:t>
            </a:r>
            <a:endParaRPr lang="en-US" altLang="zh-CN" dirty="0"/>
          </a:p>
          <a:p>
            <a:r>
              <a:rPr lang="en-US" altLang="zh-CN" dirty="0" err="1"/>
              <a:t>lecun</a:t>
            </a:r>
            <a:r>
              <a:rPr lang="zh-CN" altLang="en-US" dirty="0"/>
              <a:t>将其当做一个</a:t>
            </a:r>
            <a:r>
              <a:rPr lang="en-US" altLang="zh-CN" dirty="0"/>
              <a:t>pattern completion</a:t>
            </a:r>
            <a:r>
              <a:rPr lang="zh-CN" altLang="en-US" dirty="0"/>
              <a:t>的任务，让模型学习两个输入的依赖性，具体地就是给定一个</a:t>
            </a:r>
            <a:r>
              <a:rPr lang="en-US" altLang="zh-CN" dirty="0"/>
              <a:t>observed </a:t>
            </a:r>
            <a:r>
              <a:rPr lang="zh-CN" altLang="en-US" dirty="0"/>
              <a:t>状态</a:t>
            </a:r>
            <a:r>
              <a:rPr lang="en-US" altLang="zh-CN" dirty="0"/>
              <a:t>x</a:t>
            </a:r>
            <a:r>
              <a:rPr lang="zh-CN" altLang="en-US" dirty="0"/>
              <a:t>，让模型预测</a:t>
            </a:r>
            <a:r>
              <a:rPr lang="en-US" altLang="zh-CN" dirty="0"/>
              <a:t>y</a:t>
            </a:r>
            <a:r>
              <a:rPr lang="zh-CN" altLang="en-US" dirty="0"/>
              <a:t>是不是它的后续状态。</a:t>
            </a:r>
            <a:r>
              <a:rPr lang="en-US" altLang="zh-CN" dirty="0"/>
              <a:t>X</a:t>
            </a:r>
            <a:r>
              <a:rPr lang="zh-CN" altLang="en-US" dirty="0"/>
              <a:t>和</a:t>
            </a:r>
            <a:r>
              <a:rPr lang="en-US" altLang="zh-CN" dirty="0"/>
              <a:t>y</a:t>
            </a:r>
            <a:r>
              <a:rPr lang="zh-CN" altLang="en-US" dirty="0"/>
              <a:t>的这种依赖性可以用</a:t>
            </a:r>
            <a:r>
              <a:rPr lang="en-US" altLang="zh-CN" dirty="0"/>
              <a:t>energy</a:t>
            </a:r>
            <a:r>
              <a:rPr lang="zh-CN" altLang="en-US" dirty="0"/>
              <a:t> </a:t>
            </a:r>
            <a:r>
              <a:rPr lang="en-US" altLang="zh-CN" dirty="0"/>
              <a:t>function</a:t>
            </a:r>
            <a:r>
              <a:rPr lang="zh-CN" altLang="en-US" dirty="0"/>
              <a:t>模拟，当</a:t>
            </a:r>
            <a:r>
              <a:rPr lang="en-US" altLang="zh-CN" dirty="0"/>
              <a:t>y</a:t>
            </a:r>
            <a:r>
              <a:rPr lang="zh-CN" altLang="en-US" dirty="0"/>
              <a:t>是</a:t>
            </a:r>
            <a:r>
              <a:rPr lang="en-US" altLang="zh-CN" dirty="0"/>
              <a:t>x</a:t>
            </a:r>
            <a:r>
              <a:rPr lang="zh-CN" altLang="en-US" dirty="0"/>
              <a:t>的后续时产生</a:t>
            </a:r>
            <a:r>
              <a:rPr lang="en-US" altLang="zh-CN" dirty="0"/>
              <a:t>low energy</a:t>
            </a:r>
            <a:r>
              <a:rPr lang="zh-CN" altLang="en-US" dirty="0"/>
              <a:t>，反之输出</a:t>
            </a:r>
            <a:r>
              <a:rPr lang="en-US" altLang="zh-CN" dirty="0"/>
              <a:t>high energy.</a:t>
            </a:r>
          </a:p>
          <a:p>
            <a:r>
              <a:rPr lang="zh-CN" altLang="en-US" dirty="0"/>
              <a:t>那么</a:t>
            </a:r>
            <a:r>
              <a:rPr lang="en-US" altLang="zh-CN" dirty="0"/>
              <a:t>energy</a:t>
            </a:r>
            <a:r>
              <a:rPr lang="zh-CN" altLang="en-US" dirty="0"/>
              <a:t> </a:t>
            </a:r>
            <a:r>
              <a:rPr lang="en-US" altLang="zh-CN" dirty="0"/>
              <a:t>function F</a:t>
            </a:r>
            <a:r>
              <a:rPr lang="zh-CN" altLang="en-US" dirty="0"/>
              <a:t>要求是</a:t>
            </a:r>
            <a:r>
              <a:rPr lang="en-US" altLang="zh-CN" dirty="0"/>
              <a:t>energy</a:t>
            </a:r>
            <a:r>
              <a:rPr lang="zh-CN" altLang="en-US" dirty="0"/>
              <a:t>的增函数并且有一个下界</a:t>
            </a:r>
            <a:r>
              <a:rPr lang="en-US" altLang="zh-CN" dirty="0"/>
              <a:t> </a:t>
            </a:r>
            <a:r>
              <a:rPr lang="zh-CN" altLang="en-US" dirty="0"/>
              <a:t>，这样一个训练好的</a:t>
            </a:r>
            <a:r>
              <a:rPr lang="en-US" altLang="zh-CN" dirty="0"/>
              <a:t>model</a:t>
            </a:r>
            <a:r>
              <a:rPr lang="zh-CN" altLang="en-US" dirty="0"/>
              <a:t>要对于任意给定的样本（</a:t>
            </a:r>
            <a:r>
              <a:rPr lang="en-US" altLang="zh-CN" dirty="0"/>
              <a:t>x, y </a:t>
            </a:r>
            <a:r>
              <a:rPr lang="zh-CN" altLang="en-US" dirty="0"/>
              <a:t>），当</a:t>
            </a:r>
            <a:r>
              <a:rPr lang="en-US" altLang="zh-CN" dirty="0"/>
              <a:t>y’!=y</a:t>
            </a:r>
            <a:r>
              <a:rPr lang="zh-CN" altLang="en-US" dirty="0"/>
              <a:t>时，都满足</a:t>
            </a:r>
            <a:r>
              <a:rPr lang="en-US" altLang="zh-CN" dirty="0"/>
              <a:t>F(</a:t>
            </a:r>
            <a:r>
              <a:rPr lang="en-US" altLang="zh-CN" dirty="0" err="1"/>
              <a:t>x,y</a:t>
            </a:r>
            <a:r>
              <a:rPr lang="en-US" altLang="zh-CN" dirty="0"/>
              <a:t>)&lt;F(</a:t>
            </a:r>
            <a:r>
              <a:rPr lang="en-US" altLang="zh-CN" dirty="0" err="1"/>
              <a:t>x,y</a:t>
            </a:r>
            <a:r>
              <a:rPr lang="en-US" altLang="zh-CN" dirty="0"/>
              <a:t>’)</a:t>
            </a:r>
            <a:r>
              <a:rPr lang="zh-CN" altLang="en-US" dirty="0"/>
              <a:t>。</a:t>
            </a:r>
            <a:endParaRPr lang="en-US" altLang="zh-CN" dirty="0"/>
          </a:p>
          <a:p>
            <a:endParaRPr lang="en-US" altLang="zh-CN" dirty="0"/>
          </a:p>
          <a:p>
            <a:r>
              <a:rPr lang="zh-CN" altLang="en-US" dirty="0"/>
              <a:t>这种</a:t>
            </a:r>
            <a:r>
              <a:rPr lang="en-US" altLang="zh-CN" dirty="0"/>
              <a:t>energy-based model</a:t>
            </a:r>
            <a:r>
              <a:rPr lang="zh-CN" altLang="en-US" dirty="0"/>
              <a:t>可以使得多个</a:t>
            </a:r>
            <a:r>
              <a:rPr lang="en-US" altLang="zh-CN" dirty="0"/>
              <a:t>y</a:t>
            </a:r>
            <a:r>
              <a:rPr lang="zh-CN" altLang="en-US" dirty="0"/>
              <a:t>都是</a:t>
            </a:r>
            <a:r>
              <a:rPr lang="en-US" altLang="zh-CN" dirty="0"/>
              <a:t>x</a:t>
            </a:r>
            <a:r>
              <a:rPr lang="zh-CN" altLang="en-US" dirty="0"/>
              <a:t>的后继状态，如在右边的等高线图中，每一个黑点代表一组具有</a:t>
            </a:r>
            <a:r>
              <a:rPr lang="en-US" altLang="zh-CN" dirty="0"/>
              <a:t>low energy</a:t>
            </a:r>
            <a:r>
              <a:rPr lang="zh-CN" altLang="en-US" dirty="0"/>
              <a:t>的数据样本，闭环的线代表了</a:t>
            </a:r>
            <a:r>
              <a:rPr lang="en-US" altLang="zh-CN" dirty="0"/>
              <a:t>energy</a:t>
            </a:r>
            <a:r>
              <a:rPr lang="zh-CN" altLang="en-US" dirty="0"/>
              <a:t>的等高线分布，可以看出对于一个给定的</a:t>
            </a:r>
            <a:r>
              <a:rPr lang="en-US" altLang="zh-CN" dirty="0"/>
              <a:t>x</a:t>
            </a:r>
            <a:r>
              <a:rPr lang="zh-CN" altLang="en-US" dirty="0"/>
              <a:t>可能存在多个</a:t>
            </a:r>
            <a:r>
              <a:rPr lang="en-US" altLang="zh-CN" dirty="0"/>
              <a:t>y</a:t>
            </a:r>
            <a:r>
              <a:rPr lang="zh-CN" altLang="en-US" dirty="0"/>
              <a:t>是他的后继。</a:t>
            </a:r>
            <a:endParaRPr lang="en-US" altLang="zh-CN" dirty="0"/>
          </a:p>
          <a:p>
            <a:endParaRPr lang="en-US" altLang="zh-CN" dirty="0"/>
          </a:p>
          <a:p>
            <a:r>
              <a:rPr lang="zh-CN" altLang="en-US" dirty="0"/>
              <a:t>为了使得对</a:t>
            </a:r>
            <a:r>
              <a:rPr lang="en-US" altLang="zh-CN" dirty="0"/>
              <a:t>y</a:t>
            </a:r>
            <a:r>
              <a:rPr lang="zh-CN" altLang="en-US" dirty="0"/>
              <a:t>的预测可以包含多种可能，右图给</a:t>
            </a:r>
            <a:r>
              <a:rPr lang="en-US" altLang="zh-CN" dirty="0"/>
              <a:t>EBM</a:t>
            </a:r>
            <a:r>
              <a:rPr lang="zh-CN" altLang="en-US" dirty="0"/>
              <a:t>引入了隐变量</a:t>
            </a:r>
            <a:r>
              <a:rPr lang="en-US" altLang="zh-CN" dirty="0"/>
              <a:t>z</a:t>
            </a:r>
            <a:r>
              <a:rPr lang="zh-CN" altLang="en-US" dirty="0"/>
              <a:t>，</a:t>
            </a:r>
            <a:r>
              <a:rPr lang="en-US" altLang="zh-CN" dirty="0"/>
              <a:t>z</a:t>
            </a:r>
            <a:r>
              <a:rPr lang="zh-CN" altLang="en-US" dirty="0"/>
              <a:t>包含了</a:t>
            </a:r>
            <a:r>
              <a:rPr lang="en-US" altLang="zh-CN" dirty="0"/>
              <a:t>x</a:t>
            </a:r>
            <a:r>
              <a:rPr lang="zh-CN" altLang="en-US" dirty="0"/>
              <a:t>中缺失的关于世界状态的信息，因此</a:t>
            </a:r>
            <a:r>
              <a:rPr lang="en-US" altLang="zh-CN" dirty="0"/>
              <a:t>z</a:t>
            </a:r>
            <a:r>
              <a:rPr lang="zh-CN" altLang="en-US" dirty="0"/>
              <a:t>的不同取值就会导致不同的预测结果</a:t>
            </a:r>
            <a:r>
              <a:rPr lang="en-US" altLang="zh-CN" dirty="0"/>
              <a:t>y</a:t>
            </a:r>
            <a:r>
              <a:rPr lang="zh-CN" altLang="en-US" dirty="0"/>
              <a:t>。</a:t>
            </a:r>
            <a:endParaRPr lang="en-US" altLang="zh-CN" dirty="0"/>
          </a:p>
          <a:p>
            <a:r>
              <a:rPr lang="zh-CN" altLang="en-US" dirty="0"/>
              <a:t>在基于隐变量的</a:t>
            </a:r>
            <a:r>
              <a:rPr lang="en-US" altLang="zh-CN" dirty="0"/>
              <a:t>EBM</a:t>
            </a:r>
            <a:r>
              <a:rPr lang="zh-CN" altLang="en-US" dirty="0"/>
              <a:t>中，</a:t>
            </a:r>
            <a:r>
              <a:rPr lang="en-US" altLang="zh-CN" dirty="0"/>
              <a:t>energy function</a:t>
            </a:r>
            <a:r>
              <a:rPr lang="zh-CN" altLang="en-US" dirty="0"/>
              <a:t>定义为遍历</a:t>
            </a:r>
            <a:r>
              <a:rPr lang="en-US" altLang="zh-CN" dirty="0"/>
              <a:t>z</a:t>
            </a:r>
            <a:r>
              <a:rPr lang="zh-CN" altLang="en-US" dirty="0"/>
              <a:t>使得</a:t>
            </a:r>
            <a:r>
              <a:rPr lang="en-US" altLang="zh-CN" dirty="0" err="1"/>
              <a:t>Ew</a:t>
            </a:r>
            <a:r>
              <a:rPr lang="zh-CN" altLang="en-US" dirty="0"/>
              <a:t>最小的</a:t>
            </a:r>
            <a:r>
              <a:rPr lang="en-US" altLang="zh-CN" dirty="0"/>
              <a:t>function</a:t>
            </a:r>
            <a:r>
              <a:rPr lang="zh-CN" altLang="en-US" dirty="0"/>
              <a:t>。</a:t>
            </a:r>
            <a:endParaRPr lang="en-US" dirty="0"/>
          </a:p>
        </p:txBody>
      </p:sp>
      <p:sp>
        <p:nvSpPr>
          <p:cNvPr id="4" name="Slide Number Placeholder 3"/>
          <p:cNvSpPr>
            <a:spLocks noGrp="1"/>
          </p:cNvSpPr>
          <p:nvPr>
            <p:ph type="sldNum" sz="quarter" idx="5"/>
          </p:nvPr>
        </p:nvSpPr>
        <p:spPr/>
        <p:txBody>
          <a:bodyPr/>
          <a:lstStyle/>
          <a:p>
            <a:fld id="{1EFD9E05-5994-4E71-848E-54AC90A6874D}" type="slidenum">
              <a:rPr lang="en-US" smtClean="0"/>
              <a:t>8</a:t>
            </a:fld>
            <a:endParaRPr lang="en-US"/>
          </a:p>
        </p:txBody>
      </p:sp>
    </p:spTree>
    <p:extLst>
      <p:ext uri="{BB962C8B-B14F-4D97-AF65-F5344CB8AC3E}">
        <p14:creationId xmlns:p14="http://schemas.microsoft.com/office/powerpoint/2010/main" val="2455190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如果没有显示地保证任意</a:t>
            </a:r>
            <a:r>
              <a:rPr lang="en-US" altLang="zh-CN" dirty="0"/>
              <a:t>y’</a:t>
            </a:r>
            <a:r>
              <a:rPr lang="zh-CN" altLang="en-US" dirty="0"/>
              <a:t>的</a:t>
            </a:r>
            <a:r>
              <a:rPr lang="en-US" altLang="zh-CN" dirty="0"/>
              <a:t>energy</a:t>
            </a:r>
            <a:r>
              <a:rPr lang="zh-CN" altLang="en-US" dirty="0"/>
              <a:t>都高于</a:t>
            </a:r>
            <a:r>
              <a:rPr lang="en-US" altLang="zh-CN" dirty="0"/>
              <a:t>y</a:t>
            </a:r>
            <a:r>
              <a:rPr lang="zh-CN" altLang="en-US" dirty="0"/>
              <a:t>的话（</a:t>
            </a:r>
            <a:r>
              <a:rPr lang="zh-CN" altLang="en-US" b="1" dirty="0"/>
              <a:t>上一页</a:t>
            </a:r>
            <a:r>
              <a:rPr lang="zh-CN" altLang="en-US" dirty="0"/>
              <a:t>），模型就很可能陷入一种</a:t>
            </a:r>
            <a:r>
              <a:rPr lang="en-US" altLang="zh-CN" dirty="0"/>
              <a:t>energy collapse</a:t>
            </a:r>
            <a:r>
              <a:rPr lang="zh-CN" altLang="en-US" dirty="0"/>
              <a:t>。</a:t>
            </a:r>
            <a:r>
              <a:rPr lang="en-US" altLang="zh-CN" dirty="0"/>
              <a:t>Energy collapse</a:t>
            </a:r>
            <a:r>
              <a:rPr lang="zh-CN" altLang="en-US" dirty="0"/>
              <a:t>指对于一个给定的</a:t>
            </a:r>
            <a:r>
              <a:rPr lang="en-US" altLang="zh-CN" dirty="0"/>
              <a:t>x</a:t>
            </a:r>
            <a:r>
              <a:rPr lang="zh-CN" altLang="en-US" dirty="0"/>
              <a:t>，所有的</a:t>
            </a:r>
            <a:r>
              <a:rPr lang="en-US" altLang="zh-CN" dirty="0"/>
              <a:t>y</a:t>
            </a:r>
            <a:r>
              <a:rPr lang="zh-CN" altLang="en-US" dirty="0"/>
              <a:t>都产生相同的</a:t>
            </a:r>
            <a:r>
              <a:rPr lang="en-US" altLang="zh-CN" dirty="0"/>
              <a:t>energy</a:t>
            </a:r>
            <a:r>
              <a:rPr lang="zh-CN" altLang="en-US" dirty="0"/>
              <a:t>，也就是说</a:t>
            </a:r>
            <a:r>
              <a:rPr lang="en-US" altLang="zh-CN" dirty="0"/>
              <a:t>energy</a:t>
            </a:r>
            <a:r>
              <a:rPr lang="zh-CN" altLang="en-US" dirty="0"/>
              <a:t>的等高线变成了“</a:t>
            </a:r>
            <a:r>
              <a:rPr lang="en-US" altLang="zh-CN" dirty="0"/>
              <a:t>flat</a:t>
            </a:r>
            <a:r>
              <a:rPr lang="zh-CN" altLang="en-US" dirty="0"/>
              <a:t>”。</a:t>
            </a:r>
            <a:endParaRPr lang="en-US" altLang="zh-CN" dirty="0"/>
          </a:p>
          <a:p>
            <a:r>
              <a:rPr lang="zh-CN" altLang="en-US" dirty="0"/>
              <a:t>对于以上四种自监督学习中的经典结构来说，第一种确定性的生成式结构，它不会出现</a:t>
            </a:r>
            <a:r>
              <a:rPr lang="en-US" altLang="zh-CN" dirty="0"/>
              <a:t>energy collapse</a:t>
            </a:r>
            <a:r>
              <a:rPr lang="zh-CN" altLang="en-US" dirty="0"/>
              <a:t>的情况，这是因为它只会产生一个确定的输出</a:t>
            </a:r>
            <a:r>
              <a:rPr lang="en-US" altLang="zh-CN" dirty="0"/>
              <a:t>tilde y</a:t>
            </a:r>
            <a:r>
              <a:rPr lang="zh-CN" altLang="en-US" dirty="0"/>
              <a:t>，只要</a:t>
            </a:r>
            <a:r>
              <a:rPr lang="en-US" altLang="zh-CN" dirty="0"/>
              <a:t>tilde y</a:t>
            </a:r>
            <a:r>
              <a:rPr lang="zh-CN" altLang="en-US" dirty="0"/>
              <a:t>和</a:t>
            </a:r>
            <a:r>
              <a:rPr lang="en-US" altLang="zh-CN" dirty="0"/>
              <a:t>y</a:t>
            </a:r>
            <a:r>
              <a:rPr lang="zh-CN" altLang="en-US" dirty="0"/>
              <a:t>不同，那么</a:t>
            </a:r>
            <a:r>
              <a:rPr lang="en-US" altLang="zh-CN" dirty="0"/>
              <a:t>D(</a:t>
            </a:r>
            <a:r>
              <a:rPr lang="en-US" altLang="zh-CN" dirty="0" err="1"/>
              <a:t>y,tilde</a:t>
            </a:r>
            <a:r>
              <a:rPr lang="en-US" altLang="zh-CN" dirty="0"/>
              <a:t> y)</a:t>
            </a:r>
            <a:r>
              <a:rPr lang="zh-CN" altLang="en-US" dirty="0"/>
              <a:t>就大于</a:t>
            </a:r>
            <a:r>
              <a:rPr lang="en-US" altLang="zh-CN" dirty="0"/>
              <a:t>0</a:t>
            </a:r>
            <a:r>
              <a:rPr lang="zh-CN" altLang="en-US" dirty="0"/>
              <a:t>，也就会产生更高的</a:t>
            </a:r>
            <a:r>
              <a:rPr lang="en-US" altLang="zh-CN" dirty="0"/>
              <a:t>energy</a:t>
            </a:r>
            <a:r>
              <a:rPr lang="zh-CN" altLang="en-US" dirty="0"/>
              <a:t>。</a:t>
            </a:r>
            <a:endParaRPr lang="en-US" altLang="zh-CN" dirty="0"/>
          </a:p>
          <a:p>
            <a:r>
              <a:rPr lang="zh-CN" altLang="en-US" dirty="0"/>
              <a:t>对于第二种基于隐变量的生成式结构来说，他可以凭借</a:t>
            </a:r>
            <a:r>
              <a:rPr lang="en-US" altLang="zh-CN" dirty="0"/>
              <a:t>z</a:t>
            </a:r>
            <a:r>
              <a:rPr lang="zh-CN" altLang="en-US" dirty="0"/>
              <a:t>产生对</a:t>
            </a:r>
            <a:r>
              <a:rPr lang="en-US" altLang="zh-CN" dirty="0"/>
              <a:t>y</a:t>
            </a:r>
            <a:r>
              <a:rPr lang="zh-CN" altLang="en-US" dirty="0"/>
              <a:t>的多种预测结果，但是当</a:t>
            </a:r>
            <a:r>
              <a:rPr lang="en-US" altLang="zh-CN" dirty="0"/>
              <a:t>z</a:t>
            </a:r>
            <a:r>
              <a:rPr lang="zh-CN" altLang="en-US" dirty="0"/>
              <a:t>具有和</a:t>
            </a:r>
            <a:r>
              <a:rPr lang="en-US" altLang="zh-CN" dirty="0"/>
              <a:t>y</a:t>
            </a:r>
            <a:r>
              <a:rPr lang="zh-CN" altLang="en-US" dirty="0"/>
              <a:t>相等或者更大的</a:t>
            </a:r>
            <a:r>
              <a:rPr lang="en-US" altLang="zh-CN" dirty="0"/>
              <a:t>information capacity</a:t>
            </a:r>
            <a:r>
              <a:rPr lang="zh-CN" altLang="en-US" dirty="0"/>
              <a:t>时，模型就会陷入</a:t>
            </a:r>
            <a:r>
              <a:rPr lang="en-US" altLang="zh-CN" dirty="0"/>
              <a:t>collapse</a:t>
            </a:r>
            <a:r>
              <a:rPr lang="zh-CN" altLang="en-US" dirty="0"/>
              <a:t>。</a:t>
            </a:r>
            <a:endParaRPr lang="en-US" altLang="zh-CN" dirty="0"/>
          </a:p>
          <a:p>
            <a:r>
              <a:rPr lang="zh-CN" altLang="en-US" dirty="0"/>
              <a:t>对于第三种</a:t>
            </a:r>
            <a:r>
              <a:rPr lang="en-US" altLang="zh-CN" dirty="0"/>
              <a:t>auto-encoder</a:t>
            </a:r>
            <a:r>
              <a:rPr lang="zh-CN" altLang="en-US" dirty="0"/>
              <a:t>来说，如果</a:t>
            </a:r>
            <a:r>
              <a:rPr lang="en-US" altLang="zh-CN" dirty="0"/>
              <a:t>encoder</a:t>
            </a:r>
            <a:r>
              <a:rPr lang="zh-CN" altLang="en-US" dirty="0"/>
              <a:t>和</a:t>
            </a:r>
            <a:r>
              <a:rPr lang="en-US" altLang="zh-CN" dirty="0"/>
              <a:t>decoder</a:t>
            </a:r>
            <a:r>
              <a:rPr lang="zh-CN" altLang="en-US" dirty="0"/>
              <a:t>简单的把输入恒等映射，也会出现</a:t>
            </a:r>
            <a:r>
              <a:rPr lang="en-US" altLang="zh-CN" dirty="0"/>
              <a:t>collapse</a:t>
            </a:r>
            <a:r>
              <a:rPr lang="zh-CN" altLang="en-US" dirty="0"/>
              <a:t>。</a:t>
            </a:r>
            <a:endParaRPr lang="en-US" altLang="zh-CN" dirty="0"/>
          </a:p>
          <a:p>
            <a:r>
              <a:rPr lang="zh-CN" altLang="en-US" dirty="0"/>
              <a:t>对于第四种</a:t>
            </a:r>
            <a:r>
              <a:rPr lang="en-US" altLang="zh-CN" dirty="0"/>
              <a:t>joint embedding architecture</a:t>
            </a:r>
            <a:r>
              <a:rPr lang="zh-CN" altLang="en-US" dirty="0"/>
              <a:t>，如果</a:t>
            </a:r>
            <a:r>
              <a:rPr lang="en-US" altLang="zh-CN" dirty="0"/>
              <a:t>encoder</a:t>
            </a:r>
            <a:r>
              <a:rPr lang="zh-CN" altLang="en-US" dirty="0"/>
              <a:t>将所有的输入都映射成一个常量，也就是忽略了</a:t>
            </a:r>
            <a:r>
              <a:rPr lang="en-US" altLang="zh-CN" dirty="0"/>
              <a:t>input</a:t>
            </a:r>
            <a:r>
              <a:rPr lang="zh-CN" altLang="en-US" dirty="0"/>
              <a:t>的内容，也会出现</a:t>
            </a:r>
            <a:r>
              <a:rPr lang="en-US" altLang="zh-CN" dirty="0"/>
              <a:t>collapse</a:t>
            </a:r>
            <a:r>
              <a:rPr lang="zh-CN" altLang="en-US" dirty="0"/>
              <a:t>。但是结构</a:t>
            </a:r>
            <a:r>
              <a:rPr lang="en-US" altLang="zh-CN" dirty="0"/>
              <a:t>4</a:t>
            </a:r>
            <a:r>
              <a:rPr lang="zh-CN" altLang="en-US" dirty="0"/>
              <a:t>的好处在于经过</a:t>
            </a:r>
            <a:r>
              <a:rPr lang="en-US" altLang="zh-CN" dirty="0"/>
              <a:t>encoder</a:t>
            </a:r>
            <a:r>
              <a:rPr lang="zh-CN" altLang="en-US" dirty="0"/>
              <a:t>编码后的</a:t>
            </a:r>
            <a:r>
              <a:rPr lang="en-US" altLang="zh-CN" dirty="0"/>
              <a:t>embedding</a:t>
            </a:r>
            <a:r>
              <a:rPr lang="zh-CN" altLang="en-US" dirty="0"/>
              <a:t>过滤了很多和任务无关的信息，这使得与</a:t>
            </a:r>
            <a:r>
              <a:rPr lang="en-US" altLang="zh-CN" dirty="0" err="1"/>
              <a:t>sy</a:t>
            </a:r>
            <a:r>
              <a:rPr lang="zh-CN" altLang="en-US" dirty="0"/>
              <a:t>相比</a:t>
            </a:r>
            <a:r>
              <a:rPr lang="en-US" altLang="zh-CN" dirty="0"/>
              <a:t>y</a:t>
            </a:r>
            <a:r>
              <a:rPr lang="zh-CN" altLang="en-US" dirty="0"/>
              <a:t>是可预测的。比如对于一辆自动驾驶的车来说，</a:t>
            </a:r>
            <a:r>
              <a:rPr lang="en-US" altLang="zh-CN" dirty="0"/>
              <a:t>x</a:t>
            </a:r>
            <a:r>
              <a:rPr lang="zh-CN" altLang="en-US" dirty="0"/>
              <a:t>和</a:t>
            </a:r>
            <a:r>
              <a:rPr lang="en-US" altLang="zh-CN" dirty="0"/>
              <a:t>y</a:t>
            </a:r>
            <a:r>
              <a:rPr lang="zh-CN" altLang="en-US" dirty="0"/>
              <a:t>包含了真实世界的所有状态信息，但汽车只需要关注道路上的车辆行人等情况，而比如路边的树叶朝向这种细节信息是没有用的，并且这种包含了所有细节信息的原始状态也是不可预测的。</a:t>
            </a:r>
            <a:endParaRPr lang="en-US" altLang="zh-CN" dirty="0"/>
          </a:p>
          <a:p>
            <a:r>
              <a:rPr lang="zh-CN" altLang="en-US" dirty="0"/>
              <a:t>因此，尽管结构</a:t>
            </a:r>
            <a:r>
              <a:rPr lang="en-US" altLang="zh-CN" dirty="0"/>
              <a:t>a</a:t>
            </a:r>
            <a:r>
              <a:rPr lang="zh-CN" altLang="en-US" dirty="0"/>
              <a:t>不会出现</a:t>
            </a:r>
            <a:r>
              <a:rPr lang="en-US" altLang="zh-CN" dirty="0"/>
              <a:t>collapse</a:t>
            </a:r>
            <a:r>
              <a:rPr lang="zh-CN" altLang="en-US" dirty="0"/>
              <a:t>的情况，但是</a:t>
            </a:r>
            <a:r>
              <a:rPr lang="en-US" altLang="zh-CN" dirty="0"/>
              <a:t>b</a:t>
            </a:r>
            <a:r>
              <a:rPr lang="zh-CN" altLang="en-US" dirty="0"/>
              <a:t>和</a:t>
            </a:r>
            <a:r>
              <a:rPr lang="en-US" altLang="zh-CN" dirty="0"/>
              <a:t>d</a:t>
            </a:r>
            <a:r>
              <a:rPr lang="zh-CN" altLang="en-US" dirty="0"/>
              <a:t>具有我们更需要的优势，因此必须要通过其他手段解决</a:t>
            </a:r>
            <a:r>
              <a:rPr lang="en-US" altLang="zh-CN" dirty="0"/>
              <a:t>energy collapse</a:t>
            </a:r>
            <a:r>
              <a:rPr lang="zh-CN" altLang="en-US" dirty="0"/>
              <a:t>的问题。</a:t>
            </a:r>
            <a:endParaRPr lang="en-US" altLang="zh-CN" dirty="0"/>
          </a:p>
        </p:txBody>
      </p:sp>
      <p:sp>
        <p:nvSpPr>
          <p:cNvPr id="4" name="Slide Number Placeholder 3"/>
          <p:cNvSpPr>
            <a:spLocks noGrp="1"/>
          </p:cNvSpPr>
          <p:nvPr>
            <p:ph type="sldNum" sz="quarter" idx="5"/>
          </p:nvPr>
        </p:nvSpPr>
        <p:spPr/>
        <p:txBody>
          <a:bodyPr/>
          <a:lstStyle/>
          <a:p>
            <a:fld id="{1EFD9E05-5994-4E71-848E-54AC90A6874D}" type="slidenum">
              <a:rPr lang="en-US" smtClean="0"/>
              <a:t>9</a:t>
            </a:fld>
            <a:endParaRPr lang="en-US"/>
          </a:p>
        </p:txBody>
      </p:sp>
    </p:spTree>
    <p:extLst>
      <p:ext uri="{BB962C8B-B14F-4D97-AF65-F5344CB8AC3E}">
        <p14:creationId xmlns:p14="http://schemas.microsoft.com/office/powerpoint/2010/main" val="1473396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253F6D-B5F9-4ED5-A4F3-3A116EE5278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537F914-FD8E-47CA-A67C-77EB53D774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BA5CD62-4064-4CCA-9EE8-85B07C8A48D1}"/>
              </a:ext>
            </a:extLst>
          </p:cNvPr>
          <p:cNvSpPr>
            <a:spLocks noGrp="1"/>
          </p:cNvSpPr>
          <p:nvPr>
            <p:ph type="dt" sz="half" idx="10"/>
          </p:nvPr>
        </p:nvSpPr>
        <p:spPr/>
        <p:txBody>
          <a:bodyPr/>
          <a:lstStyle/>
          <a:p>
            <a:fld id="{7DFA0B9E-7F98-4B9B-9EA5-B990418E4088}" type="datetimeFigureOut">
              <a:rPr lang="zh-CN" altLang="en-US" smtClean="0"/>
              <a:t>2022/7/8</a:t>
            </a:fld>
            <a:endParaRPr lang="zh-CN" altLang="en-US"/>
          </a:p>
        </p:txBody>
      </p:sp>
      <p:sp>
        <p:nvSpPr>
          <p:cNvPr id="5" name="页脚占位符 4">
            <a:extLst>
              <a:ext uri="{FF2B5EF4-FFF2-40B4-BE49-F238E27FC236}">
                <a16:creationId xmlns:a16="http://schemas.microsoft.com/office/drawing/2014/main" id="{F6275D5C-4636-408C-B026-116C6459D8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788C09-DFAF-45F4-B466-F8AA2187996E}"/>
              </a:ext>
            </a:extLst>
          </p:cNvPr>
          <p:cNvSpPr>
            <a:spLocks noGrp="1"/>
          </p:cNvSpPr>
          <p:nvPr>
            <p:ph type="sldNum" sz="quarter" idx="12"/>
          </p:nvPr>
        </p:nvSpPr>
        <p:spPr/>
        <p:txBody>
          <a:bodyPr/>
          <a:lstStyle/>
          <a:p>
            <a:fld id="{0E1F9C37-BD3A-4D9D-A5F7-0E9F4CA6DC46}" type="slidenum">
              <a:rPr lang="zh-CN" altLang="en-US" smtClean="0"/>
              <a:t>‹#›</a:t>
            </a:fld>
            <a:endParaRPr lang="zh-CN" altLang="en-US"/>
          </a:p>
        </p:txBody>
      </p:sp>
    </p:spTree>
    <p:extLst>
      <p:ext uri="{BB962C8B-B14F-4D97-AF65-F5344CB8AC3E}">
        <p14:creationId xmlns:p14="http://schemas.microsoft.com/office/powerpoint/2010/main" val="74652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FE8C6E-3B90-48B3-8E59-7F2EFC98137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4FAF781-D0E0-4577-A429-CDD992B2303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D272C5-BBC1-49A0-8174-2D81FA3B11BE}"/>
              </a:ext>
            </a:extLst>
          </p:cNvPr>
          <p:cNvSpPr>
            <a:spLocks noGrp="1"/>
          </p:cNvSpPr>
          <p:nvPr>
            <p:ph type="dt" sz="half" idx="10"/>
          </p:nvPr>
        </p:nvSpPr>
        <p:spPr/>
        <p:txBody>
          <a:bodyPr/>
          <a:lstStyle/>
          <a:p>
            <a:fld id="{7DFA0B9E-7F98-4B9B-9EA5-B990418E4088}" type="datetimeFigureOut">
              <a:rPr lang="zh-CN" altLang="en-US" smtClean="0"/>
              <a:t>2022/7/8</a:t>
            </a:fld>
            <a:endParaRPr lang="zh-CN" altLang="en-US"/>
          </a:p>
        </p:txBody>
      </p:sp>
      <p:sp>
        <p:nvSpPr>
          <p:cNvPr id="5" name="页脚占位符 4">
            <a:extLst>
              <a:ext uri="{FF2B5EF4-FFF2-40B4-BE49-F238E27FC236}">
                <a16:creationId xmlns:a16="http://schemas.microsoft.com/office/drawing/2014/main" id="{7B87455D-14D5-404F-8348-52563ECC3F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13C53D-44EA-4335-9153-40520FC0B379}"/>
              </a:ext>
            </a:extLst>
          </p:cNvPr>
          <p:cNvSpPr>
            <a:spLocks noGrp="1"/>
          </p:cNvSpPr>
          <p:nvPr>
            <p:ph type="sldNum" sz="quarter" idx="12"/>
          </p:nvPr>
        </p:nvSpPr>
        <p:spPr/>
        <p:txBody>
          <a:bodyPr/>
          <a:lstStyle/>
          <a:p>
            <a:fld id="{0E1F9C37-BD3A-4D9D-A5F7-0E9F4CA6DC46}" type="slidenum">
              <a:rPr lang="zh-CN" altLang="en-US" smtClean="0"/>
              <a:t>‹#›</a:t>
            </a:fld>
            <a:endParaRPr lang="zh-CN" altLang="en-US"/>
          </a:p>
        </p:txBody>
      </p:sp>
    </p:spTree>
    <p:extLst>
      <p:ext uri="{BB962C8B-B14F-4D97-AF65-F5344CB8AC3E}">
        <p14:creationId xmlns:p14="http://schemas.microsoft.com/office/powerpoint/2010/main" val="2411179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6B149A7-09E4-44D4-87DC-0EBB26C0A33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EB017A1-9322-45AD-9387-A2B96108AA9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68C489-AC38-48DB-850E-328D1013435B}"/>
              </a:ext>
            </a:extLst>
          </p:cNvPr>
          <p:cNvSpPr>
            <a:spLocks noGrp="1"/>
          </p:cNvSpPr>
          <p:nvPr>
            <p:ph type="dt" sz="half" idx="10"/>
          </p:nvPr>
        </p:nvSpPr>
        <p:spPr/>
        <p:txBody>
          <a:bodyPr/>
          <a:lstStyle/>
          <a:p>
            <a:fld id="{7DFA0B9E-7F98-4B9B-9EA5-B990418E4088}" type="datetimeFigureOut">
              <a:rPr lang="zh-CN" altLang="en-US" smtClean="0"/>
              <a:t>2022/7/8</a:t>
            </a:fld>
            <a:endParaRPr lang="zh-CN" altLang="en-US"/>
          </a:p>
        </p:txBody>
      </p:sp>
      <p:sp>
        <p:nvSpPr>
          <p:cNvPr id="5" name="页脚占位符 4">
            <a:extLst>
              <a:ext uri="{FF2B5EF4-FFF2-40B4-BE49-F238E27FC236}">
                <a16:creationId xmlns:a16="http://schemas.microsoft.com/office/drawing/2014/main" id="{FDCD6A18-8E43-4F1A-85CF-C2BF088280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757260-F8F7-4D57-B46B-D9998415D551}"/>
              </a:ext>
            </a:extLst>
          </p:cNvPr>
          <p:cNvSpPr>
            <a:spLocks noGrp="1"/>
          </p:cNvSpPr>
          <p:nvPr>
            <p:ph type="sldNum" sz="quarter" idx="12"/>
          </p:nvPr>
        </p:nvSpPr>
        <p:spPr/>
        <p:txBody>
          <a:bodyPr/>
          <a:lstStyle/>
          <a:p>
            <a:fld id="{0E1F9C37-BD3A-4D9D-A5F7-0E9F4CA6DC46}" type="slidenum">
              <a:rPr lang="zh-CN" altLang="en-US" smtClean="0"/>
              <a:t>‹#›</a:t>
            </a:fld>
            <a:endParaRPr lang="zh-CN" altLang="en-US"/>
          </a:p>
        </p:txBody>
      </p:sp>
    </p:spTree>
    <p:extLst>
      <p:ext uri="{BB962C8B-B14F-4D97-AF65-F5344CB8AC3E}">
        <p14:creationId xmlns:p14="http://schemas.microsoft.com/office/powerpoint/2010/main" val="995105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24C084-608B-42D8-9E97-0F0518E400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D630A16-DDF6-442D-AF21-A9D272348A7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92C65B-2017-48AE-BCE5-322428ECD2E1}"/>
              </a:ext>
            </a:extLst>
          </p:cNvPr>
          <p:cNvSpPr>
            <a:spLocks noGrp="1"/>
          </p:cNvSpPr>
          <p:nvPr>
            <p:ph type="dt" sz="half" idx="10"/>
          </p:nvPr>
        </p:nvSpPr>
        <p:spPr/>
        <p:txBody>
          <a:bodyPr/>
          <a:lstStyle/>
          <a:p>
            <a:fld id="{7DFA0B9E-7F98-4B9B-9EA5-B990418E4088}" type="datetimeFigureOut">
              <a:rPr lang="zh-CN" altLang="en-US" smtClean="0"/>
              <a:t>2022/7/8</a:t>
            </a:fld>
            <a:endParaRPr lang="zh-CN" altLang="en-US"/>
          </a:p>
        </p:txBody>
      </p:sp>
      <p:sp>
        <p:nvSpPr>
          <p:cNvPr id="5" name="页脚占位符 4">
            <a:extLst>
              <a:ext uri="{FF2B5EF4-FFF2-40B4-BE49-F238E27FC236}">
                <a16:creationId xmlns:a16="http://schemas.microsoft.com/office/drawing/2014/main" id="{202A5B0E-8589-4890-B48E-BC0160D0CB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0E5BED-DFB7-4064-A779-70F86831E342}"/>
              </a:ext>
            </a:extLst>
          </p:cNvPr>
          <p:cNvSpPr>
            <a:spLocks noGrp="1"/>
          </p:cNvSpPr>
          <p:nvPr>
            <p:ph type="sldNum" sz="quarter" idx="12"/>
          </p:nvPr>
        </p:nvSpPr>
        <p:spPr/>
        <p:txBody>
          <a:bodyPr/>
          <a:lstStyle/>
          <a:p>
            <a:fld id="{0E1F9C37-BD3A-4D9D-A5F7-0E9F4CA6DC46}" type="slidenum">
              <a:rPr lang="zh-CN" altLang="en-US" smtClean="0"/>
              <a:t>‹#›</a:t>
            </a:fld>
            <a:endParaRPr lang="zh-CN" altLang="en-US"/>
          </a:p>
        </p:txBody>
      </p:sp>
    </p:spTree>
    <p:extLst>
      <p:ext uri="{BB962C8B-B14F-4D97-AF65-F5344CB8AC3E}">
        <p14:creationId xmlns:p14="http://schemas.microsoft.com/office/powerpoint/2010/main" val="3319055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7DEAFC-B965-4558-B4E4-13FE0DF1380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428F8F-107F-4724-B9EC-AB06341062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D547D18-05A7-4A70-84E4-7FE684C370A9}"/>
              </a:ext>
            </a:extLst>
          </p:cNvPr>
          <p:cNvSpPr>
            <a:spLocks noGrp="1"/>
          </p:cNvSpPr>
          <p:nvPr>
            <p:ph type="dt" sz="half" idx="10"/>
          </p:nvPr>
        </p:nvSpPr>
        <p:spPr/>
        <p:txBody>
          <a:bodyPr/>
          <a:lstStyle/>
          <a:p>
            <a:fld id="{7DFA0B9E-7F98-4B9B-9EA5-B990418E4088}" type="datetimeFigureOut">
              <a:rPr lang="zh-CN" altLang="en-US" smtClean="0"/>
              <a:t>2022/7/8</a:t>
            </a:fld>
            <a:endParaRPr lang="zh-CN" altLang="en-US"/>
          </a:p>
        </p:txBody>
      </p:sp>
      <p:sp>
        <p:nvSpPr>
          <p:cNvPr id="5" name="页脚占位符 4">
            <a:extLst>
              <a:ext uri="{FF2B5EF4-FFF2-40B4-BE49-F238E27FC236}">
                <a16:creationId xmlns:a16="http://schemas.microsoft.com/office/drawing/2014/main" id="{7031F5D2-D65E-4495-B41D-3F9189019B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94C990-2543-49A2-BC3D-BAA9AC73972A}"/>
              </a:ext>
            </a:extLst>
          </p:cNvPr>
          <p:cNvSpPr>
            <a:spLocks noGrp="1"/>
          </p:cNvSpPr>
          <p:nvPr>
            <p:ph type="sldNum" sz="quarter" idx="12"/>
          </p:nvPr>
        </p:nvSpPr>
        <p:spPr/>
        <p:txBody>
          <a:bodyPr/>
          <a:lstStyle/>
          <a:p>
            <a:fld id="{0E1F9C37-BD3A-4D9D-A5F7-0E9F4CA6DC46}" type="slidenum">
              <a:rPr lang="zh-CN" altLang="en-US" smtClean="0"/>
              <a:t>‹#›</a:t>
            </a:fld>
            <a:endParaRPr lang="zh-CN" altLang="en-US"/>
          </a:p>
        </p:txBody>
      </p:sp>
    </p:spTree>
    <p:extLst>
      <p:ext uri="{BB962C8B-B14F-4D97-AF65-F5344CB8AC3E}">
        <p14:creationId xmlns:p14="http://schemas.microsoft.com/office/powerpoint/2010/main" val="720320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41A80-C33F-4F47-8E74-524373A9835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875B468-76B0-4BA2-ABCB-9A94604C36D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A673B47-6119-4D7F-9B2B-280615BD89C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4C6CB96-30B8-4A02-B491-4D38F14389E7}"/>
              </a:ext>
            </a:extLst>
          </p:cNvPr>
          <p:cNvSpPr>
            <a:spLocks noGrp="1"/>
          </p:cNvSpPr>
          <p:nvPr>
            <p:ph type="dt" sz="half" idx="10"/>
          </p:nvPr>
        </p:nvSpPr>
        <p:spPr/>
        <p:txBody>
          <a:bodyPr/>
          <a:lstStyle/>
          <a:p>
            <a:fld id="{7DFA0B9E-7F98-4B9B-9EA5-B990418E4088}" type="datetimeFigureOut">
              <a:rPr lang="zh-CN" altLang="en-US" smtClean="0"/>
              <a:t>2022/7/8</a:t>
            </a:fld>
            <a:endParaRPr lang="zh-CN" altLang="en-US"/>
          </a:p>
        </p:txBody>
      </p:sp>
      <p:sp>
        <p:nvSpPr>
          <p:cNvPr id="6" name="页脚占位符 5">
            <a:extLst>
              <a:ext uri="{FF2B5EF4-FFF2-40B4-BE49-F238E27FC236}">
                <a16:creationId xmlns:a16="http://schemas.microsoft.com/office/drawing/2014/main" id="{0BD8C283-FCF7-46AA-A5A8-145B1CB3ED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F5E6DBD-346C-4334-9113-766530C48368}"/>
              </a:ext>
            </a:extLst>
          </p:cNvPr>
          <p:cNvSpPr>
            <a:spLocks noGrp="1"/>
          </p:cNvSpPr>
          <p:nvPr>
            <p:ph type="sldNum" sz="quarter" idx="12"/>
          </p:nvPr>
        </p:nvSpPr>
        <p:spPr/>
        <p:txBody>
          <a:bodyPr/>
          <a:lstStyle/>
          <a:p>
            <a:fld id="{0E1F9C37-BD3A-4D9D-A5F7-0E9F4CA6DC46}" type="slidenum">
              <a:rPr lang="zh-CN" altLang="en-US" smtClean="0"/>
              <a:t>‹#›</a:t>
            </a:fld>
            <a:endParaRPr lang="zh-CN" altLang="en-US"/>
          </a:p>
        </p:txBody>
      </p:sp>
    </p:spTree>
    <p:extLst>
      <p:ext uri="{BB962C8B-B14F-4D97-AF65-F5344CB8AC3E}">
        <p14:creationId xmlns:p14="http://schemas.microsoft.com/office/powerpoint/2010/main" val="3013447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43B2D-30BC-4EA5-86DE-374F035D3B6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D13279E-71B5-414E-8466-4885A06605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7B770B7-33EC-426B-8356-12ADD8EE6E2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F1C3116-4163-4563-9A23-2C037C2F6A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DA4FB33-E1EB-4646-9A4C-93D41862B4A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C2987DF-08BA-4E5D-8889-9E67317250ED}"/>
              </a:ext>
            </a:extLst>
          </p:cNvPr>
          <p:cNvSpPr>
            <a:spLocks noGrp="1"/>
          </p:cNvSpPr>
          <p:nvPr>
            <p:ph type="dt" sz="half" idx="10"/>
          </p:nvPr>
        </p:nvSpPr>
        <p:spPr/>
        <p:txBody>
          <a:bodyPr/>
          <a:lstStyle/>
          <a:p>
            <a:fld id="{7DFA0B9E-7F98-4B9B-9EA5-B990418E4088}" type="datetimeFigureOut">
              <a:rPr lang="zh-CN" altLang="en-US" smtClean="0"/>
              <a:t>2022/7/8</a:t>
            </a:fld>
            <a:endParaRPr lang="zh-CN" altLang="en-US"/>
          </a:p>
        </p:txBody>
      </p:sp>
      <p:sp>
        <p:nvSpPr>
          <p:cNvPr id="8" name="页脚占位符 7">
            <a:extLst>
              <a:ext uri="{FF2B5EF4-FFF2-40B4-BE49-F238E27FC236}">
                <a16:creationId xmlns:a16="http://schemas.microsoft.com/office/drawing/2014/main" id="{01962034-F36E-4AB3-AA5C-13BC316E20F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8387C48-D303-48AD-92C3-0AF1F1CB63A8}"/>
              </a:ext>
            </a:extLst>
          </p:cNvPr>
          <p:cNvSpPr>
            <a:spLocks noGrp="1"/>
          </p:cNvSpPr>
          <p:nvPr>
            <p:ph type="sldNum" sz="quarter" idx="12"/>
          </p:nvPr>
        </p:nvSpPr>
        <p:spPr/>
        <p:txBody>
          <a:bodyPr/>
          <a:lstStyle/>
          <a:p>
            <a:fld id="{0E1F9C37-BD3A-4D9D-A5F7-0E9F4CA6DC46}" type="slidenum">
              <a:rPr lang="zh-CN" altLang="en-US" smtClean="0"/>
              <a:t>‹#›</a:t>
            </a:fld>
            <a:endParaRPr lang="zh-CN" altLang="en-US"/>
          </a:p>
        </p:txBody>
      </p:sp>
    </p:spTree>
    <p:extLst>
      <p:ext uri="{BB962C8B-B14F-4D97-AF65-F5344CB8AC3E}">
        <p14:creationId xmlns:p14="http://schemas.microsoft.com/office/powerpoint/2010/main" val="732762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2D59DE-C4C8-4237-AA92-4C7C110B3C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D92A2CD-86A1-4FB0-A16A-02CF80405DE6}"/>
              </a:ext>
            </a:extLst>
          </p:cNvPr>
          <p:cNvSpPr>
            <a:spLocks noGrp="1"/>
          </p:cNvSpPr>
          <p:nvPr>
            <p:ph type="dt" sz="half" idx="10"/>
          </p:nvPr>
        </p:nvSpPr>
        <p:spPr/>
        <p:txBody>
          <a:bodyPr/>
          <a:lstStyle/>
          <a:p>
            <a:fld id="{7DFA0B9E-7F98-4B9B-9EA5-B990418E4088}" type="datetimeFigureOut">
              <a:rPr lang="zh-CN" altLang="en-US" smtClean="0"/>
              <a:t>2022/7/8</a:t>
            </a:fld>
            <a:endParaRPr lang="zh-CN" altLang="en-US"/>
          </a:p>
        </p:txBody>
      </p:sp>
      <p:sp>
        <p:nvSpPr>
          <p:cNvPr id="4" name="页脚占位符 3">
            <a:extLst>
              <a:ext uri="{FF2B5EF4-FFF2-40B4-BE49-F238E27FC236}">
                <a16:creationId xmlns:a16="http://schemas.microsoft.com/office/drawing/2014/main" id="{86B7A3E5-1FC8-4812-A2AC-B114DB823DC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DB6E58F-8E64-40E7-8DA5-B545251EE847}"/>
              </a:ext>
            </a:extLst>
          </p:cNvPr>
          <p:cNvSpPr>
            <a:spLocks noGrp="1"/>
          </p:cNvSpPr>
          <p:nvPr>
            <p:ph type="sldNum" sz="quarter" idx="12"/>
          </p:nvPr>
        </p:nvSpPr>
        <p:spPr/>
        <p:txBody>
          <a:bodyPr/>
          <a:lstStyle/>
          <a:p>
            <a:fld id="{0E1F9C37-BD3A-4D9D-A5F7-0E9F4CA6DC46}" type="slidenum">
              <a:rPr lang="zh-CN" altLang="en-US" smtClean="0"/>
              <a:t>‹#›</a:t>
            </a:fld>
            <a:endParaRPr lang="zh-CN" altLang="en-US"/>
          </a:p>
        </p:txBody>
      </p:sp>
    </p:spTree>
    <p:extLst>
      <p:ext uri="{BB962C8B-B14F-4D97-AF65-F5344CB8AC3E}">
        <p14:creationId xmlns:p14="http://schemas.microsoft.com/office/powerpoint/2010/main" val="1554475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FD57279-9277-4137-8571-DB703B611693}"/>
              </a:ext>
            </a:extLst>
          </p:cNvPr>
          <p:cNvSpPr>
            <a:spLocks noGrp="1"/>
          </p:cNvSpPr>
          <p:nvPr>
            <p:ph type="dt" sz="half" idx="10"/>
          </p:nvPr>
        </p:nvSpPr>
        <p:spPr/>
        <p:txBody>
          <a:bodyPr/>
          <a:lstStyle/>
          <a:p>
            <a:fld id="{7DFA0B9E-7F98-4B9B-9EA5-B990418E4088}" type="datetimeFigureOut">
              <a:rPr lang="zh-CN" altLang="en-US" smtClean="0"/>
              <a:t>2022/7/8</a:t>
            </a:fld>
            <a:endParaRPr lang="zh-CN" altLang="en-US"/>
          </a:p>
        </p:txBody>
      </p:sp>
      <p:sp>
        <p:nvSpPr>
          <p:cNvPr id="3" name="页脚占位符 2">
            <a:extLst>
              <a:ext uri="{FF2B5EF4-FFF2-40B4-BE49-F238E27FC236}">
                <a16:creationId xmlns:a16="http://schemas.microsoft.com/office/drawing/2014/main" id="{F0532FCC-CFD3-4F22-A394-132A4624566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6876550-3CCE-4974-8436-7F91A29FD9BB}"/>
              </a:ext>
            </a:extLst>
          </p:cNvPr>
          <p:cNvSpPr>
            <a:spLocks noGrp="1"/>
          </p:cNvSpPr>
          <p:nvPr>
            <p:ph type="sldNum" sz="quarter" idx="12"/>
          </p:nvPr>
        </p:nvSpPr>
        <p:spPr/>
        <p:txBody>
          <a:bodyPr/>
          <a:lstStyle/>
          <a:p>
            <a:fld id="{0E1F9C37-BD3A-4D9D-A5F7-0E9F4CA6DC46}" type="slidenum">
              <a:rPr lang="zh-CN" altLang="en-US" smtClean="0"/>
              <a:t>‹#›</a:t>
            </a:fld>
            <a:endParaRPr lang="zh-CN" altLang="en-US"/>
          </a:p>
        </p:txBody>
      </p:sp>
    </p:spTree>
    <p:extLst>
      <p:ext uri="{BB962C8B-B14F-4D97-AF65-F5344CB8AC3E}">
        <p14:creationId xmlns:p14="http://schemas.microsoft.com/office/powerpoint/2010/main" val="3683265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8F8BB1-60D8-47F5-B79E-258D9F5F72E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EB8BE8F-BE64-42A4-9A85-B6C429FFD0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B60201F-7535-4C4E-BC54-0E8952B9B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FDCF577-0300-4408-B815-4BA0DF8421A5}"/>
              </a:ext>
            </a:extLst>
          </p:cNvPr>
          <p:cNvSpPr>
            <a:spLocks noGrp="1"/>
          </p:cNvSpPr>
          <p:nvPr>
            <p:ph type="dt" sz="half" idx="10"/>
          </p:nvPr>
        </p:nvSpPr>
        <p:spPr/>
        <p:txBody>
          <a:bodyPr/>
          <a:lstStyle/>
          <a:p>
            <a:fld id="{7DFA0B9E-7F98-4B9B-9EA5-B990418E4088}" type="datetimeFigureOut">
              <a:rPr lang="zh-CN" altLang="en-US" smtClean="0"/>
              <a:t>2022/7/8</a:t>
            </a:fld>
            <a:endParaRPr lang="zh-CN" altLang="en-US"/>
          </a:p>
        </p:txBody>
      </p:sp>
      <p:sp>
        <p:nvSpPr>
          <p:cNvPr id="6" name="页脚占位符 5">
            <a:extLst>
              <a:ext uri="{FF2B5EF4-FFF2-40B4-BE49-F238E27FC236}">
                <a16:creationId xmlns:a16="http://schemas.microsoft.com/office/drawing/2014/main" id="{940BCB20-EE64-4CBE-BCEB-503157D7C3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CB25CD3-1E8F-4CD7-A96E-A550AD7E1F31}"/>
              </a:ext>
            </a:extLst>
          </p:cNvPr>
          <p:cNvSpPr>
            <a:spLocks noGrp="1"/>
          </p:cNvSpPr>
          <p:nvPr>
            <p:ph type="sldNum" sz="quarter" idx="12"/>
          </p:nvPr>
        </p:nvSpPr>
        <p:spPr/>
        <p:txBody>
          <a:bodyPr/>
          <a:lstStyle/>
          <a:p>
            <a:fld id="{0E1F9C37-BD3A-4D9D-A5F7-0E9F4CA6DC46}" type="slidenum">
              <a:rPr lang="zh-CN" altLang="en-US" smtClean="0"/>
              <a:t>‹#›</a:t>
            </a:fld>
            <a:endParaRPr lang="zh-CN" altLang="en-US"/>
          </a:p>
        </p:txBody>
      </p:sp>
    </p:spTree>
    <p:extLst>
      <p:ext uri="{BB962C8B-B14F-4D97-AF65-F5344CB8AC3E}">
        <p14:creationId xmlns:p14="http://schemas.microsoft.com/office/powerpoint/2010/main" val="758718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29103E-E4D4-4273-85D9-B5981C50182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586B1F3-A67E-46DC-A5A6-175F3DFE0E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B2ACAFA-C03D-44A0-811C-25366ED5BC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F81EBB2-558E-4EB7-8AB7-3B45398AD28C}"/>
              </a:ext>
            </a:extLst>
          </p:cNvPr>
          <p:cNvSpPr>
            <a:spLocks noGrp="1"/>
          </p:cNvSpPr>
          <p:nvPr>
            <p:ph type="dt" sz="half" idx="10"/>
          </p:nvPr>
        </p:nvSpPr>
        <p:spPr/>
        <p:txBody>
          <a:bodyPr/>
          <a:lstStyle/>
          <a:p>
            <a:fld id="{7DFA0B9E-7F98-4B9B-9EA5-B990418E4088}" type="datetimeFigureOut">
              <a:rPr lang="zh-CN" altLang="en-US" smtClean="0"/>
              <a:t>2022/7/8</a:t>
            </a:fld>
            <a:endParaRPr lang="zh-CN" altLang="en-US"/>
          </a:p>
        </p:txBody>
      </p:sp>
      <p:sp>
        <p:nvSpPr>
          <p:cNvPr id="6" name="页脚占位符 5">
            <a:extLst>
              <a:ext uri="{FF2B5EF4-FFF2-40B4-BE49-F238E27FC236}">
                <a16:creationId xmlns:a16="http://schemas.microsoft.com/office/drawing/2014/main" id="{A65A2525-7D10-4CE7-80A3-8C241B5011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EDC762-E14A-46D5-B903-306DEF0EB76F}"/>
              </a:ext>
            </a:extLst>
          </p:cNvPr>
          <p:cNvSpPr>
            <a:spLocks noGrp="1"/>
          </p:cNvSpPr>
          <p:nvPr>
            <p:ph type="sldNum" sz="quarter" idx="12"/>
          </p:nvPr>
        </p:nvSpPr>
        <p:spPr/>
        <p:txBody>
          <a:bodyPr/>
          <a:lstStyle/>
          <a:p>
            <a:fld id="{0E1F9C37-BD3A-4D9D-A5F7-0E9F4CA6DC46}" type="slidenum">
              <a:rPr lang="zh-CN" altLang="en-US" smtClean="0"/>
              <a:t>‹#›</a:t>
            </a:fld>
            <a:endParaRPr lang="zh-CN" altLang="en-US"/>
          </a:p>
        </p:txBody>
      </p:sp>
    </p:spTree>
    <p:extLst>
      <p:ext uri="{BB962C8B-B14F-4D97-AF65-F5344CB8AC3E}">
        <p14:creationId xmlns:p14="http://schemas.microsoft.com/office/powerpoint/2010/main" val="4271935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562DFE1-CCE5-4B83-B352-4B3C29F065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65C0451-A17A-43EE-B00B-818E53CEB8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C7B1ED-D94F-40B3-8443-3A9B3800B8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FA0B9E-7F98-4B9B-9EA5-B990418E4088}" type="datetimeFigureOut">
              <a:rPr lang="zh-CN" altLang="en-US" smtClean="0"/>
              <a:t>2022/7/8</a:t>
            </a:fld>
            <a:endParaRPr lang="zh-CN" altLang="en-US"/>
          </a:p>
        </p:txBody>
      </p:sp>
      <p:sp>
        <p:nvSpPr>
          <p:cNvPr id="5" name="页脚占位符 4">
            <a:extLst>
              <a:ext uri="{FF2B5EF4-FFF2-40B4-BE49-F238E27FC236}">
                <a16:creationId xmlns:a16="http://schemas.microsoft.com/office/drawing/2014/main" id="{FD556461-DAFE-4D13-B9C8-6EF28BF570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92DF833-5EA0-4876-9AC0-AC4B28D4E2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1F9C37-BD3A-4D9D-A5F7-0E9F4CA6DC46}" type="slidenum">
              <a:rPr lang="zh-CN" altLang="en-US" smtClean="0"/>
              <a:t>‹#›</a:t>
            </a:fld>
            <a:endParaRPr lang="zh-CN" altLang="en-US"/>
          </a:p>
        </p:txBody>
      </p:sp>
    </p:spTree>
    <p:extLst>
      <p:ext uri="{BB962C8B-B14F-4D97-AF65-F5344CB8AC3E}">
        <p14:creationId xmlns:p14="http://schemas.microsoft.com/office/powerpoint/2010/main" val="1642543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40.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10.png"/><Relationship Id="rId3" Type="http://schemas.openxmlformats.org/officeDocument/2006/relationships/image" Target="../media/image160.png"/><Relationship Id="rId7" Type="http://schemas.openxmlformats.org/officeDocument/2006/relationships/image" Target="../media/image200.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22.png"/><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70.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6967313-D7F0-4E4F-AB73-31A0B5EBFBAB}"/>
              </a:ext>
            </a:extLst>
          </p:cNvPr>
          <p:cNvSpPr>
            <a:spLocks noGrp="1"/>
          </p:cNvSpPr>
          <p:nvPr>
            <p:ph type="subTitle" idx="1"/>
          </p:nvPr>
        </p:nvSpPr>
        <p:spPr>
          <a:xfrm>
            <a:off x="1523999" y="4012439"/>
            <a:ext cx="9144000" cy="1655762"/>
          </a:xfrm>
        </p:spPr>
        <p:txBody>
          <a:bodyPr/>
          <a:lstStyle/>
          <a:p>
            <a:r>
              <a:rPr lang="en-US" altLang="zh-CN" dirty="0">
                <a:latin typeface="Calibri" panose="020F0502020204030204" pitchFamily="34" charset="0"/>
                <a:cs typeface="Calibri" panose="020F0502020204030204" pitchFamily="34" charset="0"/>
              </a:rPr>
              <a:t>Presented by Zhixiong Han</a:t>
            </a:r>
          </a:p>
          <a:p>
            <a:r>
              <a:rPr lang="en-US" altLang="zh-CN" dirty="0">
                <a:latin typeface="Calibri" panose="020F0502020204030204" pitchFamily="34" charset="0"/>
                <a:cs typeface="Calibri" panose="020F0502020204030204" pitchFamily="34" charset="0"/>
              </a:rPr>
              <a:t>Jul 8, 2022</a:t>
            </a:r>
            <a:endParaRPr lang="zh-CN" altLang="en-US" dirty="0">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F85ABD78-6F81-4F2D-999B-50748F19485F}"/>
              </a:ext>
            </a:extLst>
          </p:cNvPr>
          <p:cNvSpPr txBox="1"/>
          <p:nvPr/>
        </p:nvSpPr>
        <p:spPr>
          <a:xfrm>
            <a:off x="1002890" y="1844120"/>
            <a:ext cx="10186219" cy="1754326"/>
          </a:xfrm>
          <a:prstGeom prst="rect">
            <a:avLst/>
          </a:prstGeom>
          <a:noFill/>
        </p:spPr>
        <p:txBody>
          <a:bodyPr wrap="square">
            <a:spAutoFit/>
          </a:bodyPr>
          <a:lstStyle/>
          <a:p>
            <a:pPr algn="ctr"/>
            <a:r>
              <a:rPr lang="en-US" sz="5400" dirty="0"/>
              <a:t>A Path Towards Autonomous Machine Intelligence </a:t>
            </a:r>
            <a:endParaRPr lang="zh-CN" altLang="en-US" sz="5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9699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2956CF6-F3BD-43C6-93AB-EED51E9EB718}"/>
              </a:ext>
            </a:extLst>
          </p:cNvPr>
          <p:cNvCxnSpPr/>
          <p:nvPr/>
        </p:nvCxnSpPr>
        <p:spPr>
          <a:xfrm>
            <a:off x="501445" y="1150374"/>
            <a:ext cx="11031794" cy="0"/>
          </a:xfrm>
          <a:prstGeom prst="line">
            <a:avLst/>
          </a:prstGeom>
          <a:ln w="19050"/>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D6C77B72-0403-4776-AE16-A5A5F272A625}"/>
              </a:ext>
            </a:extLst>
          </p:cNvPr>
          <p:cNvSpPr txBox="1"/>
          <p:nvPr/>
        </p:nvSpPr>
        <p:spPr>
          <a:xfrm>
            <a:off x="501445" y="403123"/>
            <a:ext cx="7805342" cy="584775"/>
          </a:xfrm>
          <a:prstGeom prst="rect">
            <a:avLst/>
          </a:prstGeom>
          <a:noFill/>
        </p:spPr>
        <p:txBody>
          <a:bodyPr wrap="none" rtlCol="0">
            <a:spAutoFit/>
          </a:bodyPr>
          <a:lstStyle/>
          <a:p>
            <a:r>
              <a:rPr lang="en-US" sz="3200" b="1" dirty="0"/>
              <a:t>Designing and Training the World Model</a:t>
            </a:r>
            <a:endParaRPr lang="en-US" altLang="zh-CN" sz="3200" b="1" dirty="0"/>
          </a:p>
        </p:txBody>
      </p:sp>
      <p:sp>
        <p:nvSpPr>
          <p:cNvPr id="4" name="TextBox 3">
            <a:extLst>
              <a:ext uri="{FF2B5EF4-FFF2-40B4-BE49-F238E27FC236}">
                <a16:creationId xmlns:a16="http://schemas.microsoft.com/office/drawing/2014/main" id="{4BD95438-59EA-A6EE-50FA-E30F4C1A3E48}"/>
              </a:ext>
            </a:extLst>
          </p:cNvPr>
          <p:cNvSpPr txBox="1"/>
          <p:nvPr/>
        </p:nvSpPr>
        <p:spPr>
          <a:xfrm>
            <a:off x="501446" y="1351530"/>
            <a:ext cx="8042947" cy="461665"/>
          </a:xfrm>
          <a:prstGeom prst="rect">
            <a:avLst/>
          </a:prstGeom>
          <a:noFill/>
        </p:spPr>
        <p:txBody>
          <a:bodyPr wrap="square" rtlCol="0">
            <a:spAutoFit/>
          </a:bodyPr>
          <a:lstStyle/>
          <a:p>
            <a:r>
              <a:rPr lang="en-US" sz="2400" b="1" dirty="0"/>
              <a:t>Prevent Energy Collapse </a:t>
            </a:r>
          </a:p>
        </p:txBody>
      </p:sp>
      <p:pic>
        <p:nvPicPr>
          <p:cNvPr id="9" name="Picture 8" descr="Diagram&#10;&#10;Description automatically generated">
            <a:extLst>
              <a:ext uri="{FF2B5EF4-FFF2-40B4-BE49-F238E27FC236}">
                <a16:creationId xmlns:a16="http://schemas.microsoft.com/office/drawing/2014/main" id="{38AAE548-1677-0FCC-098A-A1ED6A334B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7342" y="2173074"/>
            <a:ext cx="5563376" cy="3801005"/>
          </a:xfrm>
          <a:prstGeom prst="rect">
            <a:avLst/>
          </a:prstGeom>
        </p:spPr>
      </p:pic>
      <p:sp>
        <p:nvSpPr>
          <p:cNvPr id="10" name="Rectangle 9">
            <a:extLst>
              <a:ext uri="{FF2B5EF4-FFF2-40B4-BE49-F238E27FC236}">
                <a16:creationId xmlns:a16="http://schemas.microsoft.com/office/drawing/2014/main" id="{E5D2DA4A-F89D-44F5-FEA6-B42C006E8677}"/>
              </a:ext>
            </a:extLst>
          </p:cNvPr>
          <p:cNvSpPr/>
          <p:nvPr/>
        </p:nvSpPr>
        <p:spPr>
          <a:xfrm>
            <a:off x="1798820" y="2068643"/>
            <a:ext cx="2413416" cy="599606"/>
          </a:xfrm>
          <a:custGeom>
            <a:avLst/>
            <a:gdLst>
              <a:gd name="connsiteX0" fmla="*/ 0 w 2413416"/>
              <a:gd name="connsiteY0" fmla="*/ 0 h 599606"/>
              <a:gd name="connsiteX1" fmla="*/ 410281 w 2413416"/>
              <a:gd name="connsiteY1" fmla="*/ 0 h 599606"/>
              <a:gd name="connsiteX2" fmla="*/ 868830 w 2413416"/>
              <a:gd name="connsiteY2" fmla="*/ 0 h 599606"/>
              <a:gd name="connsiteX3" fmla="*/ 1279110 w 2413416"/>
              <a:gd name="connsiteY3" fmla="*/ 0 h 599606"/>
              <a:gd name="connsiteX4" fmla="*/ 1689391 w 2413416"/>
              <a:gd name="connsiteY4" fmla="*/ 0 h 599606"/>
              <a:gd name="connsiteX5" fmla="*/ 2413416 w 2413416"/>
              <a:gd name="connsiteY5" fmla="*/ 0 h 599606"/>
              <a:gd name="connsiteX6" fmla="*/ 2413416 w 2413416"/>
              <a:gd name="connsiteY6" fmla="*/ 599606 h 599606"/>
              <a:gd name="connsiteX7" fmla="*/ 1906599 w 2413416"/>
              <a:gd name="connsiteY7" fmla="*/ 599606 h 599606"/>
              <a:gd name="connsiteX8" fmla="*/ 1375647 w 2413416"/>
              <a:gd name="connsiteY8" fmla="*/ 599606 h 599606"/>
              <a:gd name="connsiteX9" fmla="*/ 844696 w 2413416"/>
              <a:gd name="connsiteY9" fmla="*/ 599606 h 599606"/>
              <a:gd name="connsiteX10" fmla="*/ 0 w 2413416"/>
              <a:gd name="connsiteY10" fmla="*/ 599606 h 599606"/>
              <a:gd name="connsiteX11" fmla="*/ 0 w 2413416"/>
              <a:gd name="connsiteY11" fmla="*/ 0 h 599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3416" h="599606" fill="none" extrusionOk="0">
                <a:moveTo>
                  <a:pt x="0" y="0"/>
                </a:moveTo>
                <a:cubicBezTo>
                  <a:pt x="152466" y="-33275"/>
                  <a:pt x="278889" y="47237"/>
                  <a:pt x="410281" y="0"/>
                </a:cubicBezTo>
                <a:cubicBezTo>
                  <a:pt x="541673" y="-47237"/>
                  <a:pt x="655599" y="34322"/>
                  <a:pt x="868830" y="0"/>
                </a:cubicBezTo>
                <a:cubicBezTo>
                  <a:pt x="1082061" y="-34322"/>
                  <a:pt x="1134592" y="24673"/>
                  <a:pt x="1279110" y="0"/>
                </a:cubicBezTo>
                <a:cubicBezTo>
                  <a:pt x="1423628" y="-24673"/>
                  <a:pt x="1576551" y="23615"/>
                  <a:pt x="1689391" y="0"/>
                </a:cubicBezTo>
                <a:cubicBezTo>
                  <a:pt x="1802231" y="-23615"/>
                  <a:pt x="2246013" y="65373"/>
                  <a:pt x="2413416" y="0"/>
                </a:cubicBezTo>
                <a:cubicBezTo>
                  <a:pt x="2447591" y="181468"/>
                  <a:pt x="2351079" y="335846"/>
                  <a:pt x="2413416" y="599606"/>
                </a:cubicBezTo>
                <a:cubicBezTo>
                  <a:pt x="2268639" y="656721"/>
                  <a:pt x="2101497" y="574138"/>
                  <a:pt x="1906599" y="599606"/>
                </a:cubicBezTo>
                <a:cubicBezTo>
                  <a:pt x="1711701" y="625074"/>
                  <a:pt x="1639346" y="566821"/>
                  <a:pt x="1375647" y="599606"/>
                </a:cubicBezTo>
                <a:cubicBezTo>
                  <a:pt x="1111948" y="632391"/>
                  <a:pt x="1063447" y="566031"/>
                  <a:pt x="844696" y="599606"/>
                </a:cubicBezTo>
                <a:cubicBezTo>
                  <a:pt x="625945" y="633181"/>
                  <a:pt x="316000" y="549126"/>
                  <a:pt x="0" y="599606"/>
                </a:cubicBezTo>
                <a:cubicBezTo>
                  <a:pt x="-1929" y="383672"/>
                  <a:pt x="50494" y="171873"/>
                  <a:pt x="0" y="0"/>
                </a:cubicBezTo>
                <a:close/>
              </a:path>
              <a:path w="2413416" h="599606" stroke="0" extrusionOk="0">
                <a:moveTo>
                  <a:pt x="0" y="0"/>
                </a:moveTo>
                <a:cubicBezTo>
                  <a:pt x="94695" y="-9884"/>
                  <a:pt x="233672" y="2331"/>
                  <a:pt x="458549" y="0"/>
                </a:cubicBezTo>
                <a:cubicBezTo>
                  <a:pt x="683426" y="-2331"/>
                  <a:pt x="807657" y="16264"/>
                  <a:pt x="965366" y="0"/>
                </a:cubicBezTo>
                <a:cubicBezTo>
                  <a:pt x="1123075" y="-16264"/>
                  <a:pt x="1246936" y="49562"/>
                  <a:pt x="1399781" y="0"/>
                </a:cubicBezTo>
                <a:cubicBezTo>
                  <a:pt x="1552626" y="-49562"/>
                  <a:pt x="1785799" y="7195"/>
                  <a:pt x="1882464" y="0"/>
                </a:cubicBezTo>
                <a:cubicBezTo>
                  <a:pt x="1979129" y="-7195"/>
                  <a:pt x="2165577" y="27854"/>
                  <a:pt x="2413416" y="0"/>
                </a:cubicBezTo>
                <a:cubicBezTo>
                  <a:pt x="2454976" y="169843"/>
                  <a:pt x="2404142" y="333852"/>
                  <a:pt x="2413416" y="599606"/>
                </a:cubicBezTo>
                <a:cubicBezTo>
                  <a:pt x="2238757" y="637266"/>
                  <a:pt x="2177292" y="574808"/>
                  <a:pt x="1954867" y="599606"/>
                </a:cubicBezTo>
                <a:cubicBezTo>
                  <a:pt x="1732442" y="624404"/>
                  <a:pt x="1623644" y="560199"/>
                  <a:pt x="1520452" y="599606"/>
                </a:cubicBezTo>
                <a:cubicBezTo>
                  <a:pt x="1417261" y="639013"/>
                  <a:pt x="1271093" y="571929"/>
                  <a:pt x="1061903" y="599606"/>
                </a:cubicBezTo>
                <a:cubicBezTo>
                  <a:pt x="852713" y="627283"/>
                  <a:pt x="738182" y="571265"/>
                  <a:pt x="627488" y="599606"/>
                </a:cubicBezTo>
                <a:cubicBezTo>
                  <a:pt x="516795" y="627947"/>
                  <a:pt x="292855" y="530397"/>
                  <a:pt x="0" y="599606"/>
                </a:cubicBezTo>
                <a:cubicBezTo>
                  <a:pt x="-70850" y="403325"/>
                  <a:pt x="28763" y="250782"/>
                  <a:pt x="0" y="0"/>
                </a:cubicBezTo>
                <a:close/>
              </a:path>
            </a:pathLst>
          </a:custGeom>
          <a:solidFill>
            <a:schemeClr val="bg1"/>
          </a:solidFill>
          <a:ln>
            <a:extLst>
              <a:ext uri="{C807C97D-BFC1-408E-A445-0C87EB9F89A2}">
                <ask:lineSketchStyleProps xmlns:ask="http://schemas.microsoft.com/office/drawing/2018/sketchyshapes" sd="31825359">
                  <a:prstGeom prst="rect">
                    <a:avLst/>
                  </a:prstGeom>
                  <ask:type>
                    <ask:lineSketchScribble/>
                  </ask:type>
                </ask:lineSketchStyleProps>
              </a:ext>
            </a:extLst>
          </a:ln>
          <a:effectLst>
            <a:glow rad="63500">
              <a:schemeClr val="accent3">
                <a:satMod val="175000"/>
                <a:alpha val="40000"/>
              </a:schemeClr>
            </a:glo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Contrastive Method</a:t>
            </a:r>
          </a:p>
        </p:txBody>
      </p:sp>
      <p:sp>
        <p:nvSpPr>
          <p:cNvPr id="12" name="Rectangle 11">
            <a:extLst>
              <a:ext uri="{FF2B5EF4-FFF2-40B4-BE49-F238E27FC236}">
                <a16:creationId xmlns:a16="http://schemas.microsoft.com/office/drawing/2014/main" id="{62E59394-0EAF-6789-B847-85864463AE3A}"/>
              </a:ext>
            </a:extLst>
          </p:cNvPr>
          <p:cNvSpPr/>
          <p:nvPr/>
        </p:nvSpPr>
        <p:spPr>
          <a:xfrm>
            <a:off x="1798820" y="4529528"/>
            <a:ext cx="2413416" cy="599606"/>
          </a:xfrm>
          <a:custGeom>
            <a:avLst/>
            <a:gdLst>
              <a:gd name="connsiteX0" fmla="*/ 0 w 2413416"/>
              <a:gd name="connsiteY0" fmla="*/ 0 h 599606"/>
              <a:gd name="connsiteX1" fmla="*/ 410281 w 2413416"/>
              <a:gd name="connsiteY1" fmla="*/ 0 h 599606"/>
              <a:gd name="connsiteX2" fmla="*/ 868830 w 2413416"/>
              <a:gd name="connsiteY2" fmla="*/ 0 h 599606"/>
              <a:gd name="connsiteX3" fmla="*/ 1279110 w 2413416"/>
              <a:gd name="connsiteY3" fmla="*/ 0 h 599606"/>
              <a:gd name="connsiteX4" fmla="*/ 1689391 w 2413416"/>
              <a:gd name="connsiteY4" fmla="*/ 0 h 599606"/>
              <a:gd name="connsiteX5" fmla="*/ 2413416 w 2413416"/>
              <a:gd name="connsiteY5" fmla="*/ 0 h 599606"/>
              <a:gd name="connsiteX6" fmla="*/ 2413416 w 2413416"/>
              <a:gd name="connsiteY6" fmla="*/ 599606 h 599606"/>
              <a:gd name="connsiteX7" fmla="*/ 1906599 w 2413416"/>
              <a:gd name="connsiteY7" fmla="*/ 599606 h 599606"/>
              <a:gd name="connsiteX8" fmla="*/ 1375647 w 2413416"/>
              <a:gd name="connsiteY8" fmla="*/ 599606 h 599606"/>
              <a:gd name="connsiteX9" fmla="*/ 844696 w 2413416"/>
              <a:gd name="connsiteY9" fmla="*/ 599606 h 599606"/>
              <a:gd name="connsiteX10" fmla="*/ 0 w 2413416"/>
              <a:gd name="connsiteY10" fmla="*/ 599606 h 599606"/>
              <a:gd name="connsiteX11" fmla="*/ 0 w 2413416"/>
              <a:gd name="connsiteY11" fmla="*/ 0 h 599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3416" h="599606" fill="none" extrusionOk="0">
                <a:moveTo>
                  <a:pt x="0" y="0"/>
                </a:moveTo>
                <a:cubicBezTo>
                  <a:pt x="152466" y="-33275"/>
                  <a:pt x="278889" y="47237"/>
                  <a:pt x="410281" y="0"/>
                </a:cubicBezTo>
                <a:cubicBezTo>
                  <a:pt x="541673" y="-47237"/>
                  <a:pt x="655599" y="34322"/>
                  <a:pt x="868830" y="0"/>
                </a:cubicBezTo>
                <a:cubicBezTo>
                  <a:pt x="1082061" y="-34322"/>
                  <a:pt x="1134592" y="24673"/>
                  <a:pt x="1279110" y="0"/>
                </a:cubicBezTo>
                <a:cubicBezTo>
                  <a:pt x="1423628" y="-24673"/>
                  <a:pt x="1576551" y="23615"/>
                  <a:pt x="1689391" y="0"/>
                </a:cubicBezTo>
                <a:cubicBezTo>
                  <a:pt x="1802231" y="-23615"/>
                  <a:pt x="2246013" y="65373"/>
                  <a:pt x="2413416" y="0"/>
                </a:cubicBezTo>
                <a:cubicBezTo>
                  <a:pt x="2447591" y="181468"/>
                  <a:pt x="2351079" y="335846"/>
                  <a:pt x="2413416" y="599606"/>
                </a:cubicBezTo>
                <a:cubicBezTo>
                  <a:pt x="2268639" y="656721"/>
                  <a:pt x="2101497" y="574138"/>
                  <a:pt x="1906599" y="599606"/>
                </a:cubicBezTo>
                <a:cubicBezTo>
                  <a:pt x="1711701" y="625074"/>
                  <a:pt x="1639346" y="566821"/>
                  <a:pt x="1375647" y="599606"/>
                </a:cubicBezTo>
                <a:cubicBezTo>
                  <a:pt x="1111948" y="632391"/>
                  <a:pt x="1063447" y="566031"/>
                  <a:pt x="844696" y="599606"/>
                </a:cubicBezTo>
                <a:cubicBezTo>
                  <a:pt x="625945" y="633181"/>
                  <a:pt x="316000" y="549126"/>
                  <a:pt x="0" y="599606"/>
                </a:cubicBezTo>
                <a:cubicBezTo>
                  <a:pt x="-1929" y="383672"/>
                  <a:pt x="50494" y="171873"/>
                  <a:pt x="0" y="0"/>
                </a:cubicBezTo>
                <a:close/>
              </a:path>
              <a:path w="2413416" h="599606" stroke="0" extrusionOk="0">
                <a:moveTo>
                  <a:pt x="0" y="0"/>
                </a:moveTo>
                <a:cubicBezTo>
                  <a:pt x="94695" y="-9884"/>
                  <a:pt x="233672" y="2331"/>
                  <a:pt x="458549" y="0"/>
                </a:cubicBezTo>
                <a:cubicBezTo>
                  <a:pt x="683426" y="-2331"/>
                  <a:pt x="807657" y="16264"/>
                  <a:pt x="965366" y="0"/>
                </a:cubicBezTo>
                <a:cubicBezTo>
                  <a:pt x="1123075" y="-16264"/>
                  <a:pt x="1246936" y="49562"/>
                  <a:pt x="1399781" y="0"/>
                </a:cubicBezTo>
                <a:cubicBezTo>
                  <a:pt x="1552626" y="-49562"/>
                  <a:pt x="1785799" y="7195"/>
                  <a:pt x="1882464" y="0"/>
                </a:cubicBezTo>
                <a:cubicBezTo>
                  <a:pt x="1979129" y="-7195"/>
                  <a:pt x="2165577" y="27854"/>
                  <a:pt x="2413416" y="0"/>
                </a:cubicBezTo>
                <a:cubicBezTo>
                  <a:pt x="2454976" y="169843"/>
                  <a:pt x="2404142" y="333852"/>
                  <a:pt x="2413416" y="599606"/>
                </a:cubicBezTo>
                <a:cubicBezTo>
                  <a:pt x="2238757" y="637266"/>
                  <a:pt x="2177292" y="574808"/>
                  <a:pt x="1954867" y="599606"/>
                </a:cubicBezTo>
                <a:cubicBezTo>
                  <a:pt x="1732442" y="624404"/>
                  <a:pt x="1623644" y="560199"/>
                  <a:pt x="1520452" y="599606"/>
                </a:cubicBezTo>
                <a:cubicBezTo>
                  <a:pt x="1417261" y="639013"/>
                  <a:pt x="1271093" y="571929"/>
                  <a:pt x="1061903" y="599606"/>
                </a:cubicBezTo>
                <a:cubicBezTo>
                  <a:pt x="852713" y="627283"/>
                  <a:pt x="738182" y="571265"/>
                  <a:pt x="627488" y="599606"/>
                </a:cubicBezTo>
                <a:cubicBezTo>
                  <a:pt x="516795" y="627947"/>
                  <a:pt x="292855" y="530397"/>
                  <a:pt x="0" y="599606"/>
                </a:cubicBezTo>
                <a:cubicBezTo>
                  <a:pt x="-70850" y="403325"/>
                  <a:pt x="28763" y="250782"/>
                  <a:pt x="0" y="0"/>
                </a:cubicBezTo>
                <a:close/>
              </a:path>
            </a:pathLst>
          </a:custGeom>
          <a:solidFill>
            <a:schemeClr val="bg1"/>
          </a:solidFill>
          <a:ln>
            <a:extLst>
              <a:ext uri="{C807C97D-BFC1-408E-A445-0C87EB9F89A2}">
                <ask:lineSketchStyleProps xmlns:ask="http://schemas.microsoft.com/office/drawing/2018/sketchyshapes" sd="31825359">
                  <a:prstGeom prst="rect">
                    <a:avLst/>
                  </a:prstGeom>
                  <ask:type>
                    <ask:lineSketchScribble/>
                  </ask:type>
                </ask:lineSketchStyleProps>
              </a:ext>
            </a:extLst>
          </a:ln>
          <a:effectLst>
            <a:glow rad="63500">
              <a:schemeClr val="accent3">
                <a:satMod val="175000"/>
                <a:alpha val="40000"/>
              </a:schemeClr>
            </a:glo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Regularized Method</a:t>
            </a:r>
          </a:p>
        </p:txBody>
      </p:sp>
      <p:pic>
        <p:nvPicPr>
          <p:cNvPr id="14" name="Picture 13">
            <a:extLst>
              <a:ext uri="{FF2B5EF4-FFF2-40B4-BE49-F238E27FC236}">
                <a16:creationId xmlns:a16="http://schemas.microsoft.com/office/drawing/2014/main" id="{5A966299-21C7-88F2-D522-1B2C7D9C52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44" y="2898312"/>
            <a:ext cx="5112234" cy="520691"/>
          </a:xfrm>
          <a:prstGeom prst="rect">
            <a:avLst/>
          </a:prstGeom>
        </p:spPr>
      </p:pic>
      <p:pic>
        <p:nvPicPr>
          <p:cNvPr id="16" name="Picture 15">
            <a:extLst>
              <a:ext uri="{FF2B5EF4-FFF2-40B4-BE49-F238E27FC236}">
                <a16:creationId xmlns:a16="http://schemas.microsoft.com/office/drawing/2014/main" id="{854A720E-A830-E3F7-0A26-9B1281104C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444" y="3610356"/>
            <a:ext cx="5296163" cy="520691"/>
          </a:xfrm>
          <a:prstGeom prst="rect">
            <a:avLst/>
          </a:prstGeom>
        </p:spPr>
      </p:pic>
      <p:sp>
        <p:nvSpPr>
          <p:cNvPr id="17" name="TextBox 16">
            <a:extLst>
              <a:ext uri="{FF2B5EF4-FFF2-40B4-BE49-F238E27FC236}">
                <a16:creationId xmlns:a16="http://schemas.microsoft.com/office/drawing/2014/main" id="{B52FABD2-EEED-2B8E-F976-90F3A0AF38FB}"/>
              </a:ext>
            </a:extLst>
          </p:cNvPr>
          <p:cNvSpPr txBox="1"/>
          <p:nvPr/>
        </p:nvSpPr>
        <p:spPr>
          <a:xfrm>
            <a:off x="5636301" y="2968052"/>
            <a:ext cx="914400" cy="914400"/>
          </a:xfrm>
          <a:prstGeom prst="rect">
            <a:avLst/>
          </a:prstGeom>
          <a:noFill/>
        </p:spPr>
        <p:txBody>
          <a:bodyPr wrap="square" rtlCol="0">
            <a:spAutoFit/>
          </a:bodyPr>
          <a:lstStyle/>
          <a:p>
            <a:endParaRPr lang="en-US" dirty="0"/>
          </a:p>
        </p:txBody>
      </p:sp>
      <p:sp>
        <p:nvSpPr>
          <p:cNvPr id="18" name="TextBox 17">
            <a:extLst>
              <a:ext uri="{FF2B5EF4-FFF2-40B4-BE49-F238E27FC236}">
                <a16:creationId xmlns:a16="http://schemas.microsoft.com/office/drawing/2014/main" id="{711DD173-2D6F-BF56-E9FC-0B4E33BA2237}"/>
              </a:ext>
            </a:extLst>
          </p:cNvPr>
          <p:cNvSpPr txBox="1"/>
          <p:nvPr/>
        </p:nvSpPr>
        <p:spPr>
          <a:xfrm>
            <a:off x="5636301" y="2968052"/>
            <a:ext cx="914400" cy="914400"/>
          </a:xfrm>
          <a:prstGeom prst="rect">
            <a:avLst/>
          </a:prstGeom>
          <a:noFill/>
        </p:spPr>
        <p:txBody>
          <a:bodyPr wrap="square" rtlCol="0">
            <a:spAutoFit/>
          </a:bodyPr>
          <a:lstStyle/>
          <a:p>
            <a:endParaRPr lang="en-US" dirty="0"/>
          </a:p>
        </p:txBody>
      </p:sp>
      <p:sp>
        <p:nvSpPr>
          <p:cNvPr id="20" name="TextBox 19">
            <a:extLst>
              <a:ext uri="{FF2B5EF4-FFF2-40B4-BE49-F238E27FC236}">
                <a16:creationId xmlns:a16="http://schemas.microsoft.com/office/drawing/2014/main" id="{E928B740-B764-0B56-72C7-08723C849DF8}"/>
              </a:ext>
            </a:extLst>
          </p:cNvPr>
          <p:cNvSpPr txBox="1"/>
          <p:nvPr/>
        </p:nvSpPr>
        <p:spPr>
          <a:xfrm>
            <a:off x="475639" y="5506470"/>
            <a:ext cx="5541703" cy="1077218"/>
          </a:xfrm>
          <a:prstGeom prst="rect">
            <a:avLst/>
          </a:prstGeom>
          <a:noFill/>
        </p:spPr>
        <p:txBody>
          <a:bodyPr wrap="square" rtlCol="0">
            <a:spAutoFit/>
          </a:bodyPr>
          <a:lstStyle/>
          <a:p>
            <a:pPr marL="285750" indent="-285750">
              <a:buFontTx/>
              <a:buChar char="-"/>
            </a:pPr>
            <a:r>
              <a:rPr lang="en-US" dirty="0"/>
              <a:t>Push down on the energies of training samples.</a:t>
            </a:r>
          </a:p>
          <a:p>
            <a:pPr marL="285750" indent="-285750">
              <a:buFontTx/>
              <a:buChar char="-"/>
            </a:pPr>
            <a:endParaRPr lang="en-US" sz="1000" dirty="0"/>
          </a:p>
          <a:p>
            <a:pPr marL="285750" indent="-285750">
              <a:buFontTx/>
              <a:buChar char="-"/>
            </a:pPr>
            <a:r>
              <a:rPr lang="en-US" dirty="0"/>
              <a:t>Minimize the volume of y space to which the model associates a low energy.</a:t>
            </a:r>
          </a:p>
        </p:txBody>
      </p:sp>
      <p:sp>
        <p:nvSpPr>
          <p:cNvPr id="3" name="TextBox 2">
            <a:extLst>
              <a:ext uri="{FF2B5EF4-FFF2-40B4-BE49-F238E27FC236}">
                <a16:creationId xmlns:a16="http://schemas.microsoft.com/office/drawing/2014/main" id="{B09ED93C-DEF1-2BC4-D8A8-5C929A0E1DEB}"/>
              </a:ext>
            </a:extLst>
          </p:cNvPr>
          <p:cNvSpPr txBox="1"/>
          <p:nvPr/>
        </p:nvSpPr>
        <p:spPr>
          <a:xfrm>
            <a:off x="4328365" y="1976995"/>
            <a:ext cx="3013024" cy="400110"/>
          </a:xfrm>
          <a:prstGeom prst="rect">
            <a:avLst/>
          </a:prstGeom>
          <a:noFill/>
        </p:spPr>
        <p:txBody>
          <a:bodyPr wrap="square" rtlCol="0">
            <a:spAutoFit/>
            <a:scene3d>
              <a:camera prst="orthographicFront">
                <a:rot lat="1346104" lon="20089490" rev="653275"/>
              </a:camera>
              <a:lightRig rig="threePt" dir="t"/>
            </a:scene3d>
          </a:bodyPr>
          <a:lstStyle/>
          <a:p>
            <a:r>
              <a:rPr lang="en-US" sz="2000" dirty="0">
                <a:solidFill>
                  <a:srgbClr val="FF0000"/>
                </a:solidFill>
              </a:rPr>
              <a:t>Dimensionality !!</a:t>
            </a:r>
          </a:p>
        </p:txBody>
      </p:sp>
    </p:spTree>
    <p:extLst>
      <p:ext uri="{BB962C8B-B14F-4D97-AF65-F5344CB8AC3E}">
        <p14:creationId xmlns:p14="http://schemas.microsoft.com/office/powerpoint/2010/main" val="3433577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2956CF6-F3BD-43C6-93AB-EED51E9EB718}"/>
              </a:ext>
            </a:extLst>
          </p:cNvPr>
          <p:cNvCxnSpPr/>
          <p:nvPr/>
        </p:nvCxnSpPr>
        <p:spPr>
          <a:xfrm>
            <a:off x="501445" y="1150374"/>
            <a:ext cx="11031794" cy="0"/>
          </a:xfrm>
          <a:prstGeom prst="line">
            <a:avLst/>
          </a:prstGeom>
          <a:ln w="19050"/>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D6C77B72-0403-4776-AE16-A5A5F272A625}"/>
              </a:ext>
            </a:extLst>
          </p:cNvPr>
          <p:cNvSpPr txBox="1"/>
          <p:nvPr/>
        </p:nvSpPr>
        <p:spPr>
          <a:xfrm>
            <a:off x="501445" y="403123"/>
            <a:ext cx="7805342" cy="584775"/>
          </a:xfrm>
          <a:prstGeom prst="rect">
            <a:avLst/>
          </a:prstGeom>
          <a:noFill/>
        </p:spPr>
        <p:txBody>
          <a:bodyPr wrap="none" rtlCol="0">
            <a:spAutoFit/>
          </a:bodyPr>
          <a:lstStyle/>
          <a:p>
            <a:r>
              <a:rPr lang="en-US" sz="3200" b="1" dirty="0"/>
              <a:t>Designing and Training the World Model</a:t>
            </a:r>
            <a:endParaRPr lang="en-US" altLang="zh-CN" sz="3200" b="1" dirty="0"/>
          </a:p>
        </p:txBody>
      </p:sp>
      <p:sp>
        <p:nvSpPr>
          <p:cNvPr id="4" name="TextBox 3">
            <a:extLst>
              <a:ext uri="{FF2B5EF4-FFF2-40B4-BE49-F238E27FC236}">
                <a16:creationId xmlns:a16="http://schemas.microsoft.com/office/drawing/2014/main" id="{4BD95438-59EA-A6EE-50FA-E30F4C1A3E48}"/>
              </a:ext>
            </a:extLst>
          </p:cNvPr>
          <p:cNvSpPr txBox="1"/>
          <p:nvPr/>
        </p:nvSpPr>
        <p:spPr>
          <a:xfrm>
            <a:off x="501446" y="1351530"/>
            <a:ext cx="8042947" cy="461665"/>
          </a:xfrm>
          <a:prstGeom prst="rect">
            <a:avLst/>
          </a:prstGeom>
          <a:noFill/>
        </p:spPr>
        <p:txBody>
          <a:bodyPr wrap="square" rtlCol="0">
            <a:spAutoFit/>
          </a:bodyPr>
          <a:lstStyle/>
          <a:p>
            <a:r>
              <a:rPr lang="en-US" sz="2400" b="1" dirty="0"/>
              <a:t>Joint Embedding Predictive Architecture (JEPA)</a:t>
            </a:r>
          </a:p>
        </p:txBody>
      </p:sp>
      <p:pic>
        <p:nvPicPr>
          <p:cNvPr id="9" name="Picture 8" descr="Diagram&#10;&#10;Description automatically generated">
            <a:extLst>
              <a:ext uri="{FF2B5EF4-FFF2-40B4-BE49-F238E27FC236}">
                <a16:creationId xmlns:a16="http://schemas.microsoft.com/office/drawing/2014/main" id="{E7E3E283-2A7C-B76C-BDB3-AF2B6F007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151" y="3630234"/>
            <a:ext cx="3824377" cy="2824643"/>
          </a:xfrm>
          <a:prstGeom prst="rect">
            <a:avLst/>
          </a:prstGeom>
        </p:spPr>
      </p:pic>
      <p:pic>
        <p:nvPicPr>
          <p:cNvPr id="11" name="Picture 10" descr="Diagram&#10;&#10;Description automatically generated">
            <a:extLst>
              <a:ext uri="{FF2B5EF4-FFF2-40B4-BE49-F238E27FC236}">
                <a16:creationId xmlns:a16="http://schemas.microsoft.com/office/drawing/2014/main" id="{CF5C6B7C-9D14-59C0-F61E-C8EA8594A6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6987" y="3755628"/>
            <a:ext cx="4710524" cy="2776133"/>
          </a:xfrm>
          <a:prstGeom prst="rect">
            <a:avLst/>
          </a:prstGeom>
        </p:spPr>
      </p:pic>
      <p:sp>
        <p:nvSpPr>
          <p:cNvPr id="12" name="Arrow: Right 11">
            <a:extLst>
              <a:ext uri="{FF2B5EF4-FFF2-40B4-BE49-F238E27FC236}">
                <a16:creationId xmlns:a16="http://schemas.microsoft.com/office/drawing/2014/main" id="{BACA811B-F7DD-CC0F-8C30-9DEBCD555915}"/>
              </a:ext>
            </a:extLst>
          </p:cNvPr>
          <p:cNvSpPr/>
          <p:nvPr/>
        </p:nvSpPr>
        <p:spPr>
          <a:xfrm>
            <a:off x="5066675" y="4956214"/>
            <a:ext cx="954755" cy="200401"/>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EA12859-B342-E127-D1B2-3AFD400353F2}"/>
              </a:ext>
            </a:extLst>
          </p:cNvPr>
          <p:cNvSpPr txBox="1"/>
          <p:nvPr/>
        </p:nvSpPr>
        <p:spPr>
          <a:xfrm>
            <a:off x="5066675" y="4531786"/>
            <a:ext cx="1317547" cy="369332"/>
          </a:xfrm>
          <a:prstGeom prst="rect">
            <a:avLst/>
          </a:prstGeom>
          <a:noFill/>
        </p:spPr>
        <p:txBody>
          <a:bodyPr wrap="square" rtlCol="0">
            <a:spAutoFit/>
          </a:bodyPr>
          <a:lstStyle/>
          <a:p>
            <a:r>
              <a:rPr lang="en-US" altLang="zh-CN" dirty="0"/>
              <a:t>Training</a:t>
            </a:r>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F9415E2-2862-8C54-9AE7-DA7F327D166D}"/>
                  </a:ext>
                </a:extLst>
              </p:cNvPr>
              <p:cNvSpPr txBox="1"/>
              <p:nvPr/>
            </p:nvSpPr>
            <p:spPr>
              <a:xfrm>
                <a:off x="5983012" y="1896106"/>
                <a:ext cx="5829237" cy="1745158"/>
              </a:xfrm>
              <a:custGeom>
                <a:avLst/>
                <a:gdLst>
                  <a:gd name="connsiteX0" fmla="*/ 0 w 5829237"/>
                  <a:gd name="connsiteY0" fmla="*/ 0 h 1745158"/>
                  <a:gd name="connsiteX1" fmla="*/ 5829237 w 5829237"/>
                  <a:gd name="connsiteY1" fmla="*/ 0 h 1745158"/>
                  <a:gd name="connsiteX2" fmla="*/ 5829237 w 5829237"/>
                  <a:gd name="connsiteY2" fmla="*/ 1745158 h 1745158"/>
                  <a:gd name="connsiteX3" fmla="*/ 0 w 5829237"/>
                  <a:gd name="connsiteY3" fmla="*/ 1745158 h 1745158"/>
                  <a:gd name="connsiteX4" fmla="*/ 0 w 5829237"/>
                  <a:gd name="connsiteY4" fmla="*/ 0 h 1745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29237" h="1745158" extrusionOk="0">
                    <a:moveTo>
                      <a:pt x="0" y="0"/>
                    </a:moveTo>
                    <a:cubicBezTo>
                      <a:pt x="2572752" y="155323"/>
                      <a:pt x="3594975" y="-85452"/>
                      <a:pt x="5829237" y="0"/>
                    </a:cubicBezTo>
                    <a:cubicBezTo>
                      <a:pt x="5846559" y="846875"/>
                      <a:pt x="5703950" y="1095921"/>
                      <a:pt x="5829237" y="1745158"/>
                    </a:cubicBezTo>
                    <a:cubicBezTo>
                      <a:pt x="3212151" y="1637440"/>
                      <a:pt x="1101188" y="1855639"/>
                      <a:pt x="0" y="1745158"/>
                    </a:cubicBezTo>
                    <a:cubicBezTo>
                      <a:pt x="46813" y="1055326"/>
                      <a:pt x="81200" y="182266"/>
                      <a:pt x="0" y="0"/>
                    </a:cubicBezTo>
                    <a:close/>
                  </a:path>
                </a:pathLst>
              </a:custGeom>
              <a:noFill/>
              <a:ln>
                <a:solidFill>
                  <a:schemeClr val="tx1"/>
                </a:solidFill>
                <a:extLst>
                  <a:ext uri="{C807C97D-BFC1-408E-A445-0C87EB9F89A2}">
                    <ask:lineSketchStyleProps xmlns:ask="http://schemas.microsoft.com/office/drawing/2018/sketchyshapes" sd="2060069106">
                      <a:prstGeom prst="rect">
                        <a:avLst/>
                      </a:prstGeom>
                      <ask:type>
                        <ask:lineSketchCurved/>
                      </ask:type>
                    </ask:lineSketchStyleProps>
                  </a:ext>
                </a:extLst>
              </a:ln>
            </p:spPr>
            <p:txBody>
              <a:bodyPr wrap="square" rtlCol="0">
                <a:spAutoFit/>
              </a:bodyPr>
              <a:lstStyle/>
              <a:p>
                <a:r>
                  <a:rPr lang="en-US" sz="2000" dirty="0"/>
                  <a:t>- maximize the information content of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𝑥</m:t>
                        </m:r>
                      </m:sub>
                    </m:sSub>
                  </m:oMath>
                </a14:m>
                <a:r>
                  <a:rPr lang="en-US" sz="2000" dirty="0"/>
                  <a:t> about x.</a:t>
                </a:r>
              </a:p>
              <a:p>
                <a:endParaRPr lang="en-US" sz="800" dirty="0"/>
              </a:p>
              <a:p>
                <a:r>
                  <a:rPr lang="en-US" sz="2000" dirty="0"/>
                  <a:t>- maximize the information content of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𝑦</m:t>
                        </m:r>
                      </m:sub>
                    </m:sSub>
                  </m:oMath>
                </a14:m>
                <a:r>
                  <a:rPr lang="en-US" sz="2000" dirty="0"/>
                  <a:t> about y.</a:t>
                </a:r>
              </a:p>
              <a:p>
                <a:pPr marL="342900" indent="-342900">
                  <a:buAutoNum type="arabicPeriod"/>
                </a:pPr>
                <a:endParaRPr lang="en-US" sz="800" dirty="0"/>
              </a:p>
              <a:p>
                <a:r>
                  <a:rPr lang="en-US" sz="2000" dirty="0"/>
                  <a:t>- make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m:rPr>
                            <m:sty m:val="p"/>
                          </m:rPr>
                          <a:rPr lang="en-US" altLang="zh-CN" sz="2000" i="1" smtClean="0">
                            <a:latin typeface="Cambria Math" panose="02040503050406030204" pitchFamily="18" charset="0"/>
                          </a:rPr>
                          <m:t>y</m:t>
                        </m:r>
                      </m:sub>
                    </m:sSub>
                  </m:oMath>
                </a14:m>
                <a:r>
                  <a:rPr lang="en-US" sz="2000" dirty="0"/>
                  <a:t> easily predictable from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𝑥</m:t>
                        </m:r>
                      </m:sub>
                    </m:sSub>
                  </m:oMath>
                </a14:m>
                <a:r>
                  <a:rPr lang="en-US" sz="2000" dirty="0"/>
                  <a:t>.</a:t>
                </a:r>
              </a:p>
              <a:p>
                <a:pPr marL="342900" indent="-342900">
                  <a:buAutoNum type="arabicPeriod"/>
                </a:pPr>
                <a:endParaRPr lang="en-US" sz="800" dirty="0"/>
              </a:p>
              <a:p>
                <a:r>
                  <a:rPr lang="en-US" sz="2000" dirty="0"/>
                  <a:t>- minimize the information content of z.</a:t>
                </a:r>
              </a:p>
            </p:txBody>
          </p:sp>
        </mc:Choice>
        <mc:Fallback xmlns="">
          <p:sp>
            <p:nvSpPr>
              <p:cNvPr id="14" name="TextBox 13">
                <a:extLst>
                  <a:ext uri="{FF2B5EF4-FFF2-40B4-BE49-F238E27FC236}">
                    <a16:creationId xmlns:a16="http://schemas.microsoft.com/office/drawing/2014/main" id="{7F9415E2-2862-8C54-9AE7-DA7F327D166D}"/>
                  </a:ext>
                </a:extLst>
              </p:cNvPr>
              <p:cNvSpPr txBox="1">
                <a:spLocks noRot="1" noChangeAspect="1" noMove="1" noResize="1" noEditPoints="1" noAdjustHandles="1" noChangeArrowheads="1" noChangeShapeType="1" noTextEdit="1"/>
              </p:cNvSpPr>
              <p:nvPr/>
            </p:nvSpPr>
            <p:spPr>
              <a:xfrm>
                <a:off x="5983012" y="1896106"/>
                <a:ext cx="5829237" cy="1745158"/>
              </a:xfrm>
              <a:prstGeom prst="rect">
                <a:avLst/>
              </a:prstGeom>
              <a:blipFill>
                <a:blip r:embed="rId5"/>
                <a:stretch>
                  <a:fillRect l="-938" b="-2685"/>
                </a:stretch>
              </a:blipFill>
              <a:ln>
                <a:solidFill>
                  <a:schemeClr val="tx1"/>
                </a:solidFill>
                <a:extLst>
                  <a:ext uri="{C807C97D-BFC1-408E-A445-0C87EB9F89A2}">
                    <ask:lineSketchStyleProps xmlns:ask="http://schemas.microsoft.com/office/drawing/2018/sketchyshapes" sd="2060069106">
                      <a:custGeom>
                        <a:avLst/>
                        <a:gdLst>
                          <a:gd name="connsiteX0" fmla="*/ 0 w 5829237"/>
                          <a:gd name="connsiteY0" fmla="*/ 0 h 1745158"/>
                          <a:gd name="connsiteX1" fmla="*/ 5829237 w 5829237"/>
                          <a:gd name="connsiteY1" fmla="*/ 0 h 1745158"/>
                          <a:gd name="connsiteX2" fmla="*/ 5829237 w 5829237"/>
                          <a:gd name="connsiteY2" fmla="*/ 1745158 h 1745158"/>
                          <a:gd name="connsiteX3" fmla="*/ 0 w 5829237"/>
                          <a:gd name="connsiteY3" fmla="*/ 1745158 h 1745158"/>
                          <a:gd name="connsiteX4" fmla="*/ 0 w 5829237"/>
                          <a:gd name="connsiteY4" fmla="*/ 0 h 1745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29237" h="1745158" extrusionOk="0">
                            <a:moveTo>
                              <a:pt x="0" y="0"/>
                            </a:moveTo>
                            <a:cubicBezTo>
                              <a:pt x="2572752" y="155323"/>
                              <a:pt x="3594975" y="-85452"/>
                              <a:pt x="5829237" y="0"/>
                            </a:cubicBezTo>
                            <a:cubicBezTo>
                              <a:pt x="5846559" y="846875"/>
                              <a:pt x="5703950" y="1095921"/>
                              <a:pt x="5829237" y="1745158"/>
                            </a:cubicBezTo>
                            <a:cubicBezTo>
                              <a:pt x="3212151" y="1637440"/>
                              <a:pt x="1101188" y="1855639"/>
                              <a:pt x="0" y="1745158"/>
                            </a:cubicBezTo>
                            <a:cubicBezTo>
                              <a:pt x="46813" y="1055326"/>
                              <a:pt x="81200" y="182266"/>
                              <a:pt x="0" y="0"/>
                            </a:cubicBezTo>
                            <a:close/>
                          </a:path>
                        </a:pathLst>
                      </a:custGeom>
                      <ask:type>
                        <ask:lineSketchCurved/>
                      </ask:type>
                    </ask:lineSketchStyleProps>
                  </a:ext>
                </a:extLst>
              </a:ln>
            </p:spPr>
            <p:txBody>
              <a:bodyPr/>
              <a:lstStyle/>
              <a:p>
                <a:r>
                  <a:rPr lang="en-US">
                    <a:noFill/>
                  </a:rPr>
                  <a:t> </a:t>
                </a:r>
              </a:p>
            </p:txBody>
          </p:sp>
        </mc:Fallback>
      </mc:AlternateContent>
      <p:pic>
        <p:nvPicPr>
          <p:cNvPr id="18" name="Picture 17" descr="A screenshot of a computer&#10;&#10;Description automatically generated with low confidence">
            <a:extLst>
              <a:ext uri="{FF2B5EF4-FFF2-40B4-BE49-F238E27FC236}">
                <a16:creationId xmlns:a16="http://schemas.microsoft.com/office/drawing/2014/main" id="{5B74F974-A103-BA9D-BFD0-547D7287E3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5693" y="2143593"/>
            <a:ext cx="5671905" cy="857647"/>
          </a:xfrm>
          <a:prstGeom prst="rect">
            <a:avLst/>
          </a:prstGeom>
        </p:spPr>
      </p:pic>
    </p:spTree>
    <p:extLst>
      <p:ext uri="{BB962C8B-B14F-4D97-AF65-F5344CB8AC3E}">
        <p14:creationId xmlns:p14="http://schemas.microsoft.com/office/powerpoint/2010/main" val="2633062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2956CF6-F3BD-43C6-93AB-EED51E9EB718}"/>
              </a:ext>
            </a:extLst>
          </p:cNvPr>
          <p:cNvCxnSpPr/>
          <p:nvPr/>
        </p:nvCxnSpPr>
        <p:spPr>
          <a:xfrm>
            <a:off x="501445" y="1150374"/>
            <a:ext cx="11031794" cy="0"/>
          </a:xfrm>
          <a:prstGeom prst="line">
            <a:avLst/>
          </a:prstGeom>
          <a:ln w="19050"/>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D6C77B72-0403-4776-AE16-A5A5F272A625}"/>
              </a:ext>
            </a:extLst>
          </p:cNvPr>
          <p:cNvSpPr txBox="1"/>
          <p:nvPr/>
        </p:nvSpPr>
        <p:spPr>
          <a:xfrm>
            <a:off x="501445" y="403123"/>
            <a:ext cx="7805342" cy="584775"/>
          </a:xfrm>
          <a:prstGeom prst="rect">
            <a:avLst/>
          </a:prstGeom>
          <a:noFill/>
        </p:spPr>
        <p:txBody>
          <a:bodyPr wrap="none" rtlCol="0">
            <a:spAutoFit/>
          </a:bodyPr>
          <a:lstStyle/>
          <a:p>
            <a:r>
              <a:rPr lang="en-US" sz="3200" b="1" dirty="0"/>
              <a:t>Designing and Training the World Model</a:t>
            </a:r>
            <a:endParaRPr lang="en-US" altLang="zh-CN" sz="3200" b="1"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BD95438-59EA-A6EE-50FA-E30F4C1A3E48}"/>
                  </a:ext>
                </a:extLst>
              </p:cNvPr>
              <p:cNvSpPr txBox="1"/>
              <p:nvPr/>
            </p:nvSpPr>
            <p:spPr>
              <a:xfrm>
                <a:off x="501446" y="1351530"/>
                <a:ext cx="10141570" cy="477438"/>
              </a:xfrm>
              <a:prstGeom prst="rect">
                <a:avLst/>
              </a:prstGeom>
              <a:noFill/>
            </p:spPr>
            <p:txBody>
              <a:bodyPr wrap="square" rtlCol="0">
                <a:spAutoFit/>
              </a:bodyPr>
              <a:lstStyle/>
              <a:p>
                <a:r>
                  <a:rPr lang="en-US" sz="2400" b="1" dirty="0"/>
                  <a:t>Training JEPA with </a:t>
                </a:r>
                <a:r>
                  <a:rPr lang="en-US" sz="2400" b="1" dirty="0" err="1"/>
                  <a:t>VICReg</a:t>
                </a:r>
                <a14:m>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 </m:t>
                        </m:r>
                      </m:e>
                      <m:sup>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sup>
                    </m:sSup>
                  </m:oMath>
                </a14:m>
                <a:r>
                  <a:rPr lang="en-US" b="1" dirty="0"/>
                  <a:t>(A non-contrastive method for training embeddings)</a:t>
                </a:r>
              </a:p>
            </p:txBody>
          </p:sp>
        </mc:Choice>
        <mc:Fallback xmlns="">
          <p:sp>
            <p:nvSpPr>
              <p:cNvPr id="4" name="TextBox 3">
                <a:extLst>
                  <a:ext uri="{FF2B5EF4-FFF2-40B4-BE49-F238E27FC236}">
                    <a16:creationId xmlns:a16="http://schemas.microsoft.com/office/drawing/2014/main" id="{4BD95438-59EA-A6EE-50FA-E30F4C1A3E48}"/>
                  </a:ext>
                </a:extLst>
              </p:cNvPr>
              <p:cNvSpPr txBox="1">
                <a:spLocks noRot="1" noChangeAspect="1" noMove="1" noResize="1" noEditPoints="1" noAdjustHandles="1" noChangeArrowheads="1" noChangeShapeType="1" noTextEdit="1"/>
              </p:cNvSpPr>
              <p:nvPr/>
            </p:nvSpPr>
            <p:spPr>
              <a:xfrm>
                <a:off x="501446" y="1351530"/>
                <a:ext cx="10141570" cy="477438"/>
              </a:xfrm>
              <a:prstGeom prst="rect">
                <a:avLst/>
              </a:prstGeom>
              <a:blipFill>
                <a:blip r:embed="rId3"/>
                <a:stretch>
                  <a:fillRect l="-901" t="-5128" b="-30769"/>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97E2BEFC-9F2F-F87F-081F-BED5B548745F}"/>
              </a:ext>
            </a:extLst>
          </p:cNvPr>
          <p:cNvSpPr txBox="1"/>
          <p:nvPr/>
        </p:nvSpPr>
        <p:spPr>
          <a:xfrm>
            <a:off x="659567" y="6162356"/>
            <a:ext cx="11031794" cy="523220"/>
          </a:xfrm>
          <a:prstGeom prst="rect">
            <a:avLst/>
          </a:prstGeom>
          <a:noFill/>
        </p:spPr>
        <p:txBody>
          <a:bodyPr wrap="square" rtlCol="0">
            <a:spAutoFit/>
          </a:bodyPr>
          <a:lstStyle/>
          <a:p>
            <a:r>
              <a:rPr lang="en-US" sz="1400" b="0" i="0" dirty="0">
                <a:solidFill>
                  <a:srgbClr val="222222"/>
                </a:solidFill>
                <a:effectLst/>
                <a:latin typeface="Arial" panose="020B0604020202020204" pitchFamily="34" charset="0"/>
              </a:rPr>
              <a:t>[1] Bardes, Adrien, Jean Ponce, and Yann </a:t>
            </a:r>
            <a:r>
              <a:rPr lang="en-US" sz="1400" b="0" i="0" dirty="0" err="1">
                <a:solidFill>
                  <a:srgbClr val="222222"/>
                </a:solidFill>
                <a:effectLst/>
                <a:latin typeface="Arial" panose="020B0604020202020204" pitchFamily="34" charset="0"/>
              </a:rPr>
              <a:t>LeCun</a:t>
            </a:r>
            <a:r>
              <a:rPr lang="en-US" sz="1400" b="0" i="0" dirty="0">
                <a:solidFill>
                  <a:srgbClr val="222222"/>
                </a:solidFill>
                <a:effectLst/>
                <a:latin typeface="Arial" panose="020B0604020202020204" pitchFamily="34" charset="0"/>
              </a:rPr>
              <a:t>. "</a:t>
            </a:r>
            <a:r>
              <a:rPr lang="en-US" sz="1400" b="0" i="0" dirty="0" err="1">
                <a:solidFill>
                  <a:srgbClr val="222222"/>
                </a:solidFill>
                <a:effectLst/>
                <a:latin typeface="Arial" panose="020B0604020202020204" pitchFamily="34" charset="0"/>
              </a:rPr>
              <a:t>Vicreg</a:t>
            </a:r>
            <a:r>
              <a:rPr lang="en-US" sz="1400" b="0" i="0" dirty="0">
                <a:solidFill>
                  <a:srgbClr val="222222"/>
                </a:solidFill>
                <a:effectLst/>
                <a:latin typeface="Arial" panose="020B0604020202020204" pitchFamily="34" charset="0"/>
              </a:rPr>
              <a:t>: Variance-invariance-covariance regularization for self-supervised learning." </a:t>
            </a:r>
            <a:r>
              <a:rPr lang="en-US" sz="1400" b="0" i="1" dirty="0" err="1">
                <a:solidFill>
                  <a:srgbClr val="222222"/>
                </a:solidFill>
                <a:effectLst/>
                <a:latin typeface="Arial" panose="020B0604020202020204" pitchFamily="34" charset="0"/>
              </a:rPr>
              <a:t>arXiv</a:t>
            </a:r>
            <a:r>
              <a:rPr lang="en-US" sz="1400" b="0" i="1" dirty="0">
                <a:solidFill>
                  <a:srgbClr val="222222"/>
                </a:solidFill>
                <a:effectLst/>
                <a:latin typeface="Arial" panose="020B0604020202020204" pitchFamily="34" charset="0"/>
              </a:rPr>
              <a:t> preprint arXiv:2105.04906</a:t>
            </a:r>
            <a:r>
              <a:rPr lang="en-US" sz="1400" b="0" i="0" dirty="0">
                <a:solidFill>
                  <a:srgbClr val="222222"/>
                </a:solidFill>
                <a:effectLst/>
                <a:latin typeface="Arial" panose="020B0604020202020204" pitchFamily="34" charset="0"/>
              </a:rPr>
              <a:t> (2021).</a:t>
            </a:r>
            <a:endParaRPr lang="en-US" sz="1400" dirty="0"/>
          </a:p>
        </p:txBody>
      </p:sp>
      <p:pic>
        <p:nvPicPr>
          <p:cNvPr id="7" name="Picture 6" descr="Diagram&#10;&#10;Description automatically generated">
            <a:extLst>
              <a:ext uri="{FF2B5EF4-FFF2-40B4-BE49-F238E27FC236}">
                <a16:creationId xmlns:a16="http://schemas.microsoft.com/office/drawing/2014/main" id="{E8312E1F-3F0C-984D-5E5A-71CF17BD8F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725" y="2192409"/>
            <a:ext cx="6232907" cy="3885039"/>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68A26D55-E4D4-9F47-8B00-626C8B0749E4}"/>
                  </a:ext>
                </a:extLst>
              </p:cNvPr>
              <p:cNvSpPr/>
              <p:nvPr/>
            </p:nvSpPr>
            <p:spPr>
              <a:xfrm>
                <a:off x="6865495" y="2255183"/>
                <a:ext cx="4667744" cy="599606"/>
              </a:xfrm>
              <a:custGeom>
                <a:avLst/>
                <a:gdLst>
                  <a:gd name="connsiteX0" fmla="*/ 0 w 4667744"/>
                  <a:gd name="connsiteY0" fmla="*/ 0 h 599606"/>
                  <a:gd name="connsiteX1" fmla="*/ 676823 w 4667744"/>
                  <a:gd name="connsiteY1" fmla="*/ 0 h 599606"/>
                  <a:gd name="connsiteX2" fmla="*/ 1213613 w 4667744"/>
                  <a:gd name="connsiteY2" fmla="*/ 0 h 599606"/>
                  <a:gd name="connsiteX3" fmla="*/ 1750404 w 4667744"/>
                  <a:gd name="connsiteY3" fmla="*/ 0 h 599606"/>
                  <a:gd name="connsiteX4" fmla="*/ 2380549 w 4667744"/>
                  <a:gd name="connsiteY4" fmla="*/ 0 h 599606"/>
                  <a:gd name="connsiteX5" fmla="*/ 2964017 w 4667744"/>
                  <a:gd name="connsiteY5" fmla="*/ 0 h 599606"/>
                  <a:gd name="connsiteX6" fmla="*/ 3547485 w 4667744"/>
                  <a:gd name="connsiteY6" fmla="*/ 0 h 599606"/>
                  <a:gd name="connsiteX7" fmla="*/ 4667744 w 4667744"/>
                  <a:gd name="connsiteY7" fmla="*/ 0 h 599606"/>
                  <a:gd name="connsiteX8" fmla="*/ 4667744 w 4667744"/>
                  <a:gd name="connsiteY8" fmla="*/ 599606 h 599606"/>
                  <a:gd name="connsiteX9" fmla="*/ 4177631 w 4667744"/>
                  <a:gd name="connsiteY9" fmla="*/ 599606 h 599606"/>
                  <a:gd name="connsiteX10" fmla="*/ 3640840 w 4667744"/>
                  <a:gd name="connsiteY10" fmla="*/ 599606 h 599606"/>
                  <a:gd name="connsiteX11" fmla="*/ 2964017 w 4667744"/>
                  <a:gd name="connsiteY11" fmla="*/ 599606 h 599606"/>
                  <a:gd name="connsiteX12" fmla="*/ 2333872 w 4667744"/>
                  <a:gd name="connsiteY12" fmla="*/ 599606 h 599606"/>
                  <a:gd name="connsiteX13" fmla="*/ 1843759 w 4667744"/>
                  <a:gd name="connsiteY13" fmla="*/ 599606 h 599606"/>
                  <a:gd name="connsiteX14" fmla="*/ 1166936 w 4667744"/>
                  <a:gd name="connsiteY14" fmla="*/ 599606 h 599606"/>
                  <a:gd name="connsiteX15" fmla="*/ 676823 w 4667744"/>
                  <a:gd name="connsiteY15" fmla="*/ 599606 h 599606"/>
                  <a:gd name="connsiteX16" fmla="*/ 0 w 4667744"/>
                  <a:gd name="connsiteY16" fmla="*/ 599606 h 599606"/>
                  <a:gd name="connsiteX17" fmla="*/ 0 w 4667744"/>
                  <a:gd name="connsiteY17" fmla="*/ 0 h 599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67744" h="599606" fill="none" extrusionOk="0">
                    <a:moveTo>
                      <a:pt x="0" y="0"/>
                    </a:moveTo>
                    <a:cubicBezTo>
                      <a:pt x="246938" y="-6611"/>
                      <a:pt x="487611" y="60176"/>
                      <a:pt x="676823" y="0"/>
                    </a:cubicBezTo>
                    <a:cubicBezTo>
                      <a:pt x="866035" y="-60176"/>
                      <a:pt x="965680" y="26660"/>
                      <a:pt x="1213613" y="0"/>
                    </a:cubicBezTo>
                    <a:cubicBezTo>
                      <a:pt x="1461546" y="-26660"/>
                      <a:pt x="1619735" y="36509"/>
                      <a:pt x="1750404" y="0"/>
                    </a:cubicBezTo>
                    <a:cubicBezTo>
                      <a:pt x="1881073" y="-36509"/>
                      <a:pt x="2092509" y="35474"/>
                      <a:pt x="2380549" y="0"/>
                    </a:cubicBezTo>
                    <a:cubicBezTo>
                      <a:pt x="2668590" y="-35474"/>
                      <a:pt x="2799777" y="47705"/>
                      <a:pt x="2964017" y="0"/>
                    </a:cubicBezTo>
                    <a:cubicBezTo>
                      <a:pt x="3128257" y="-47705"/>
                      <a:pt x="3394299" y="24217"/>
                      <a:pt x="3547485" y="0"/>
                    </a:cubicBezTo>
                    <a:cubicBezTo>
                      <a:pt x="3700671" y="-24217"/>
                      <a:pt x="4240298" y="132650"/>
                      <a:pt x="4667744" y="0"/>
                    </a:cubicBezTo>
                    <a:cubicBezTo>
                      <a:pt x="4686760" y="159541"/>
                      <a:pt x="4660971" y="362240"/>
                      <a:pt x="4667744" y="599606"/>
                    </a:cubicBezTo>
                    <a:cubicBezTo>
                      <a:pt x="4476014" y="611906"/>
                      <a:pt x="4361064" y="560200"/>
                      <a:pt x="4177631" y="599606"/>
                    </a:cubicBezTo>
                    <a:cubicBezTo>
                      <a:pt x="3994198" y="639012"/>
                      <a:pt x="3827438" y="556218"/>
                      <a:pt x="3640840" y="599606"/>
                    </a:cubicBezTo>
                    <a:cubicBezTo>
                      <a:pt x="3454242" y="642994"/>
                      <a:pt x="3300434" y="567648"/>
                      <a:pt x="2964017" y="599606"/>
                    </a:cubicBezTo>
                    <a:cubicBezTo>
                      <a:pt x="2627600" y="631564"/>
                      <a:pt x="2557826" y="588038"/>
                      <a:pt x="2333872" y="599606"/>
                    </a:cubicBezTo>
                    <a:cubicBezTo>
                      <a:pt x="2109918" y="611174"/>
                      <a:pt x="2022160" y="542549"/>
                      <a:pt x="1843759" y="599606"/>
                    </a:cubicBezTo>
                    <a:cubicBezTo>
                      <a:pt x="1665358" y="656663"/>
                      <a:pt x="1389987" y="568978"/>
                      <a:pt x="1166936" y="599606"/>
                    </a:cubicBezTo>
                    <a:cubicBezTo>
                      <a:pt x="943885" y="630234"/>
                      <a:pt x="830931" y="556765"/>
                      <a:pt x="676823" y="599606"/>
                    </a:cubicBezTo>
                    <a:cubicBezTo>
                      <a:pt x="522715" y="642447"/>
                      <a:pt x="277484" y="592733"/>
                      <a:pt x="0" y="599606"/>
                    </a:cubicBezTo>
                    <a:cubicBezTo>
                      <a:pt x="-68742" y="336045"/>
                      <a:pt x="52879" y="178695"/>
                      <a:pt x="0" y="0"/>
                    </a:cubicBezTo>
                    <a:close/>
                  </a:path>
                  <a:path w="4667744" h="599606" stroke="0" extrusionOk="0">
                    <a:moveTo>
                      <a:pt x="0" y="0"/>
                    </a:moveTo>
                    <a:cubicBezTo>
                      <a:pt x="206149" y="-43323"/>
                      <a:pt x="270348" y="58490"/>
                      <a:pt x="536791" y="0"/>
                    </a:cubicBezTo>
                    <a:cubicBezTo>
                      <a:pt x="803234" y="-58490"/>
                      <a:pt x="941251" y="68096"/>
                      <a:pt x="1166936" y="0"/>
                    </a:cubicBezTo>
                    <a:cubicBezTo>
                      <a:pt x="1392622" y="-68096"/>
                      <a:pt x="1507676" y="30560"/>
                      <a:pt x="1657049" y="0"/>
                    </a:cubicBezTo>
                    <a:cubicBezTo>
                      <a:pt x="1806422" y="-30560"/>
                      <a:pt x="2003985" y="12001"/>
                      <a:pt x="2240517" y="0"/>
                    </a:cubicBezTo>
                    <a:cubicBezTo>
                      <a:pt x="2477049" y="-12001"/>
                      <a:pt x="2595114" y="73155"/>
                      <a:pt x="2870663" y="0"/>
                    </a:cubicBezTo>
                    <a:cubicBezTo>
                      <a:pt x="3146212" y="-73155"/>
                      <a:pt x="3170389" y="26414"/>
                      <a:pt x="3360776" y="0"/>
                    </a:cubicBezTo>
                    <a:cubicBezTo>
                      <a:pt x="3551163" y="-26414"/>
                      <a:pt x="3763479" y="12348"/>
                      <a:pt x="3897566" y="0"/>
                    </a:cubicBezTo>
                    <a:cubicBezTo>
                      <a:pt x="4031653" y="-12348"/>
                      <a:pt x="4365056" y="23665"/>
                      <a:pt x="4667744" y="0"/>
                    </a:cubicBezTo>
                    <a:cubicBezTo>
                      <a:pt x="4723858" y="173475"/>
                      <a:pt x="4612690" y="341887"/>
                      <a:pt x="4667744" y="599606"/>
                    </a:cubicBezTo>
                    <a:cubicBezTo>
                      <a:pt x="4513533" y="609620"/>
                      <a:pt x="4304412" y="575120"/>
                      <a:pt x="4130953" y="599606"/>
                    </a:cubicBezTo>
                    <a:cubicBezTo>
                      <a:pt x="3957494" y="624092"/>
                      <a:pt x="3630952" y="561662"/>
                      <a:pt x="3500808" y="599606"/>
                    </a:cubicBezTo>
                    <a:cubicBezTo>
                      <a:pt x="3370664" y="637550"/>
                      <a:pt x="3232444" y="597799"/>
                      <a:pt x="3010695" y="599606"/>
                    </a:cubicBezTo>
                    <a:cubicBezTo>
                      <a:pt x="2788946" y="601413"/>
                      <a:pt x="2667101" y="533550"/>
                      <a:pt x="2427227" y="599606"/>
                    </a:cubicBezTo>
                    <a:cubicBezTo>
                      <a:pt x="2187353" y="665662"/>
                      <a:pt x="2126640" y="544094"/>
                      <a:pt x="1843759" y="599606"/>
                    </a:cubicBezTo>
                    <a:cubicBezTo>
                      <a:pt x="1560878" y="655118"/>
                      <a:pt x="1396774" y="573550"/>
                      <a:pt x="1260291" y="599606"/>
                    </a:cubicBezTo>
                    <a:cubicBezTo>
                      <a:pt x="1123808" y="625662"/>
                      <a:pt x="813275" y="592276"/>
                      <a:pt x="630145" y="599606"/>
                    </a:cubicBezTo>
                    <a:cubicBezTo>
                      <a:pt x="447015" y="606936"/>
                      <a:pt x="270107" y="566778"/>
                      <a:pt x="0" y="599606"/>
                    </a:cubicBezTo>
                    <a:cubicBezTo>
                      <a:pt x="-50880" y="460398"/>
                      <a:pt x="20203" y="239500"/>
                      <a:pt x="0" y="0"/>
                    </a:cubicBezTo>
                    <a:close/>
                  </a:path>
                </a:pathLst>
              </a:custGeom>
              <a:solidFill>
                <a:schemeClr val="bg1"/>
              </a:solidFill>
              <a:ln>
                <a:solidFill>
                  <a:schemeClr val="tx1"/>
                </a:solidFill>
                <a:extLst>
                  <a:ext uri="{C807C97D-BFC1-408E-A445-0C87EB9F89A2}">
                    <ask:lineSketchStyleProps xmlns:ask="http://schemas.microsoft.com/office/drawing/2018/sketchyshapes" sd="31825359">
                      <a:prstGeom prst="rect">
                        <a:avLst/>
                      </a:prstGeom>
                      <ask:type>
                        <ask:lineSketchScribble/>
                      </ask:type>
                    </ask:lineSketchStyleProps>
                  </a:ext>
                </a:extLst>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components of </a:t>
                </a:r>
                <a14:m>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𝑠</m:t>
                        </m:r>
                      </m:e>
                      <m:sub>
                        <m:r>
                          <a:rPr lang="en-US" sz="1800" b="0" i="1" smtClean="0">
                            <a:solidFill>
                              <a:schemeClr val="tx1"/>
                            </a:solidFill>
                            <a:latin typeface="Cambria Math" panose="02040503050406030204" pitchFamily="18" charset="0"/>
                          </a:rPr>
                          <m:t>𝑥</m:t>
                        </m:r>
                      </m:sub>
                    </m:sSub>
                  </m:oMath>
                </a14:m>
                <a:r>
                  <a:rPr lang="en-US" dirty="0">
                    <a:solidFill>
                      <a:schemeClr val="tx1"/>
                    </a:solidFill>
                  </a:rPr>
                  <a:t> must not be constant</a:t>
                </a:r>
              </a:p>
            </p:txBody>
          </p:sp>
        </mc:Choice>
        <mc:Fallback xmlns="">
          <p:sp>
            <p:nvSpPr>
              <p:cNvPr id="8" name="Rectangle 7">
                <a:extLst>
                  <a:ext uri="{FF2B5EF4-FFF2-40B4-BE49-F238E27FC236}">
                    <a16:creationId xmlns:a16="http://schemas.microsoft.com/office/drawing/2014/main" id="{68A26D55-E4D4-9F47-8B00-626C8B0749E4}"/>
                  </a:ext>
                </a:extLst>
              </p:cNvPr>
              <p:cNvSpPr>
                <a:spLocks noRot="1" noChangeAspect="1" noMove="1" noResize="1" noEditPoints="1" noAdjustHandles="1" noChangeArrowheads="1" noChangeShapeType="1" noTextEdit="1"/>
              </p:cNvSpPr>
              <p:nvPr/>
            </p:nvSpPr>
            <p:spPr>
              <a:xfrm>
                <a:off x="6865495" y="2255183"/>
                <a:ext cx="4667744" cy="599606"/>
              </a:xfrm>
              <a:prstGeom prst="rect">
                <a:avLst/>
              </a:prstGeom>
              <a:blipFill>
                <a:blip r:embed="rId5"/>
                <a:stretch>
                  <a:fillRect/>
                </a:stretch>
              </a:blipFill>
              <a:ln>
                <a:solidFill>
                  <a:schemeClr val="tx1"/>
                </a:solidFill>
                <a:extLst>
                  <a:ext uri="{C807C97D-BFC1-408E-A445-0C87EB9F89A2}">
                    <ask:lineSketchStyleProps xmlns:ask="http://schemas.microsoft.com/office/drawing/2018/sketchyshapes" sd="31825359">
                      <a:custGeom>
                        <a:avLst/>
                        <a:gdLst>
                          <a:gd name="connsiteX0" fmla="*/ 0 w 4667744"/>
                          <a:gd name="connsiteY0" fmla="*/ 0 h 599606"/>
                          <a:gd name="connsiteX1" fmla="*/ 676823 w 4667744"/>
                          <a:gd name="connsiteY1" fmla="*/ 0 h 599606"/>
                          <a:gd name="connsiteX2" fmla="*/ 1213613 w 4667744"/>
                          <a:gd name="connsiteY2" fmla="*/ 0 h 599606"/>
                          <a:gd name="connsiteX3" fmla="*/ 1750404 w 4667744"/>
                          <a:gd name="connsiteY3" fmla="*/ 0 h 599606"/>
                          <a:gd name="connsiteX4" fmla="*/ 2380549 w 4667744"/>
                          <a:gd name="connsiteY4" fmla="*/ 0 h 599606"/>
                          <a:gd name="connsiteX5" fmla="*/ 2964017 w 4667744"/>
                          <a:gd name="connsiteY5" fmla="*/ 0 h 599606"/>
                          <a:gd name="connsiteX6" fmla="*/ 3547485 w 4667744"/>
                          <a:gd name="connsiteY6" fmla="*/ 0 h 599606"/>
                          <a:gd name="connsiteX7" fmla="*/ 4667744 w 4667744"/>
                          <a:gd name="connsiteY7" fmla="*/ 0 h 599606"/>
                          <a:gd name="connsiteX8" fmla="*/ 4667744 w 4667744"/>
                          <a:gd name="connsiteY8" fmla="*/ 599606 h 599606"/>
                          <a:gd name="connsiteX9" fmla="*/ 4177631 w 4667744"/>
                          <a:gd name="connsiteY9" fmla="*/ 599606 h 599606"/>
                          <a:gd name="connsiteX10" fmla="*/ 3640840 w 4667744"/>
                          <a:gd name="connsiteY10" fmla="*/ 599606 h 599606"/>
                          <a:gd name="connsiteX11" fmla="*/ 2964017 w 4667744"/>
                          <a:gd name="connsiteY11" fmla="*/ 599606 h 599606"/>
                          <a:gd name="connsiteX12" fmla="*/ 2333872 w 4667744"/>
                          <a:gd name="connsiteY12" fmla="*/ 599606 h 599606"/>
                          <a:gd name="connsiteX13" fmla="*/ 1843759 w 4667744"/>
                          <a:gd name="connsiteY13" fmla="*/ 599606 h 599606"/>
                          <a:gd name="connsiteX14" fmla="*/ 1166936 w 4667744"/>
                          <a:gd name="connsiteY14" fmla="*/ 599606 h 599606"/>
                          <a:gd name="connsiteX15" fmla="*/ 676823 w 4667744"/>
                          <a:gd name="connsiteY15" fmla="*/ 599606 h 599606"/>
                          <a:gd name="connsiteX16" fmla="*/ 0 w 4667744"/>
                          <a:gd name="connsiteY16" fmla="*/ 599606 h 599606"/>
                          <a:gd name="connsiteX17" fmla="*/ 0 w 4667744"/>
                          <a:gd name="connsiteY17" fmla="*/ 0 h 599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67744" h="599606" fill="none" extrusionOk="0">
                            <a:moveTo>
                              <a:pt x="0" y="0"/>
                            </a:moveTo>
                            <a:cubicBezTo>
                              <a:pt x="246938" y="-6611"/>
                              <a:pt x="487611" y="60176"/>
                              <a:pt x="676823" y="0"/>
                            </a:cubicBezTo>
                            <a:cubicBezTo>
                              <a:pt x="866035" y="-60176"/>
                              <a:pt x="965680" y="26660"/>
                              <a:pt x="1213613" y="0"/>
                            </a:cubicBezTo>
                            <a:cubicBezTo>
                              <a:pt x="1461546" y="-26660"/>
                              <a:pt x="1619735" y="36509"/>
                              <a:pt x="1750404" y="0"/>
                            </a:cubicBezTo>
                            <a:cubicBezTo>
                              <a:pt x="1881073" y="-36509"/>
                              <a:pt x="2092509" y="35474"/>
                              <a:pt x="2380549" y="0"/>
                            </a:cubicBezTo>
                            <a:cubicBezTo>
                              <a:pt x="2668590" y="-35474"/>
                              <a:pt x="2799777" y="47705"/>
                              <a:pt x="2964017" y="0"/>
                            </a:cubicBezTo>
                            <a:cubicBezTo>
                              <a:pt x="3128257" y="-47705"/>
                              <a:pt x="3394299" y="24217"/>
                              <a:pt x="3547485" y="0"/>
                            </a:cubicBezTo>
                            <a:cubicBezTo>
                              <a:pt x="3700671" y="-24217"/>
                              <a:pt x="4240298" y="132650"/>
                              <a:pt x="4667744" y="0"/>
                            </a:cubicBezTo>
                            <a:cubicBezTo>
                              <a:pt x="4686760" y="159541"/>
                              <a:pt x="4660971" y="362240"/>
                              <a:pt x="4667744" y="599606"/>
                            </a:cubicBezTo>
                            <a:cubicBezTo>
                              <a:pt x="4476014" y="611906"/>
                              <a:pt x="4361064" y="560200"/>
                              <a:pt x="4177631" y="599606"/>
                            </a:cubicBezTo>
                            <a:cubicBezTo>
                              <a:pt x="3994198" y="639012"/>
                              <a:pt x="3827438" y="556218"/>
                              <a:pt x="3640840" y="599606"/>
                            </a:cubicBezTo>
                            <a:cubicBezTo>
                              <a:pt x="3454242" y="642994"/>
                              <a:pt x="3300434" y="567648"/>
                              <a:pt x="2964017" y="599606"/>
                            </a:cubicBezTo>
                            <a:cubicBezTo>
                              <a:pt x="2627600" y="631564"/>
                              <a:pt x="2557826" y="588038"/>
                              <a:pt x="2333872" y="599606"/>
                            </a:cubicBezTo>
                            <a:cubicBezTo>
                              <a:pt x="2109918" y="611174"/>
                              <a:pt x="2022160" y="542549"/>
                              <a:pt x="1843759" y="599606"/>
                            </a:cubicBezTo>
                            <a:cubicBezTo>
                              <a:pt x="1665358" y="656663"/>
                              <a:pt x="1389987" y="568978"/>
                              <a:pt x="1166936" y="599606"/>
                            </a:cubicBezTo>
                            <a:cubicBezTo>
                              <a:pt x="943885" y="630234"/>
                              <a:pt x="830931" y="556765"/>
                              <a:pt x="676823" y="599606"/>
                            </a:cubicBezTo>
                            <a:cubicBezTo>
                              <a:pt x="522715" y="642447"/>
                              <a:pt x="277484" y="592733"/>
                              <a:pt x="0" y="599606"/>
                            </a:cubicBezTo>
                            <a:cubicBezTo>
                              <a:pt x="-68742" y="336045"/>
                              <a:pt x="52879" y="178695"/>
                              <a:pt x="0" y="0"/>
                            </a:cubicBezTo>
                            <a:close/>
                          </a:path>
                          <a:path w="4667744" h="599606" stroke="0" extrusionOk="0">
                            <a:moveTo>
                              <a:pt x="0" y="0"/>
                            </a:moveTo>
                            <a:cubicBezTo>
                              <a:pt x="206149" y="-43323"/>
                              <a:pt x="270348" y="58490"/>
                              <a:pt x="536791" y="0"/>
                            </a:cubicBezTo>
                            <a:cubicBezTo>
                              <a:pt x="803234" y="-58490"/>
                              <a:pt x="941251" y="68096"/>
                              <a:pt x="1166936" y="0"/>
                            </a:cubicBezTo>
                            <a:cubicBezTo>
                              <a:pt x="1392622" y="-68096"/>
                              <a:pt x="1507676" y="30560"/>
                              <a:pt x="1657049" y="0"/>
                            </a:cubicBezTo>
                            <a:cubicBezTo>
                              <a:pt x="1806422" y="-30560"/>
                              <a:pt x="2003985" y="12001"/>
                              <a:pt x="2240517" y="0"/>
                            </a:cubicBezTo>
                            <a:cubicBezTo>
                              <a:pt x="2477049" y="-12001"/>
                              <a:pt x="2595114" y="73155"/>
                              <a:pt x="2870663" y="0"/>
                            </a:cubicBezTo>
                            <a:cubicBezTo>
                              <a:pt x="3146212" y="-73155"/>
                              <a:pt x="3170389" y="26414"/>
                              <a:pt x="3360776" y="0"/>
                            </a:cubicBezTo>
                            <a:cubicBezTo>
                              <a:pt x="3551163" y="-26414"/>
                              <a:pt x="3763479" y="12348"/>
                              <a:pt x="3897566" y="0"/>
                            </a:cubicBezTo>
                            <a:cubicBezTo>
                              <a:pt x="4031653" y="-12348"/>
                              <a:pt x="4365056" y="23665"/>
                              <a:pt x="4667744" y="0"/>
                            </a:cubicBezTo>
                            <a:cubicBezTo>
                              <a:pt x="4723858" y="173475"/>
                              <a:pt x="4612690" y="341887"/>
                              <a:pt x="4667744" y="599606"/>
                            </a:cubicBezTo>
                            <a:cubicBezTo>
                              <a:pt x="4513533" y="609620"/>
                              <a:pt x="4304412" y="575120"/>
                              <a:pt x="4130953" y="599606"/>
                            </a:cubicBezTo>
                            <a:cubicBezTo>
                              <a:pt x="3957494" y="624092"/>
                              <a:pt x="3630952" y="561662"/>
                              <a:pt x="3500808" y="599606"/>
                            </a:cubicBezTo>
                            <a:cubicBezTo>
                              <a:pt x="3370664" y="637550"/>
                              <a:pt x="3232444" y="597799"/>
                              <a:pt x="3010695" y="599606"/>
                            </a:cubicBezTo>
                            <a:cubicBezTo>
                              <a:pt x="2788946" y="601413"/>
                              <a:pt x="2667101" y="533550"/>
                              <a:pt x="2427227" y="599606"/>
                            </a:cubicBezTo>
                            <a:cubicBezTo>
                              <a:pt x="2187353" y="665662"/>
                              <a:pt x="2126640" y="544094"/>
                              <a:pt x="1843759" y="599606"/>
                            </a:cubicBezTo>
                            <a:cubicBezTo>
                              <a:pt x="1560878" y="655118"/>
                              <a:pt x="1396774" y="573550"/>
                              <a:pt x="1260291" y="599606"/>
                            </a:cubicBezTo>
                            <a:cubicBezTo>
                              <a:pt x="1123808" y="625662"/>
                              <a:pt x="813275" y="592276"/>
                              <a:pt x="630145" y="599606"/>
                            </a:cubicBezTo>
                            <a:cubicBezTo>
                              <a:pt x="447015" y="606936"/>
                              <a:pt x="270107" y="566778"/>
                              <a:pt x="0" y="599606"/>
                            </a:cubicBezTo>
                            <a:cubicBezTo>
                              <a:pt x="-50880" y="460398"/>
                              <a:pt x="20203" y="239500"/>
                              <a:pt x="0" y="0"/>
                            </a:cubicBezTo>
                            <a:close/>
                          </a:path>
                        </a:pathLst>
                      </a:custGeom>
                      <ask:type>
                        <ask:lineSketchScribble/>
                      </ask:type>
                    </ask:lineSketchStyleProps>
                  </a:ext>
                </a:extLst>
              </a:ln>
              <a:effectLst>
                <a:glow rad="63500">
                  <a:schemeClr val="accent3">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24C9BE9-965C-4E57-788A-2CAF80FF1AD5}"/>
                  </a:ext>
                </a:extLst>
              </p:cNvPr>
              <p:cNvSpPr/>
              <p:nvPr/>
            </p:nvSpPr>
            <p:spPr>
              <a:xfrm>
                <a:off x="6865495" y="3086134"/>
                <a:ext cx="4667744" cy="731363"/>
              </a:xfrm>
              <a:custGeom>
                <a:avLst/>
                <a:gdLst>
                  <a:gd name="connsiteX0" fmla="*/ 0 w 4667744"/>
                  <a:gd name="connsiteY0" fmla="*/ 0 h 731363"/>
                  <a:gd name="connsiteX1" fmla="*/ 443436 w 4667744"/>
                  <a:gd name="connsiteY1" fmla="*/ 0 h 731363"/>
                  <a:gd name="connsiteX2" fmla="*/ 1073581 w 4667744"/>
                  <a:gd name="connsiteY2" fmla="*/ 0 h 731363"/>
                  <a:gd name="connsiteX3" fmla="*/ 1657049 w 4667744"/>
                  <a:gd name="connsiteY3" fmla="*/ 0 h 731363"/>
                  <a:gd name="connsiteX4" fmla="*/ 2240517 w 4667744"/>
                  <a:gd name="connsiteY4" fmla="*/ 0 h 731363"/>
                  <a:gd name="connsiteX5" fmla="*/ 2870663 w 4667744"/>
                  <a:gd name="connsiteY5" fmla="*/ 0 h 731363"/>
                  <a:gd name="connsiteX6" fmla="*/ 3360776 w 4667744"/>
                  <a:gd name="connsiteY6" fmla="*/ 0 h 731363"/>
                  <a:gd name="connsiteX7" fmla="*/ 3850889 w 4667744"/>
                  <a:gd name="connsiteY7" fmla="*/ 0 h 731363"/>
                  <a:gd name="connsiteX8" fmla="*/ 4667744 w 4667744"/>
                  <a:gd name="connsiteY8" fmla="*/ 0 h 731363"/>
                  <a:gd name="connsiteX9" fmla="*/ 4667744 w 4667744"/>
                  <a:gd name="connsiteY9" fmla="*/ 358368 h 731363"/>
                  <a:gd name="connsiteX10" fmla="*/ 4667744 w 4667744"/>
                  <a:gd name="connsiteY10" fmla="*/ 731363 h 731363"/>
                  <a:gd name="connsiteX11" fmla="*/ 3990921 w 4667744"/>
                  <a:gd name="connsiteY11" fmla="*/ 731363 h 731363"/>
                  <a:gd name="connsiteX12" fmla="*/ 3314098 w 4667744"/>
                  <a:gd name="connsiteY12" fmla="*/ 731363 h 731363"/>
                  <a:gd name="connsiteX13" fmla="*/ 2823985 w 4667744"/>
                  <a:gd name="connsiteY13" fmla="*/ 731363 h 731363"/>
                  <a:gd name="connsiteX14" fmla="*/ 2287195 w 4667744"/>
                  <a:gd name="connsiteY14" fmla="*/ 731363 h 731363"/>
                  <a:gd name="connsiteX15" fmla="*/ 1797081 w 4667744"/>
                  <a:gd name="connsiteY15" fmla="*/ 731363 h 731363"/>
                  <a:gd name="connsiteX16" fmla="*/ 1260291 w 4667744"/>
                  <a:gd name="connsiteY16" fmla="*/ 731363 h 731363"/>
                  <a:gd name="connsiteX17" fmla="*/ 676823 w 4667744"/>
                  <a:gd name="connsiteY17" fmla="*/ 731363 h 731363"/>
                  <a:gd name="connsiteX18" fmla="*/ 0 w 4667744"/>
                  <a:gd name="connsiteY18" fmla="*/ 731363 h 731363"/>
                  <a:gd name="connsiteX19" fmla="*/ 0 w 4667744"/>
                  <a:gd name="connsiteY19" fmla="*/ 372995 h 731363"/>
                  <a:gd name="connsiteX20" fmla="*/ 0 w 4667744"/>
                  <a:gd name="connsiteY20" fmla="*/ 0 h 73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67744" h="731363" fill="none" extrusionOk="0">
                    <a:moveTo>
                      <a:pt x="0" y="0"/>
                    </a:moveTo>
                    <a:cubicBezTo>
                      <a:pt x="117106" y="-6758"/>
                      <a:pt x="309663" y="39417"/>
                      <a:pt x="443436" y="0"/>
                    </a:cubicBezTo>
                    <a:cubicBezTo>
                      <a:pt x="577209" y="-39417"/>
                      <a:pt x="785541" y="35474"/>
                      <a:pt x="1073581" y="0"/>
                    </a:cubicBezTo>
                    <a:cubicBezTo>
                      <a:pt x="1361622" y="-35474"/>
                      <a:pt x="1492809" y="47705"/>
                      <a:pt x="1657049" y="0"/>
                    </a:cubicBezTo>
                    <a:cubicBezTo>
                      <a:pt x="1821289" y="-47705"/>
                      <a:pt x="2087331" y="24217"/>
                      <a:pt x="2240517" y="0"/>
                    </a:cubicBezTo>
                    <a:cubicBezTo>
                      <a:pt x="2393703" y="-24217"/>
                      <a:pt x="2597834" y="13423"/>
                      <a:pt x="2870663" y="0"/>
                    </a:cubicBezTo>
                    <a:cubicBezTo>
                      <a:pt x="3143492" y="-13423"/>
                      <a:pt x="3151978" y="17759"/>
                      <a:pt x="3360776" y="0"/>
                    </a:cubicBezTo>
                    <a:cubicBezTo>
                      <a:pt x="3569574" y="-17759"/>
                      <a:pt x="3622905" y="21527"/>
                      <a:pt x="3850889" y="0"/>
                    </a:cubicBezTo>
                    <a:cubicBezTo>
                      <a:pt x="4078873" y="-21527"/>
                      <a:pt x="4330470" y="35119"/>
                      <a:pt x="4667744" y="0"/>
                    </a:cubicBezTo>
                    <a:cubicBezTo>
                      <a:pt x="4685265" y="107014"/>
                      <a:pt x="4632231" y="220064"/>
                      <a:pt x="4667744" y="358368"/>
                    </a:cubicBezTo>
                    <a:cubicBezTo>
                      <a:pt x="4703257" y="496672"/>
                      <a:pt x="4658318" y="572906"/>
                      <a:pt x="4667744" y="731363"/>
                    </a:cubicBezTo>
                    <a:cubicBezTo>
                      <a:pt x="4348470" y="810937"/>
                      <a:pt x="4279105" y="675571"/>
                      <a:pt x="3990921" y="731363"/>
                    </a:cubicBezTo>
                    <a:cubicBezTo>
                      <a:pt x="3702737" y="787155"/>
                      <a:pt x="3537149" y="700735"/>
                      <a:pt x="3314098" y="731363"/>
                    </a:cubicBezTo>
                    <a:cubicBezTo>
                      <a:pt x="3091047" y="761991"/>
                      <a:pt x="2978093" y="688522"/>
                      <a:pt x="2823985" y="731363"/>
                    </a:cubicBezTo>
                    <a:cubicBezTo>
                      <a:pt x="2669877" y="774204"/>
                      <a:pt x="2550800" y="698087"/>
                      <a:pt x="2287195" y="731363"/>
                    </a:cubicBezTo>
                    <a:cubicBezTo>
                      <a:pt x="2023590" y="764639"/>
                      <a:pt x="2027719" y="728083"/>
                      <a:pt x="1797081" y="731363"/>
                    </a:cubicBezTo>
                    <a:cubicBezTo>
                      <a:pt x="1566443" y="734643"/>
                      <a:pt x="1487121" y="708576"/>
                      <a:pt x="1260291" y="731363"/>
                    </a:cubicBezTo>
                    <a:cubicBezTo>
                      <a:pt x="1033461" y="754150"/>
                      <a:pt x="940872" y="663867"/>
                      <a:pt x="676823" y="731363"/>
                    </a:cubicBezTo>
                    <a:cubicBezTo>
                      <a:pt x="412774" y="798859"/>
                      <a:pt x="206577" y="718943"/>
                      <a:pt x="0" y="731363"/>
                    </a:cubicBezTo>
                    <a:cubicBezTo>
                      <a:pt x="-4993" y="570109"/>
                      <a:pt x="14539" y="447539"/>
                      <a:pt x="0" y="372995"/>
                    </a:cubicBezTo>
                    <a:cubicBezTo>
                      <a:pt x="-14539" y="298451"/>
                      <a:pt x="18946" y="106913"/>
                      <a:pt x="0" y="0"/>
                    </a:cubicBezTo>
                    <a:close/>
                  </a:path>
                  <a:path w="4667744" h="731363" stroke="0" extrusionOk="0">
                    <a:moveTo>
                      <a:pt x="0" y="0"/>
                    </a:moveTo>
                    <a:cubicBezTo>
                      <a:pt x="206149" y="-43323"/>
                      <a:pt x="270348" y="58490"/>
                      <a:pt x="536791" y="0"/>
                    </a:cubicBezTo>
                    <a:cubicBezTo>
                      <a:pt x="803234" y="-58490"/>
                      <a:pt x="941251" y="68096"/>
                      <a:pt x="1166936" y="0"/>
                    </a:cubicBezTo>
                    <a:cubicBezTo>
                      <a:pt x="1392622" y="-68096"/>
                      <a:pt x="1507676" y="30560"/>
                      <a:pt x="1657049" y="0"/>
                    </a:cubicBezTo>
                    <a:cubicBezTo>
                      <a:pt x="1806422" y="-30560"/>
                      <a:pt x="2003985" y="12001"/>
                      <a:pt x="2240517" y="0"/>
                    </a:cubicBezTo>
                    <a:cubicBezTo>
                      <a:pt x="2477049" y="-12001"/>
                      <a:pt x="2595114" y="73155"/>
                      <a:pt x="2870663" y="0"/>
                    </a:cubicBezTo>
                    <a:cubicBezTo>
                      <a:pt x="3146212" y="-73155"/>
                      <a:pt x="3170389" y="26414"/>
                      <a:pt x="3360776" y="0"/>
                    </a:cubicBezTo>
                    <a:cubicBezTo>
                      <a:pt x="3551163" y="-26414"/>
                      <a:pt x="3763479" y="12348"/>
                      <a:pt x="3897566" y="0"/>
                    </a:cubicBezTo>
                    <a:cubicBezTo>
                      <a:pt x="4031653" y="-12348"/>
                      <a:pt x="4365056" y="23665"/>
                      <a:pt x="4667744" y="0"/>
                    </a:cubicBezTo>
                    <a:cubicBezTo>
                      <a:pt x="4684089" y="106078"/>
                      <a:pt x="4647217" y="278010"/>
                      <a:pt x="4667744" y="372995"/>
                    </a:cubicBezTo>
                    <a:cubicBezTo>
                      <a:pt x="4688271" y="467980"/>
                      <a:pt x="4630774" y="652515"/>
                      <a:pt x="4667744" y="731363"/>
                    </a:cubicBezTo>
                    <a:cubicBezTo>
                      <a:pt x="4445987" y="756180"/>
                      <a:pt x="4167743" y="693419"/>
                      <a:pt x="4037599" y="731363"/>
                    </a:cubicBezTo>
                    <a:cubicBezTo>
                      <a:pt x="3907455" y="769307"/>
                      <a:pt x="3772648" y="672774"/>
                      <a:pt x="3547485" y="731363"/>
                    </a:cubicBezTo>
                    <a:cubicBezTo>
                      <a:pt x="3322322" y="789952"/>
                      <a:pt x="3203891" y="665307"/>
                      <a:pt x="2964017" y="731363"/>
                    </a:cubicBezTo>
                    <a:cubicBezTo>
                      <a:pt x="2724143" y="797419"/>
                      <a:pt x="2663430" y="675851"/>
                      <a:pt x="2380549" y="731363"/>
                    </a:cubicBezTo>
                    <a:cubicBezTo>
                      <a:pt x="2097668" y="786875"/>
                      <a:pt x="1933564" y="705307"/>
                      <a:pt x="1797081" y="731363"/>
                    </a:cubicBezTo>
                    <a:cubicBezTo>
                      <a:pt x="1660598" y="757419"/>
                      <a:pt x="1346628" y="721517"/>
                      <a:pt x="1166936" y="731363"/>
                    </a:cubicBezTo>
                    <a:cubicBezTo>
                      <a:pt x="987244" y="741209"/>
                      <a:pt x="866832" y="712217"/>
                      <a:pt x="583468" y="731363"/>
                    </a:cubicBezTo>
                    <a:cubicBezTo>
                      <a:pt x="300104" y="750509"/>
                      <a:pt x="260482" y="717131"/>
                      <a:pt x="0" y="731363"/>
                    </a:cubicBezTo>
                    <a:cubicBezTo>
                      <a:pt x="-21777" y="624837"/>
                      <a:pt x="23704" y="478158"/>
                      <a:pt x="0" y="365682"/>
                    </a:cubicBezTo>
                    <a:cubicBezTo>
                      <a:pt x="-23704" y="253206"/>
                      <a:pt x="27981" y="98685"/>
                      <a:pt x="0" y="0"/>
                    </a:cubicBezTo>
                    <a:close/>
                  </a:path>
                </a:pathLst>
              </a:custGeom>
              <a:solidFill>
                <a:schemeClr val="bg1"/>
              </a:solidFill>
              <a:ln>
                <a:solidFill>
                  <a:schemeClr val="tx1"/>
                </a:solidFill>
                <a:extLst>
                  <a:ext uri="{C807C97D-BFC1-408E-A445-0C87EB9F89A2}">
                    <ask:lineSketchStyleProps xmlns:ask="http://schemas.microsoft.com/office/drawing/2018/sketchyshapes" sd="31825359">
                      <a:prstGeom prst="rect">
                        <a:avLst/>
                      </a:prstGeom>
                      <ask:type>
                        <ask:lineSketchScribble/>
                      </ask:type>
                    </ask:lineSketchStyleProps>
                  </a:ext>
                </a:extLst>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 hinge loss that maintains the standard deviation of each component of </a:t>
                </a:r>
                <a14:m>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𝑠</m:t>
                        </m:r>
                      </m:e>
                      <m:sub>
                        <m:r>
                          <a:rPr lang="en-US" sz="1600" b="0" i="1" smtClean="0">
                            <a:solidFill>
                              <a:schemeClr val="tx1"/>
                            </a:solidFill>
                            <a:latin typeface="Cambria Math" panose="02040503050406030204" pitchFamily="18" charset="0"/>
                          </a:rPr>
                          <m:t>𝑥</m:t>
                        </m:r>
                      </m:sub>
                    </m:sSub>
                  </m:oMath>
                </a14:m>
                <a:r>
                  <a:rPr lang="en-US" sz="1600" dirty="0">
                    <a:solidFill>
                      <a:schemeClr val="tx1"/>
                    </a:solidFill>
                  </a:rPr>
                  <a:t> and </a:t>
                </a:r>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𝑣</m:t>
                        </m:r>
                      </m:e>
                      <m:sub>
                        <m:r>
                          <a:rPr lang="en-US" sz="1600" i="1">
                            <a:solidFill>
                              <a:schemeClr val="tx1"/>
                            </a:solidFill>
                            <a:latin typeface="Cambria Math" panose="02040503050406030204" pitchFamily="18" charset="0"/>
                          </a:rPr>
                          <m:t>𝑥</m:t>
                        </m:r>
                      </m:sub>
                    </m:sSub>
                  </m:oMath>
                </a14:m>
                <a:r>
                  <a:rPr lang="en-US" sz="1600" dirty="0">
                    <a:solidFill>
                      <a:schemeClr val="tx1"/>
                    </a:solidFill>
                  </a:rPr>
                  <a:t> above a threshold.</a:t>
                </a:r>
              </a:p>
            </p:txBody>
          </p:sp>
        </mc:Choice>
        <mc:Fallback xmlns="">
          <p:sp>
            <p:nvSpPr>
              <p:cNvPr id="10" name="Rectangle 9">
                <a:extLst>
                  <a:ext uri="{FF2B5EF4-FFF2-40B4-BE49-F238E27FC236}">
                    <a16:creationId xmlns:a16="http://schemas.microsoft.com/office/drawing/2014/main" id="{B24C9BE9-965C-4E57-788A-2CAF80FF1AD5}"/>
                  </a:ext>
                </a:extLst>
              </p:cNvPr>
              <p:cNvSpPr>
                <a:spLocks noRot="1" noChangeAspect="1" noMove="1" noResize="1" noEditPoints="1" noAdjustHandles="1" noChangeArrowheads="1" noChangeShapeType="1" noTextEdit="1"/>
              </p:cNvSpPr>
              <p:nvPr/>
            </p:nvSpPr>
            <p:spPr>
              <a:xfrm>
                <a:off x="6865495" y="3086134"/>
                <a:ext cx="4667744" cy="731363"/>
              </a:xfrm>
              <a:prstGeom prst="rect">
                <a:avLst/>
              </a:prstGeom>
              <a:blipFill>
                <a:blip r:embed="rId6"/>
                <a:stretch>
                  <a:fillRect/>
                </a:stretch>
              </a:blipFill>
              <a:ln>
                <a:solidFill>
                  <a:schemeClr val="tx1"/>
                </a:solidFill>
                <a:extLst>
                  <a:ext uri="{C807C97D-BFC1-408E-A445-0C87EB9F89A2}">
                    <ask:lineSketchStyleProps xmlns:ask="http://schemas.microsoft.com/office/drawing/2018/sketchyshapes" sd="31825359">
                      <a:custGeom>
                        <a:avLst/>
                        <a:gdLst>
                          <a:gd name="connsiteX0" fmla="*/ 0 w 4667744"/>
                          <a:gd name="connsiteY0" fmla="*/ 0 h 731363"/>
                          <a:gd name="connsiteX1" fmla="*/ 443436 w 4667744"/>
                          <a:gd name="connsiteY1" fmla="*/ 0 h 731363"/>
                          <a:gd name="connsiteX2" fmla="*/ 1073581 w 4667744"/>
                          <a:gd name="connsiteY2" fmla="*/ 0 h 731363"/>
                          <a:gd name="connsiteX3" fmla="*/ 1657049 w 4667744"/>
                          <a:gd name="connsiteY3" fmla="*/ 0 h 731363"/>
                          <a:gd name="connsiteX4" fmla="*/ 2240517 w 4667744"/>
                          <a:gd name="connsiteY4" fmla="*/ 0 h 731363"/>
                          <a:gd name="connsiteX5" fmla="*/ 2870663 w 4667744"/>
                          <a:gd name="connsiteY5" fmla="*/ 0 h 731363"/>
                          <a:gd name="connsiteX6" fmla="*/ 3360776 w 4667744"/>
                          <a:gd name="connsiteY6" fmla="*/ 0 h 731363"/>
                          <a:gd name="connsiteX7" fmla="*/ 3850889 w 4667744"/>
                          <a:gd name="connsiteY7" fmla="*/ 0 h 731363"/>
                          <a:gd name="connsiteX8" fmla="*/ 4667744 w 4667744"/>
                          <a:gd name="connsiteY8" fmla="*/ 0 h 731363"/>
                          <a:gd name="connsiteX9" fmla="*/ 4667744 w 4667744"/>
                          <a:gd name="connsiteY9" fmla="*/ 358368 h 731363"/>
                          <a:gd name="connsiteX10" fmla="*/ 4667744 w 4667744"/>
                          <a:gd name="connsiteY10" fmla="*/ 731363 h 731363"/>
                          <a:gd name="connsiteX11" fmla="*/ 3990921 w 4667744"/>
                          <a:gd name="connsiteY11" fmla="*/ 731363 h 731363"/>
                          <a:gd name="connsiteX12" fmla="*/ 3314098 w 4667744"/>
                          <a:gd name="connsiteY12" fmla="*/ 731363 h 731363"/>
                          <a:gd name="connsiteX13" fmla="*/ 2823985 w 4667744"/>
                          <a:gd name="connsiteY13" fmla="*/ 731363 h 731363"/>
                          <a:gd name="connsiteX14" fmla="*/ 2287195 w 4667744"/>
                          <a:gd name="connsiteY14" fmla="*/ 731363 h 731363"/>
                          <a:gd name="connsiteX15" fmla="*/ 1797081 w 4667744"/>
                          <a:gd name="connsiteY15" fmla="*/ 731363 h 731363"/>
                          <a:gd name="connsiteX16" fmla="*/ 1260291 w 4667744"/>
                          <a:gd name="connsiteY16" fmla="*/ 731363 h 731363"/>
                          <a:gd name="connsiteX17" fmla="*/ 676823 w 4667744"/>
                          <a:gd name="connsiteY17" fmla="*/ 731363 h 731363"/>
                          <a:gd name="connsiteX18" fmla="*/ 0 w 4667744"/>
                          <a:gd name="connsiteY18" fmla="*/ 731363 h 731363"/>
                          <a:gd name="connsiteX19" fmla="*/ 0 w 4667744"/>
                          <a:gd name="connsiteY19" fmla="*/ 372995 h 731363"/>
                          <a:gd name="connsiteX20" fmla="*/ 0 w 4667744"/>
                          <a:gd name="connsiteY20" fmla="*/ 0 h 73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67744" h="731363" fill="none" extrusionOk="0">
                            <a:moveTo>
                              <a:pt x="0" y="0"/>
                            </a:moveTo>
                            <a:cubicBezTo>
                              <a:pt x="117106" y="-6758"/>
                              <a:pt x="309663" y="39417"/>
                              <a:pt x="443436" y="0"/>
                            </a:cubicBezTo>
                            <a:cubicBezTo>
                              <a:pt x="577209" y="-39417"/>
                              <a:pt x="785541" y="35474"/>
                              <a:pt x="1073581" y="0"/>
                            </a:cubicBezTo>
                            <a:cubicBezTo>
                              <a:pt x="1361622" y="-35474"/>
                              <a:pt x="1492809" y="47705"/>
                              <a:pt x="1657049" y="0"/>
                            </a:cubicBezTo>
                            <a:cubicBezTo>
                              <a:pt x="1821289" y="-47705"/>
                              <a:pt x="2087331" y="24217"/>
                              <a:pt x="2240517" y="0"/>
                            </a:cubicBezTo>
                            <a:cubicBezTo>
                              <a:pt x="2393703" y="-24217"/>
                              <a:pt x="2597834" y="13423"/>
                              <a:pt x="2870663" y="0"/>
                            </a:cubicBezTo>
                            <a:cubicBezTo>
                              <a:pt x="3143492" y="-13423"/>
                              <a:pt x="3151978" y="17759"/>
                              <a:pt x="3360776" y="0"/>
                            </a:cubicBezTo>
                            <a:cubicBezTo>
                              <a:pt x="3569574" y="-17759"/>
                              <a:pt x="3622905" y="21527"/>
                              <a:pt x="3850889" y="0"/>
                            </a:cubicBezTo>
                            <a:cubicBezTo>
                              <a:pt x="4078873" y="-21527"/>
                              <a:pt x="4330470" y="35119"/>
                              <a:pt x="4667744" y="0"/>
                            </a:cubicBezTo>
                            <a:cubicBezTo>
                              <a:pt x="4685265" y="107014"/>
                              <a:pt x="4632231" y="220064"/>
                              <a:pt x="4667744" y="358368"/>
                            </a:cubicBezTo>
                            <a:cubicBezTo>
                              <a:pt x="4703257" y="496672"/>
                              <a:pt x="4658318" y="572906"/>
                              <a:pt x="4667744" y="731363"/>
                            </a:cubicBezTo>
                            <a:cubicBezTo>
                              <a:pt x="4348470" y="810937"/>
                              <a:pt x="4279105" y="675571"/>
                              <a:pt x="3990921" y="731363"/>
                            </a:cubicBezTo>
                            <a:cubicBezTo>
                              <a:pt x="3702737" y="787155"/>
                              <a:pt x="3537149" y="700735"/>
                              <a:pt x="3314098" y="731363"/>
                            </a:cubicBezTo>
                            <a:cubicBezTo>
                              <a:pt x="3091047" y="761991"/>
                              <a:pt x="2978093" y="688522"/>
                              <a:pt x="2823985" y="731363"/>
                            </a:cubicBezTo>
                            <a:cubicBezTo>
                              <a:pt x="2669877" y="774204"/>
                              <a:pt x="2550800" y="698087"/>
                              <a:pt x="2287195" y="731363"/>
                            </a:cubicBezTo>
                            <a:cubicBezTo>
                              <a:pt x="2023590" y="764639"/>
                              <a:pt x="2027719" y="728083"/>
                              <a:pt x="1797081" y="731363"/>
                            </a:cubicBezTo>
                            <a:cubicBezTo>
                              <a:pt x="1566443" y="734643"/>
                              <a:pt x="1487121" y="708576"/>
                              <a:pt x="1260291" y="731363"/>
                            </a:cubicBezTo>
                            <a:cubicBezTo>
                              <a:pt x="1033461" y="754150"/>
                              <a:pt x="940872" y="663867"/>
                              <a:pt x="676823" y="731363"/>
                            </a:cubicBezTo>
                            <a:cubicBezTo>
                              <a:pt x="412774" y="798859"/>
                              <a:pt x="206577" y="718943"/>
                              <a:pt x="0" y="731363"/>
                            </a:cubicBezTo>
                            <a:cubicBezTo>
                              <a:pt x="-4993" y="570109"/>
                              <a:pt x="14539" y="447539"/>
                              <a:pt x="0" y="372995"/>
                            </a:cubicBezTo>
                            <a:cubicBezTo>
                              <a:pt x="-14539" y="298451"/>
                              <a:pt x="18946" y="106913"/>
                              <a:pt x="0" y="0"/>
                            </a:cubicBezTo>
                            <a:close/>
                          </a:path>
                          <a:path w="4667744" h="731363" stroke="0" extrusionOk="0">
                            <a:moveTo>
                              <a:pt x="0" y="0"/>
                            </a:moveTo>
                            <a:cubicBezTo>
                              <a:pt x="206149" y="-43323"/>
                              <a:pt x="270348" y="58490"/>
                              <a:pt x="536791" y="0"/>
                            </a:cubicBezTo>
                            <a:cubicBezTo>
                              <a:pt x="803234" y="-58490"/>
                              <a:pt x="941251" y="68096"/>
                              <a:pt x="1166936" y="0"/>
                            </a:cubicBezTo>
                            <a:cubicBezTo>
                              <a:pt x="1392622" y="-68096"/>
                              <a:pt x="1507676" y="30560"/>
                              <a:pt x="1657049" y="0"/>
                            </a:cubicBezTo>
                            <a:cubicBezTo>
                              <a:pt x="1806422" y="-30560"/>
                              <a:pt x="2003985" y="12001"/>
                              <a:pt x="2240517" y="0"/>
                            </a:cubicBezTo>
                            <a:cubicBezTo>
                              <a:pt x="2477049" y="-12001"/>
                              <a:pt x="2595114" y="73155"/>
                              <a:pt x="2870663" y="0"/>
                            </a:cubicBezTo>
                            <a:cubicBezTo>
                              <a:pt x="3146212" y="-73155"/>
                              <a:pt x="3170389" y="26414"/>
                              <a:pt x="3360776" y="0"/>
                            </a:cubicBezTo>
                            <a:cubicBezTo>
                              <a:pt x="3551163" y="-26414"/>
                              <a:pt x="3763479" y="12348"/>
                              <a:pt x="3897566" y="0"/>
                            </a:cubicBezTo>
                            <a:cubicBezTo>
                              <a:pt x="4031653" y="-12348"/>
                              <a:pt x="4365056" y="23665"/>
                              <a:pt x="4667744" y="0"/>
                            </a:cubicBezTo>
                            <a:cubicBezTo>
                              <a:pt x="4684089" y="106078"/>
                              <a:pt x="4647217" y="278010"/>
                              <a:pt x="4667744" y="372995"/>
                            </a:cubicBezTo>
                            <a:cubicBezTo>
                              <a:pt x="4688271" y="467980"/>
                              <a:pt x="4630774" y="652515"/>
                              <a:pt x="4667744" y="731363"/>
                            </a:cubicBezTo>
                            <a:cubicBezTo>
                              <a:pt x="4445987" y="756180"/>
                              <a:pt x="4167743" y="693419"/>
                              <a:pt x="4037599" y="731363"/>
                            </a:cubicBezTo>
                            <a:cubicBezTo>
                              <a:pt x="3907455" y="769307"/>
                              <a:pt x="3772648" y="672774"/>
                              <a:pt x="3547485" y="731363"/>
                            </a:cubicBezTo>
                            <a:cubicBezTo>
                              <a:pt x="3322322" y="789952"/>
                              <a:pt x="3203891" y="665307"/>
                              <a:pt x="2964017" y="731363"/>
                            </a:cubicBezTo>
                            <a:cubicBezTo>
                              <a:pt x="2724143" y="797419"/>
                              <a:pt x="2663430" y="675851"/>
                              <a:pt x="2380549" y="731363"/>
                            </a:cubicBezTo>
                            <a:cubicBezTo>
                              <a:pt x="2097668" y="786875"/>
                              <a:pt x="1933564" y="705307"/>
                              <a:pt x="1797081" y="731363"/>
                            </a:cubicBezTo>
                            <a:cubicBezTo>
                              <a:pt x="1660598" y="757419"/>
                              <a:pt x="1346628" y="721517"/>
                              <a:pt x="1166936" y="731363"/>
                            </a:cubicBezTo>
                            <a:cubicBezTo>
                              <a:pt x="987244" y="741209"/>
                              <a:pt x="866832" y="712217"/>
                              <a:pt x="583468" y="731363"/>
                            </a:cubicBezTo>
                            <a:cubicBezTo>
                              <a:pt x="300104" y="750509"/>
                              <a:pt x="260482" y="717131"/>
                              <a:pt x="0" y="731363"/>
                            </a:cubicBezTo>
                            <a:cubicBezTo>
                              <a:pt x="-21777" y="624837"/>
                              <a:pt x="23704" y="478158"/>
                              <a:pt x="0" y="365682"/>
                            </a:cubicBezTo>
                            <a:cubicBezTo>
                              <a:pt x="-23704" y="253206"/>
                              <a:pt x="27981" y="98685"/>
                              <a:pt x="0" y="0"/>
                            </a:cubicBezTo>
                            <a:close/>
                          </a:path>
                        </a:pathLst>
                      </a:custGeom>
                      <ask:type>
                        <ask:lineSketchScribble/>
                      </ask:type>
                    </ask:lineSketchStyleProps>
                  </a:ext>
                </a:extLst>
              </a:ln>
              <a:effectLst>
                <a:glow rad="63500">
                  <a:schemeClr val="accent3">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4C242832-E7F9-3CE8-0BA1-B3C4ED30B0F3}"/>
                  </a:ext>
                </a:extLst>
              </p:cNvPr>
              <p:cNvSpPr/>
              <p:nvPr/>
            </p:nvSpPr>
            <p:spPr>
              <a:xfrm>
                <a:off x="6865495" y="4490335"/>
                <a:ext cx="4667744" cy="599606"/>
              </a:xfrm>
              <a:custGeom>
                <a:avLst/>
                <a:gdLst>
                  <a:gd name="connsiteX0" fmla="*/ 0 w 4667744"/>
                  <a:gd name="connsiteY0" fmla="*/ 0 h 599606"/>
                  <a:gd name="connsiteX1" fmla="*/ 676823 w 4667744"/>
                  <a:gd name="connsiteY1" fmla="*/ 0 h 599606"/>
                  <a:gd name="connsiteX2" fmla="*/ 1213613 w 4667744"/>
                  <a:gd name="connsiteY2" fmla="*/ 0 h 599606"/>
                  <a:gd name="connsiteX3" fmla="*/ 1750404 w 4667744"/>
                  <a:gd name="connsiteY3" fmla="*/ 0 h 599606"/>
                  <a:gd name="connsiteX4" fmla="*/ 2380549 w 4667744"/>
                  <a:gd name="connsiteY4" fmla="*/ 0 h 599606"/>
                  <a:gd name="connsiteX5" fmla="*/ 2964017 w 4667744"/>
                  <a:gd name="connsiteY5" fmla="*/ 0 h 599606"/>
                  <a:gd name="connsiteX6" fmla="*/ 3547485 w 4667744"/>
                  <a:gd name="connsiteY6" fmla="*/ 0 h 599606"/>
                  <a:gd name="connsiteX7" fmla="*/ 4667744 w 4667744"/>
                  <a:gd name="connsiteY7" fmla="*/ 0 h 599606"/>
                  <a:gd name="connsiteX8" fmla="*/ 4667744 w 4667744"/>
                  <a:gd name="connsiteY8" fmla="*/ 599606 h 599606"/>
                  <a:gd name="connsiteX9" fmla="*/ 4177631 w 4667744"/>
                  <a:gd name="connsiteY9" fmla="*/ 599606 h 599606"/>
                  <a:gd name="connsiteX10" fmla="*/ 3640840 w 4667744"/>
                  <a:gd name="connsiteY10" fmla="*/ 599606 h 599606"/>
                  <a:gd name="connsiteX11" fmla="*/ 2964017 w 4667744"/>
                  <a:gd name="connsiteY11" fmla="*/ 599606 h 599606"/>
                  <a:gd name="connsiteX12" fmla="*/ 2333872 w 4667744"/>
                  <a:gd name="connsiteY12" fmla="*/ 599606 h 599606"/>
                  <a:gd name="connsiteX13" fmla="*/ 1843759 w 4667744"/>
                  <a:gd name="connsiteY13" fmla="*/ 599606 h 599606"/>
                  <a:gd name="connsiteX14" fmla="*/ 1166936 w 4667744"/>
                  <a:gd name="connsiteY14" fmla="*/ 599606 h 599606"/>
                  <a:gd name="connsiteX15" fmla="*/ 676823 w 4667744"/>
                  <a:gd name="connsiteY15" fmla="*/ 599606 h 599606"/>
                  <a:gd name="connsiteX16" fmla="*/ 0 w 4667744"/>
                  <a:gd name="connsiteY16" fmla="*/ 599606 h 599606"/>
                  <a:gd name="connsiteX17" fmla="*/ 0 w 4667744"/>
                  <a:gd name="connsiteY17" fmla="*/ 0 h 599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67744" h="599606" fill="none" extrusionOk="0">
                    <a:moveTo>
                      <a:pt x="0" y="0"/>
                    </a:moveTo>
                    <a:cubicBezTo>
                      <a:pt x="246938" y="-6611"/>
                      <a:pt x="487611" y="60176"/>
                      <a:pt x="676823" y="0"/>
                    </a:cubicBezTo>
                    <a:cubicBezTo>
                      <a:pt x="866035" y="-60176"/>
                      <a:pt x="965680" y="26660"/>
                      <a:pt x="1213613" y="0"/>
                    </a:cubicBezTo>
                    <a:cubicBezTo>
                      <a:pt x="1461546" y="-26660"/>
                      <a:pt x="1619735" y="36509"/>
                      <a:pt x="1750404" y="0"/>
                    </a:cubicBezTo>
                    <a:cubicBezTo>
                      <a:pt x="1881073" y="-36509"/>
                      <a:pt x="2092509" y="35474"/>
                      <a:pt x="2380549" y="0"/>
                    </a:cubicBezTo>
                    <a:cubicBezTo>
                      <a:pt x="2668590" y="-35474"/>
                      <a:pt x="2799777" y="47705"/>
                      <a:pt x="2964017" y="0"/>
                    </a:cubicBezTo>
                    <a:cubicBezTo>
                      <a:pt x="3128257" y="-47705"/>
                      <a:pt x="3394299" y="24217"/>
                      <a:pt x="3547485" y="0"/>
                    </a:cubicBezTo>
                    <a:cubicBezTo>
                      <a:pt x="3700671" y="-24217"/>
                      <a:pt x="4240298" y="132650"/>
                      <a:pt x="4667744" y="0"/>
                    </a:cubicBezTo>
                    <a:cubicBezTo>
                      <a:pt x="4686760" y="159541"/>
                      <a:pt x="4660971" y="362240"/>
                      <a:pt x="4667744" y="599606"/>
                    </a:cubicBezTo>
                    <a:cubicBezTo>
                      <a:pt x="4476014" y="611906"/>
                      <a:pt x="4361064" y="560200"/>
                      <a:pt x="4177631" y="599606"/>
                    </a:cubicBezTo>
                    <a:cubicBezTo>
                      <a:pt x="3994198" y="639012"/>
                      <a:pt x="3827438" y="556218"/>
                      <a:pt x="3640840" y="599606"/>
                    </a:cubicBezTo>
                    <a:cubicBezTo>
                      <a:pt x="3454242" y="642994"/>
                      <a:pt x="3300434" y="567648"/>
                      <a:pt x="2964017" y="599606"/>
                    </a:cubicBezTo>
                    <a:cubicBezTo>
                      <a:pt x="2627600" y="631564"/>
                      <a:pt x="2557826" y="588038"/>
                      <a:pt x="2333872" y="599606"/>
                    </a:cubicBezTo>
                    <a:cubicBezTo>
                      <a:pt x="2109918" y="611174"/>
                      <a:pt x="2022160" y="542549"/>
                      <a:pt x="1843759" y="599606"/>
                    </a:cubicBezTo>
                    <a:cubicBezTo>
                      <a:pt x="1665358" y="656663"/>
                      <a:pt x="1389987" y="568978"/>
                      <a:pt x="1166936" y="599606"/>
                    </a:cubicBezTo>
                    <a:cubicBezTo>
                      <a:pt x="943885" y="630234"/>
                      <a:pt x="830931" y="556765"/>
                      <a:pt x="676823" y="599606"/>
                    </a:cubicBezTo>
                    <a:cubicBezTo>
                      <a:pt x="522715" y="642447"/>
                      <a:pt x="277484" y="592733"/>
                      <a:pt x="0" y="599606"/>
                    </a:cubicBezTo>
                    <a:cubicBezTo>
                      <a:pt x="-68742" y="336045"/>
                      <a:pt x="52879" y="178695"/>
                      <a:pt x="0" y="0"/>
                    </a:cubicBezTo>
                    <a:close/>
                  </a:path>
                  <a:path w="4667744" h="599606" stroke="0" extrusionOk="0">
                    <a:moveTo>
                      <a:pt x="0" y="0"/>
                    </a:moveTo>
                    <a:cubicBezTo>
                      <a:pt x="206149" y="-43323"/>
                      <a:pt x="270348" y="58490"/>
                      <a:pt x="536791" y="0"/>
                    </a:cubicBezTo>
                    <a:cubicBezTo>
                      <a:pt x="803234" y="-58490"/>
                      <a:pt x="941251" y="68096"/>
                      <a:pt x="1166936" y="0"/>
                    </a:cubicBezTo>
                    <a:cubicBezTo>
                      <a:pt x="1392622" y="-68096"/>
                      <a:pt x="1507676" y="30560"/>
                      <a:pt x="1657049" y="0"/>
                    </a:cubicBezTo>
                    <a:cubicBezTo>
                      <a:pt x="1806422" y="-30560"/>
                      <a:pt x="2003985" y="12001"/>
                      <a:pt x="2240517" y="0"/>
                    </a:cubicBezTo>
                    <a:cubicBezTo>
                      <a:pt x="2477049" y="-12001"/>
                      <a:pt x="2595114" y="73155"/>
                      <a:pt x="2870663" y="0"/>
                    </a:cubicBezTo>
                    <a:cubicBezTo>
                      <a:pt x="3146212" y="-73155"/>
                      <a:pt x="3170389" y="26414"/>
                      <a:pt x="3360776" y="0"/>
                    </a:cubicBezTo>
                    <a:cubicBezTo>
                      <a:pt x="3551163" y="-26414"/>
                      <a:pt x="3763479" y="12348"/>
                      <a:pt x="3897566" y="0"/>
                    </a:cubicBezTo>
                    <a:cubicBezTo>
                      <a:pt x="4031653" y="-12348"/>
                      <a:pt x="4365056" y="23665"/>
                      <a:pt x="4667744" y="0"/>
                    </a:cubicBezTo>
                    <a:cubicBezTo>
                      <a:pt x="4723858" y="173475"/>
                      <a:pt x="4612690" y="341887"/>
                      <a:pt x="4667744" y="599606"/>
                    </a:cubicBezTo>
                    <a:cubicBezTo>
                      <a:pt x="4513533" y="609620"/>
                      <a:pt x="4304412" y="575120"/>
                      <a:pt x="4130953" y="599606"/>
                    </a:cubicBezTo>
                    <a:cubicBezTo>
                      <a:pt x="3957494" y="624092"/>
                      <a:pt x="3630952" y="561662"/>
                      <a:pt x="3500808" y="599606"/>
                    </a:cubicBezTo>
                    <a:cubicBezTo>
                      <a:pt x="3370664" y="637550"/>
                      <a:pt x="3232444" y="597799"/>
                      <a:pt x="3010695" y="599606"/>
                    </a:cubicBezTo>
                    <a:cubicBezTo>
                      <a:pt x="2788946" y="601413"/>
                      <a:pt x="2667101" y="533550"/>
                      <a:pt x="2427227" y="599606"/>
                    </a:cubicBezTo>
                    <a:cubicBezTo>
                      <a:pt x="2187353" y="665662"/>
                      <a:pt x="2126640" y="544094"/>
                      <a:pt x="1843759" y="599606"/>
                    </a:cubicBezTo>
                    <a:cubicBezTo>
                      <a:pt x="1560878" y="655118"/>
                      <a:pt x="1396774" y="573550"/>
                      <a:pt x="1260291" y="599606"/>
                    </a:cubicBezTo>
                    <a:cubicBezTo>
                      <a:pt x="1123808" y="625662"/>
                      <a:pt x="813275" y="592276"/>
                      <a:pt x="630145" y="599606"/>
                    </a:cubicBezTo>
                    <a:cubicBezTo>
                      <a:pt x="447015" y="606936"/>
                      <a:pt x="270107" y="566778"/>
                      <a:pt x="0" y="599606"/>
                    </a:cubicBezTo>
                    <a:cubicBezTo>
                      <a:pt x="-50880" y="460398"/>
                      <a:pt x="20203" y="239500"/>
                      <a:pt x="0" y="0"/>
                    </a:cubicBezTo>
                    <a:close/>
                  </a:path>
                </a:pathLst>
              </a:custGeom>
              <a:solidFill>
                <a:schemeClr val="bg1"/>
              </a:solidFill>
              <a:ln>
                <a:solidFill>
                  <a:schemeClr val="tx1"/>
                </a:solidFill>
                <a:extLst>
                  <a:ext uri="{C807C97D-BFC1-408E-A445-0C87EB9F89A2}">
                    <ask:lineSketchStyleProps xmlns:ask="http://schemas.microsoft.com/office/drawing/2018/sketchyshapes" sd="31825359">
                      <a:prstGeom prst="rect">
                        <a:avLst/>
                      </a:prstGeom>
                      <ask:type>
                        <ask:lineSketchScribble/>
                      </ask:type>
                    </ask:lineSketchStyleProps>
                  </a:ext>
                </a:extLst>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components of </a:t>
                </a:r>
                <a14:m>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𝑠</m:t>
                        </m:r>
                      </m:e>
                      <m:sub>
                        <m:r>
                          <a:rPr lang="en-US" sz="1800" b="0" i="1" smtClean="0">
                            <a:solidFill>
                              <a:schemeClr val="tx1"/>
                            </a:solidFill>
                            <a:latin typeface="Cambria Math" panose="02040503050406030204" pitchFamily="18" charset="0"/>
                          </a:rPr>
                          <m:t>𝑥</m:t>
                        </m:r>
                      </m:sub>
                    </m:sSub>
                  </m:oMath>
                </a14:m>
                <a:r>
                  <a:rPr lang="en-US" dirty="0">
                    <a:solidFill>
                      <a:schemeClr val="tx1"/>
                    </a:solidFill>
                  </a:rPr>
                  <a:t> must be as independent</a:t>
                </a:r>
              </a:p>
            </p:txBody>
          </p:sp>
        </mc:Choice>
        <mc:Fallback xmlns="">
          <p:sp>
            <p:nvSpPr>
              <p:cNvPr id="17" name="Rectangle 16">
                <a:extLst>
                  <a:ext uri="{FF2B5EF4-FFF2-40B4-BE49-F238E27FC236}">
                    <a16:creationId xmlns:a16="http://schemas.microsoft.com/office/drawing/2014/main" id="{4C242832-E7F9-3CE8-0BA1-B3C4ED30B0F3}"/>
                  </a:ext>
                </a:extLst>
              </p:cNvPr>
              <p:cNvSpPr>
                <a:spLocks noRot="1" noChangeAspect="1" noMove="1" noResize="1" noEditPoints="1" noAdjustHandles="1" noChangeArrowheads="1" noChangeShapeType="1" noTextEdit="1"/>
              </p:cNvSpPr>
              <p:nvPr/>
            </p:nvSpPr>
            <p:spPr>
              <a:xfrm>
                <a:off x="6865495" y="4490335"/>
                <a:ext cx="4667744" cy="599606"/>
              </a:xfrm>
              <a:prstGeom prst="rect">
                <a:avLst/>
              </a:prstGeom>
              <a:blipFill>
                <a:blip r:embed="rId7"/>
                <a:stretch>
                  <a:fillRect/>
                </a:stretch>
              </a:blipFill>
              <a:ln>
                <a:solidFill>
                  <a:schemeClr val="tx1"/>
                </a:solidFill>
                <a:extLst>
                  <a:ext uri="{C807C97D-BFC1-408E-A445-0C87EB9F89A2}">
                    <ask:lineSketchStyleProps xmlns:ask="http://schemas.microsoft.com/office/drawing/2018/sketchyshapes" sd="31825359">
                      <a:custGeom>
                        <a:avLst/>
                        <a:gdLst>
                          <a:gd name="connsiteX0" fmla="*/ 0 w 4667744"/>
                          <a:gd name="connsiteY0" fmla="*/ 0 h 599606"/>
                          <a:gd name="connsiteX1" fmla="*/ 676823 w 4667744"/>
                          <a:gd name="connsiteY1" fmla="*/ 0 h 599606"/>
                          <a:gd name="connsiteX2" fmla="*/ 1213613 w 4667744"/>
                          <a:gd name="connsiteY2" fmla="*/ 0 h 599606"/>
                          <a:gd name="connsiteX3" fmla="*/ 1750404 w 4667744"/>
                          <a:gd name="connsiteY3" fmla="*/ 0 h 599606"/>
                          <a:gd name="connsiteX4" fmla="*/ 2380549 w 4667744"/>
                          <a:gd name="connsiteY4" fmla="*/ 0 h 599606"/>
                          <a:gd name="connsiteX5" fmla="*/ 2964017 w 4667744"/>
                          <a:gd name="connsiteY5" fmla="*/ 0 h 599606"/>
                          <a:gd name="connsiteX6" fmla="*/ 3547485 w 4667744"/>
                          <a:gd name="connsiteY6" fmla="*/ 0 h 599606"/>
                          <a:gd name="connsiteX7" fmla="*/ 4667744 w 4667744"/>
                          <a:gd name="connsiteY7" fmla="*/ 0 h 599606"/>
                          <a:gd name="connsiteX8" fmla="*/ 4667744 w 4667744"/>
                          <a:gd name="connsiteY8" fmla="*/ 599606 h 599606"/>
                          <a:gd name="connsiteX9" fmla="*/ 4177631 w 4667744"/>
                          <a:gd name="connsiteY9" fmla="*/ 599606 h 599606"/>
                          <a:gd name="connsiteX10" fmla="*/ 3640840 w 4667744"/>
                          <a:gd name="connsiteY10" fmla="*/ 599606 h 599606"/>
                          <a:gd name="connsiteX11" fmla="*/ 2964017 w 4667744"/>
                          <a:gd name="connsiteY11" fmla="*/ 599606 h 599606"/>
                          <a:gd name="connsiteX12" fmla="*/ 2333872 w 4667744"/>
                          <a:gd name="connsiteY12" fmla="*/ 599606 h 599606"/>
                          <a:gd name="connsiteX13" fmla="*/ 1843759 w 4667744"/>
                          <a:gd name="connsiteY13" fmla="*/ 599606 h 599606"/>
                          <a:gd name="connsiteX14" fmla="*/ 1166936 w 4667744"/>
                          <a:gd name="connsiteY14" fmla="*/ 599606 h 599606"/>
                          <a:gd name="connsiteX15" fmla="*/ 676823 w 4667744"/>
                          <a:gd name="connsiteY15" fmla="*/ 599606 h 599606"/>
                          <a:gd name="connsiteX16" fmla="*/ 0 w 4667744"/>
                          <a:gd name="connsiteY16" fmla="*/ 599606 h 599606"/>
                          <a:gd name="connsiteX17" fmla="*/ 0 w 4667744"/>
                          <a:gd name="connsiteY17" fmla="*/ 0 h 599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67744" h="599606" fill="none" extrusionOk="0">
                            <a:moveTo>
                              <a:pt x="0" y="0"/>
                            </a:moveTo>
                            <a:cubicBezTo>
                              <a:pt x="246938" y="-6611"/>
                              <a:pt x="487611" y="60176"/>
                              <a:pt x="676823" y="0"/>
                            </a:cubicBezTo>
                            <a:cubicBezTo>
                              <a:pt x="866035" y="-60176"/>
                              <a:pt x="965680" y="26660"/>
                              <a:pt x="1213613" y="0"/>
                            </a:cubicBezTo>
                            <a:cubicBezTo>
                              <a:pt x="1461546" y="-26660"/>
                              <a:pt x="1619735" y="36509"/>
                              <a:pt x="1750404" y="0"/>
                            </a:cubicBezTo>
                            <a:cubicBezTo>
                              <a:pt x="1881073" y="-36509"/>
                              <a:pt x="2092509" y="35474"/>
                              <a:pt x="2380549" y="0"/>
                            </a:cubicBezTo>
                            <a:cubicBezTo>
                              <a:pt x="2668590" y="-35474"/>
                              <a:pt x="2799777" y="47705"/>
                              <a:pt x="2964017" y="0"/>
                            </a:cubicBezTo>
                            <a:cubicBezTo>
                              <a:pt x="3128257" y="-47705"/>
                              <a:pt x="3394299" y="24217"/>
                              <a:pt x="3547485" y="0"/>
                            </a:cubicBezTo>
                            <a:cubicBezTo>
                              <a:pt x="3700671" y="-24217"/>
                              <a:pt x="4240298" y="132650"/>
                              <a:pt x="4667744" y="0"/>
                            </a:cubicBezTo>
                            <a:cubicBezTo>
                              <a:pt x="4686760" y="159541"/>
                              <a:pt x="4660971" y="362240"/>
                              <a:pt x="4667744" y="599606"/>
                            </a:cubicBezTo>
                            <a:cubicBezTo>
                              <a:pt x="4476014" y="611906"/>
                              <a:pt x="4361064" y="560200"/>
                              <a:pt x="4177631" y="599606"/>
                            </a:cubicBezTo>
                            <a:cubicBezTo>
                              <a:pt x="3994198" y="639012"/>
                              <a:pt x="3827438" y="556218"/>
                              <a:pt x="3640840" y="599606"/>
                            </a:cubicBezTo>
                            <a:cubicBezTo>
                              <a:pt x="3454242" y="642994"/>
                              <a:pt x="3300434" y="567648"/>
                              <a:pt x="2964017" y="599606"/>
                            </a:cubicBezTo>
                            <a:cubicBezTo>
                              <a:pt x="2627600" y="631564"/>
                              <a:pt x="2557826" y="588038"/>
                              <a:pt x="2333872" y="599606"/>
                            </a:cubicBezTo>
                            <a:cubicBezTo>
                              <a:pt x="2109918" y="611174"/>
                              <a:pt x="2022160" y="542549"/>
                              <a:pt x="1843759" y="599606"/>
                            </a:cubicBezTo>
                            <a:cubicBezTo>
                              <a:pt x="1665358" y="656663"/>
                              <a:pt x="1389987" y="568978"/>
                              <a:pt x="1166936" y="599606"/>
                            </a:cubicBezTo>
                            <a:cubicBezTo>
                              <a:pt x="943885" y="630234"/>
                              <a:pt x="830931" y="556765"/>
                              <a:pt x="676823" y="599606"/>
                            </a:cubicBezTo>
                            <a:cubicBezTo>
                              <a:pt x="522715" y="642447"/>
                              <a:pt x="277484" y="592733"/>
                              <a:pt x="0" y="599606"/>
                            </a:cubicBezTo>
                            <a:cubicBezTo>
                              <a:pt x="-68742" y="336045"/>
                              <a:pt x="52879" y="178695"/>
                              <a:pt x="0" y="0"/>
                            </a:cubicBezTo>
                            <a:close/>
                          </a:path>
                          <a:path w="4667744" h="599606" stroke="0" extrusionOk="0">
                            <a:moveTo>
                              <a:pt x="0" y="0"/>
                            </a:moveTo>
                            <a:cubicBezTo>
                              <a:pt x="206149" y="-43323"/>
                              <a:pt x="270348" y="58490"/>
                              <a:pt x="536791" y="0"/>
                            </a:cubicBezTo>
                            <a:cubicBezTo>
                              <a:pt x="803234" y="-58490"/>
                              <a:pt x="941251" y="68096"/>
                              <a:pt x="1166936" y="0"/>
                            </a:cubicBezTo>
                            <a:cubicBezTo>
                              <a:pt x="1392622" y="-68096"/>
                              <a:pt x="1507676" y="30560"/>
                              <a:pt x="1657049" y="0"/>
                            </a:cubicBezTo>
                            <a:cubicBezTo>
                              <a:pt x="1806422" y="-30560"/>
                              <a:pt x="2003985" y="12001"/>
                              <a:pt x="2240517" y="0"/>
                            </a:cubicBezTo>
                            <a:cubicBezTo>
                              <a:pt x="2477049" y="-12001"/>
                              <a:pt x="2595114" y="73155"/>
                              <a:pt x="2870663" y="0"/>
                            </a:cubicBezTo>
                            <a:cubicBezTo>
                              <a:pt x="3146212" y="-73155"/>
                              <a:pt x="3170389" y="26414"/>
                              <a:pt x="3360776" y="0"/>
                            </a:cubicBezTo>
                            <a:cubicBezTo>
                              <a:pt x="3551163" y="-26414"/>
                              <a:pt x="3763479" y="12348"/>
                              <a:pt x="3897566" y="0"/>
                            </a:cubicBezTo>
                            <a:cubicBezTo>
                              <a:pt x="4031653" y="-12348"/>
                              <a:pt x="4365056" y="23665"/>
                              <a:pt x="4667744" y="0"/>
                            </a:cubicBezTo>
                            <a:cubicBezTo>
                              <a:pt x="4723858" y="173475"/>
                              <a:pt x="4612690" y="341887"/>
                              <a:pt x="4667744" y="599606"/>
                            </a:cubicBezTo>
                            <a:cubicBezTo>
                              <a:pt x="4513533" y="609620"/>
                              <a:pt x="4304412" y="575120"/>
                              <a:pt x="4130953" y="599606"/>
                            </a:cubicBezTo>
                            <a:cubicBezTo>
                              <a:pt x="3957494" y="624092"/>
                              <a:pt x="3630952" y="561662"/>
                              <a:pt x="3500808" y="599606"/>
                            </a:cubicBezTo>
                            <a:cubicBezTo>
                              <a:pt x="3370664" y="637550"/>
                              <a:pt x="3232444" y="597799"/>
                              <a:pt x="3010695" y="599606"/>
                            </a:cubicBezTo>
                            <a:cubicBezTo>
                              <a:pt x="2788946" y="601413"/>
                              <a:pt x="2667101" y="533550"/>
                              <a:pt x="2427227" y="599606"/>
                            </a:cubicBezTo>
                            <a:cubicBezTo>
                              <a:pt x="2187353" y="665662"/>
                              <a:pt x="2126640" y="544094"/>
                              <a:pt x="1843759" y="599606"/>
                            </a:cubicBezTo>
                            <a:cubicBezTo>
                              <a:pt x="1560878" y="655118"/>
                              <a:pt x="1396774" y="573550"/>
                              <a:pt x="1260291" y="599606"/>
                            </a:cubicBezTo>
                            <a:cubicBezTo>
                              <a:pt x="1123808" y="625662"/>
                              <a:pt x="813275" y="592276"/>
                              <a:pt x="630145" y="599606"/>
                            </a:cubicBezTo>
                            <a:cubicBezTo>
                              <a:pt x="447015" y="606936"/>
                              <a:pt x="270107" y="566778"/>
                              <a:pt x="0" y="599606"/>
                            </a:cubicBezTo>
                            <a:cubicBezTo>
                              <a:pt x="-50880" y="460398"/>
                              <a:pt x="20203" y="239500"/>
                              <a:pt x="0" y="0"/>
                            </a:cubicBezTo>
                            <a:close/>
                          </a:path>
                        </a:pathLst>
                      </a:custGeom>
                      <ask:type>
                        <ask:lineSketchScribble/>
                      </ask:type>
                    </ask:lineSketchStyleProps>
                  </a:ext>
                </a:extLst>
              </a:ln>
              <a:effectLst>
                <a:glow rad="63500">
                  <a:schemeClr val="accent3">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2B31B7B6-C363-CEE1-4383-7C751607C625}"/>
                  </a:ext>
                </a:extLst>
              </p:cNvPr>
              <p:cNvSpPr/>
              <p:nvPr/>
            </p:nvSpPr>
            <p:spPr>
              <a:xfrm>
                <a:off x="6745575" y="5276316"/>
                <a:ext cx="4825866" cy="731363"/>
              </a:xfrm>
              <a:custGeom>
                <a:avLst/>
                <a:gdLst>
                  <a:gd name="connsiteX0" fmla="*/ 0 w 4825866"/>
                  <a:gd name="connsiteY0" fmla="*/ 0 h 731363"/>
                  <a:gd name="connsiteX1" fmla="*/ 632725 w 4825866"/>
                  <a:gd name="connsiteY1" fmla="*/ 0 h 731363"/>
                  <a:gd name="connsiteX2" fmla="*/ 1168932 w 4825866"/>
                  <a:gd name="connsiteY2" fmla="*/ 0 h 731363"/>
                  <a:gd name="connsiteX3" fmla="*/ 1753398 w 4825866"/>
                  <a:gd name="connsiteY3" fmla="*/ 0 h 731363"/>
                  <a:gd name="connsiteX4" fmla="*/ 2193088 w 4825866"/>
                  <a:gd name="connsiteY4" fmla="*/ 0 h 731363"/>
                  <a:gd name="connsiteX5" fmla="*/ 2632778 w 4825866"/>
                  <a:gd name="connsiteY5" fmla="*/ 0 h 731363"/>
                  <a:gd name="connsiteX6" fmla="*/ 3024209 w 4825866"/>
                  <a:gd name="connsiteY6" fmla="*/ 0 h 731363"/>
                  <a:gd name="connsiteX7" fmla="*/ 3512158 w 4825866"/>
                  <a:gd name="connsiteY7" fmla="*/ 0 h 731363"/>
                  <a:gd name="connsiteX8" fmla="*/ 3951848 w 4825866"/>
                  <a:gd name="connsiteY8" fmla="*/ 0 h 731363"/>
                  <a:gd name="connsiteX9" fmla="*/ 4825866 w 4825866"/>
                  <a:gd name="connsiteY9" fmla="*/ 0 h 731363"/>
                  <a:gd name="connsiteX10" fmla="*/ 4825866 w 4825866"/>
                  <a:gd name="connsiteY10" fmla="*/ 372995 h 731363"/>
                  <a:gd name="connsiteX11" fmla="*/ 4825866 w 4825866"/>
                  <a:gd name="connsiteY11" fmla="*/ 731363 h 731363"/>
                  <a:gd name="connsiteX12" fmla="*/ 4193141 w 4825866"/>
                  <a:gd name="connsiteY12" fmla="*/ 731363 h 731363"/>
                  <a:gd name="connsiteX13" fmla="*/ 3753451 w 4825866"/>
                  <a:gd name="connsiteY13" fmla="*/ 731363 h 731363"/>
                  <a:gd name="connsiteX14" fmla="*/ 3265503 w 4825866"/>
                  <a:gd name="connsiteY14" fmla="*/ 731363 h 731363"/>
                  <a:gd name="connsiteX15" fmla="*/ 2729295 w 4825866"/>
                  <a:gd name="connsiteY15" fmla="*/ 731363 h 731363"/>
                  <a:gd name="connsiteX16" fmla="*/ 2096571 w 4825866"/>
                  <a:gd name="connsiteY16" fmla="*/ 731363 h 731363"/>
                  <a:gd name="connsiteX17" fmla="*/ 1608622 w 4825866"/>
                  <a:gd name="connsiteY17" fmla="*/ 731363 h 731363"/>
                  <a:gd name="connsiteX18" fmla="*/ 1024156 w 4825866"/>
                  <a:gd name="connsiteY18" fmla="*/ 731363 h 731363"/>
                  <a:gd name="connsiteX19" fmla="*/ 0 w 4825866"/>
                  <a:gd name="connsiteY19" fmla="*/ 731363 h 731363"/>
                  <a:gd name="connsiteX20" fmla="*/ 0 w 4825866"/>
                  <a:gd name="connsiteY20" fmla="*/ 358368 h 731363"/>
                  <a:gd name="connsiteX21" fmla="*/ 0 w 4825866"/>
                  <a:gd name="connsiteY21" fmla="*/ 0 h 73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25866" h="731363" fill="none" extrusionOk="0">
                    <a:moveTo>
                      <a:pt x="0" y="0"/>
                    </a:moveTo>
                    <a:cubicBezTo>
                      <a:pt x="255561" y="-32514"/>
                      <a:pt x="439658" y="71334"/>
                      <a:pt x="632725" y="0"/>
                    </a:cubicBezTo>
                    <a:cubicBezTo>
                      <a:pt x="825792" y="-71334"/>
                      <a:pt x="1032613" y="11054"/>
                      <a:pt x="1168932" y="0"/>
                    </a:cubicBezTo>
                    <a:cubicBezTo>
                      <a:pt x="1305251" y="-11054"/>
                      <a:pt x="1580830" y="62568"/>
                      <a:pt x="1753398" y="0"/>
                    </a:cubicBezTo>
                    <a:cubicBezTo>
                      <a:pt x="1925966" y="-62568"/>
                      <a:pt x="1975202" y="41150"/>
                      <a:pt x="2193088" y="0"/>
                    </a:cubicBezTo>
                    <a:cubicBezTo>
                      <a:pt x="2410974" y="-41150"/>
                      <a:pt x="2526137" y="48945"/>
                      <a:pt x="2632778" y="0"/>
                    </a:cubicBezTo>
                    <a:cubicBezTo>
                      <a:pt x="2739419" y="-48945"/>
                      <a:pt x="2892125" y="30557"/>
                      <a:pt x="3024209" y="0"/>
                    </a:cubicBezTo>
                    <a:cubicBezTo>
                      <a:pt x="3156293" y="-30557"/>
                      <a:pt x="3375727" y="52487"/>
                      <a:pt x="3512158" y="0"/>
                    </a:cubicBezTo>
                    <a:cubicBezTo>
                      <a:pt x="3648589" y="-52487"/>
                      <a:pt x="3817968" y="3912"/>
                      <a:pt x="3951848" y="0"/>
                    </a:cubicBezTo>
                    <a:cubicBezTo>
                      <a:pt x="4085728" y="-3912"/>
                      <a:pt x="4403463" y="49914"/>
                      <a:pt x="4825866" y="0"/>
                    </a:cubicBezTo>
                    <a:cubicBezTo>
                      <a:pt x="4855908" y="183103"/>
                      <a:pt x="4798605" y="275166"/>
                      <a:pt x="4825866" y="372995"/>
                    </a:cubicBezTo>
                    <a:cubicBezTo>
                      <a:pt x="4853127" y="470824"/>
                      <a:pt x="4782972" y="579388"/>
                      <a:pt x="4825866" y="731363"/>
                    </a:cubicBezTo>
                    <a:cubicBezTo>
                      <a:pt x="4673104" y="802470"/>
                      <a:pt x="4371599" y="673263"/>
                      <a:pt x="4193141" y="731363"/>
                    </a:cubicBezTo>
                    <a:cubicBezTo>
                      <a:pt x="4014683" y="789463"/>
                      <a:pt x="3841499" y="727983"/>
                      <a:pt x="3753451" y="731363"/>
                    </a:cubicBezTo>
                    <a:cubicBezTo>
                      <a:pt x="3665403" y="734743"/>
                      <a:pt x="3471599" y="726854"/>
                      <a:pt x="3265503" y="731363"/>
                    </a:cubicBezTo>
                    <a:cubicBezTo>
                      <a:pt x="3059407" y="735872"/>
                      <a:pt x="2867187" y="705293"/>
                      <a:pt x="2729295" y="731363"/>
                    </a:cubicBezTo>
                    <a:cubicBezTo>
                      <a:pt x="2591403" y="757433"/>
                      <a:pt x="2370212" y="723001"/>
                      <a:pt x="2096571" y="731363"/>
                    </a:cubicBezTo>
                    <a:cubicBezTo>
                      <a:pt x="1822930" y="739725"/>
                      <a:pt x="1808317" y="688964"/>
                      <a:pt x="1608622" y="731363"/>
                    </a:cubicBezTo>
                    <a:cubicBezTo>
                      <a:pt x="1408927" y="773762"/>
                      <a:pt x="1293141" y="699025"/>
                      <a:pt x="1024156" y="731363"/>
                    </a:cubicBezTo>
                    <a:cubicBezTo>
                      <a:pt x="755171" y="763701"/>
                      <a:pt x="463035" y="685025"/>
                      <a:pt x="0" y="731363"/>
                    </a:cubicBezTo>
                    <a:cubicBezTo>
                      <a:pt x="-25860" y="590346"/>
                      <a:pt x="1048" y="454843"/>
                      <a:pt x="0" y="358368"/>
                    </a:cubicBezTo>
                    <a:cubicBezTo>
                      <a:pt x="-1048" y="261893"/>
                      <a:pt x="17197" y="141357"/>
                      <a:pt x="0" y="0"/>
                    </a:cubicBezTo>
                    <a:close/>
                  </a:path>
                  <a:path w="4825866" h="731363" stroke="0" extrusionOk="0">
                    <a:moveTo>
                      <a:pt x="0" y="0"/>
                    </a:moveTo>
                    <a:cubicBezTo>
                      <a:pt x="171951" y="-30338"/>
                      <a:pt x="255660" y="19369"/>
                      <a:pt x="487949" y="0"/>
                    </a:cubicBezTo>
                    <a:cubicBezTo>
                      <a:pt x="720238" y="-19369"/>
                      <a:pt x="908357" y="23211"/>
                      <a:pt x="1072415" y="0"/>
                    </a:cubicBezTo>
                    <a:cubicBezTo>
                      <a:pt x="1236473" y="-23211"/>
                      <a:pt x="1373972" y="16798"/>
                      <a:pt x="1512105" y="0"/>
                    </a:cubicBezTo>
                    <a:cubicBezTo>
                      <a:pt x="1650238" y="-16798"/>
                      <a:pt x="1897288" y="23259"/>
                      <a:pt x="2048312" y="0"/>
                    </a:cubicBezTo>
                    <a:cubicBezTo>
                      <a:pt x="2199336" y="-23259"/>
                      <a:pt x="2479314" y="39392"/>
                      <a:pt x="2632778" y="0"/>
                    </a:cubicBezTo>
                    <a:cubicBezTo>
                      <a:pt x="2786242" y="-39392"/>
                      <a:pt x="2929446" y="13308"/>
                      <a:pt x="3072468" y="0"/>
                    </a:cubicBezTo>
                    <a:cubicBezTo>
                      <a:pt x="3215490" y="-13308"/>
                      <a:pt x="3392884" y="21511"/>
                      <a:pt x="3560417" y="0"/>
                    </a:cubicBezTo>
                    <a:cubicBezTo>
                      <a:pt x="3727950" y="-21511"/>
                      <a:pt x="3860087" y="38212"/>
                      <a:pt x="4000107" y="0"/>
                    </a:cubicBezTo>
                    <a:cubicBezTo>
                      <a:pt x="4140127" y="-38212"/>
                      <a:pt x="4481127" y="87500"/>
                      <a:pt x="4825866" y="0"/>
                    </a:cubicBezTo>
                    <a:cubicBezTo>
                      <a:pt x="4859468" y="133643"/>
                      <a:pt x="4797009" y="232962"/>
                      <a:pt x="4825866" y="372995"/>
                    </a:cubicBezTo>
                    <a:cubicBezTo>
                      <a:pt x="4854723" y="513028"/>
                      <a:pt x="4802218" y="576953"/>
                      <a:pt x="4825866" y="731363"/>
                    </a:cubicBezTo>
                    <a:cubicBezTo>
                      <a:pt x="4591339" y="758322"/>
                      <a:pt x="4491271" y="725494"/>
                      <a:pt x="4337917" y="731363"/>
                    </a:cubicBezTo>
                    <a:cubicBezTo>
                      <a:pt x="4184563" y="737232"/>
                      <a:pt x="3994192" y="727423"/>
                      <a:pt x="3801710" y="731363"/>
                    </a:cubicBezTo>
                    <a:cubicBezTo>
                      <a:pt x="3609228" y="735303"/>
                      <a:pt x="3469310" y="695064"/>
                      <a:pt x="3265503" y="731363"/>
                    </a:cubicBezTo>
                    <a:cubicBezTo>
                      <a:pt x="3061696" y="767662"/>
                      <a:pt x="2947405" y="700607"/>
                      <a:pt x="2729295" y="731363"/>
                    </a:cubicBezTo>
                    <a:cubicBezTo>
                      <a:pt x="2511185" y="762119"/>
                      <a:pt x="2376340" y="706852"/>
                      <a:pt x="2144829" y="731363"/>
                    </a:cubicBezTo>
                    <a:cubicBezTo>
                      <a:pt x="1913318" y="755874"/>
                      <a:pt x="1785505" y="710697"/>
                      <a:pt x="1608622" y="731363"/>
                    </a:cubicBezTo>
                    <a:cubicBezTo>
                      <a:pt x="1431739" y="752029"/>
                      <a:pt x="1265576" y="709790"/>
                      <a:pt x="1072415" y="731363"/>
                    </a:cubicBezTo>
                    <a:cubicBezTo>
                      <a:pt x="879254" y="752936"/>
                      <a:pt x="750720" y="683448"/>
                      <a:pt x="536207" y="731363"/>
                    </a:cubicBezTo>
                    <a:cubicBezTo>
                      <a:pt x="321694" y="779278"/>
                      <a:pt x="201141" y="694855"/>
                      <a:pt x="0" y="731363"/>
                    </a:cubicBezTo>
                    <a:cubicBezTo>
                      <a:pt x="-38550" y="562674"/>
                      <a:pt x="16334" y="514565"/>
                      <a:pt x="0" y="358368"/>
                    </a:cubicBezTo>
                    <a:cubicBezTo>
                      <a:pt x="-16334" y="202172"/>
                      <a:pt x="22034" y="93563"/>
                      <a:pt x="0" y="0"/>
                    </a:cubicBezTo>
                    <a:close/>
                  </a:path>
                </a:pathLst>
              </a:custGeom>
              <a:solidFill>
                <a:schemeClr val="bg1"/>
              </a:solidFill>
              <a:ln>
                <a:solidFill>
                  <a:schemeClr val="tx1"/>
                </a:solidFill>
                <a:extLst>
                  <a:ext uri="{C807C97D-BFC1-408E-A445-0C87EB9F89A2}">
                    <ask:lineSketchStyleProps xmlns:ask="http://schemas.microsoft.com/office/drawing/2018/sketchyshapes" sd="31825359">
                      <a:prstGeom prst="rect">
                        <a:avLst/>
                      </a:prstGeom>
                      <ask:type>
                        <ask:lineSketchScribble/>
                      </ask:type>
                    </ask:lineSketchStyleProps>
                  </a:ext>
                </a:extLst>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 covariance loss in which the covariance between different components of </a:t>
                </a:r>
                <a14:m>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𝑣</m:t>
                        </m:r>
                      </m:e>
                      <m:sub>
                        <m:r>
                          <a:rPr lang="en-US" sz="1600" b="0" i="1" smtClean="0">
                            <a:solidFill>
                              <a:schemeClr val="tx1"/>
                            </a:solidFill>
                            <a:latin typeface="Cambria Math" panose="02040503050406030204" pitchFamily="18" charset="0"/>
                          </a:rPr>
                          <m:t>𝑥</m:t>
                        </m:r>
                      </m:sub>
                    </m:sSub>
                  </m:oMath>
                </a14:m>
                <a:r>
                  <a:rPr lang="en-US" sz="1600" dirty="0">
                    <a:solidFill>
                      <a:schemeClr val="tx1"/>
                    </a:solidFill>
                  </a:rPr>
                  <a:t> are pushed towards zero.</a:t>
                </a:r>
              </a:p>
            </p:txBody>
          </p:sp>
        </mc:Choice>
        <mc:Fallback xmlns="">
          <p:sp>
            <p:nvSpPr>
              <p:cNvPr id="21" name="Rectangle 20">
                <a:extLst>
                  <a:ext uri="{FF2B5EF4-FFF2-40B4-BE49-F238E27FC236}">
                    <a16:creationId xmlns:a16="http://schemas.microsoft.com/office/drawing/2014/main" id="{2B31B7B6-C363-CEE1-4383-7C751607C625}"/>
                  </a:ext>
                </a:extLst>
              </p:cNvPr>
              <p:cNvSpPr>
                <a:spLocks noRot="1" noChangeAspect="1" noMove="1" noResize="1" noEditPoints="1" noAdjustHandles="1" noChangeArrowheads="1" noChangeShapeType="1" noTextEdit="1"/>
              </p:cNvSpPr>
              <p:nvPr/>
            </p:nvSpPr>
            <p:spPr>
              <a:xfrm>
                <a:off x="6745575" y="5276316"/>
                <a:ext cx="4825866" cy="731363"/>
              </a:xfrm>
              <a:prstGeom prst="rect">
                <a:avLst/>
              </a:prstGeom>
              <a:blipFill>
                <a:blip r:embed="rId8"/>
                <a:stretch>
                  <a:fillRect/>
                </a:stretch>
              </a:blipFill>
              <a:ln>
                <a:solidFill>
                  <a:schemeClr val="tx1"/>
                </a:solidFill>
                <a:extLst>
                  <a:ext uri="{C807C97D-BFC1-408E-A445-0C87EB9F89A2}">
                    <ask:lineSketchStyleProps xmlns:ask="http://schemas.microsoft.com/office/drawing/2018/sketchyshapes" sd="31825359">
                      <a:custGeom>
                        <a:avLst/>
                        <a:gdLst>
                          <a:gd name="connsiteX0" fmla="*/ 0 w 4825866"/>
                          <a:gd name="connsiteY0" fmla="*/ 0 h 731363"/>
                          <a:gd name="connsiteX1" fmla="*/ 632725 w 4825866"/>
                          <a:gd name="connsiteY1" fmla="*/ 0 h 731363"/>
                          <a:gd name="connsiteX2" fmla="*/ 1168932 w 4825866"/>
                          <a:gd name="connsiteY2" fmla="*/ 0 h 731363"/>
                          <a:gd name="connsiteX3" fmla="*/ 1753398 w 4825866"/>
                          <a:gd name="connsiteY3" fmla="*/ 0 h 731363"/>
                          <a:gd name="connsiteX4" fmla="*/ 2193088 w 4825866"/>
                          <a:gd name="connsiteY4" fmla="*/ 0 h 731363"/>
                          <a:gd name="connsiteX5" fmla="*/ 2632778 w 4825866"/>
                          <a:gd name="connsiteY5" fmla="*/ 0 h 731363"/>
                          <a:gd name="connsiteX6" fmla="*/ 3024209 w 4825866"/>
                          <a:gd name="connsiteY6" fmla="*/ 0 h 731363"/>
                          <a:gd name="connsiteX7" fmla="*/ 3512158 w 4825866"/>
                          <a:gd name="connsiteY7" fmla="*/ 0 h 731363"/>
                          <a:gd name="connsiteX8" fmla="*/ 3951848 w 4825866"/>
                          <a:gd name="connsiteY8" fmla="*/ 0 h 731363"/>
                          <a:gd name="connsiteX9" fmla="*/ 4825866 w 4825866"/>
                          <a:gd name="connsiteY9" fmla="*/ 0 h 731363"/>
                          <a:gd name="connsiteX10" fmla="*/ 4825866 w 4825866"/>
                          <a:gd name="connsiteY10" fmla="*/ 372995 h 731363"/>
                          <a:gd name="connsiteX11" fmla="*/ 4825866 w 4825866"/>
                          <a:gd name="connsiteY11" fmla="*/ 731363 h 731363"/>
                          <a:gd name="connsiteX12" fmla="*/ 4193141 w 4825866"/>
                          <a:gd name="connsiteY12" fmla="*/ 731363 h 731363"/>
                          <a:gd name="connsiteX13" fmla="*/ 3753451 w 4825866"/>
                          <a:gd name="connsiteY13" fmla="*/ 731363 h 731363"/>
                          <a:gd name="connsiteX14" fmla="*/ 3265503 w 4825866"/>
                          <a:gd name="connsiteY14" fmla="*/ 731363 h 731363"/>
                          <a:gd name="connsiteX15" fmla="*/ 2729295 w 4825866"/>
                          <a:gd name="connsiteY15" fmla="*/ 731363 h 731363"/>
                          <a:gd name="connsiteX16" fmla="*/ 2096571 w 4825866"/>
                          <a:gd name="connsiteY16" fmla="*/ 731363 h 731363"/>
                          <a:gd name="connsiteX17" fmla="*/ 1608622 w 4825866"/>
                          <a:gd name="connsiteY17" fmla="*/ 731363 h 731363"/>
                          <a:gd name="connsiteX18" fmla="*/ 1024156 w 4825866"/>
                          <a:gd name="connsiteY18" fmla="*/ 731363 h 731363"/>
                          <a:gd name="connsiteX19" fmla="*/ 0 w 4825866"/>
                          <a:gd name="connsiteY19" fmla="*/ 731363 h 731363"/>
                          <a:gd name="connsiteX20" fmla="*/ 0 w 4825866"/>
                          <a:gd name="connsiteY20" fmla="*/ 358368 h 731363"/>
                          <a:gd name="connsiteX21" fmla="*/ 0 w 4825866"/>
                          <a:gd name="connsiteY21" fmla="*/ 0 h 73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25866" h="731363" fill="none" extrusionOk="0">
                            <a:moveTo>
                              <a:pt x="0" y="0"/>
                            </a:moveTo>
                            <a:cubicBezTo>
                              <a:pt x="255561" y="-32514"/>
                              <a:pt x="439658" y="71334"/>
                              <a:pt x="632725" y="0"/>
                            </a:cubicBezTo>
                            <a:cubicBezTo>
                              <a:pt x="825792" y="-71334"/>
                              <a:pt x="1032613" y="11054"/>
                              <a:pt x="1168932" y="0"/>
                            </a:cubicBezTo>
                            <a:cubicBezTo>
                              <a:pt x="1305251" y="-11054"/>
                              <a:pt x="1580830" y="62568"/>
                              <a:pt x="1753398" y="0"/>
                            </a:cubicBezTo>
                            <a:cubicBezTo>
                              <a:pt x="1925966" y="-62568"/>
                              <a:pt x="1975202" y="41150"/>
                              <a:pt x="2193088" y="0"/>
                            </a:cubicBezTo>
                            <a:cubicBezTo>
                              <a:pt x="2410974" y="-41150"/>
                              <a:pt x="2526137" y="48945"/>
                              <a:pt x="2632778" y="0"/>
                            </a:cubicBezTo>
                            <a:cubicBezTo>
                              <a:pt x="2739419" y="-48945"/>
                              <a:pt x="2892125" y="30557"/>
                              <a:pt x="3024209" y="0"/>
                            </a:cubicBezTo>
                            <a:cubicBezTo>
                              <a:pt x="3156293" y="-30557"/>
                              <a:pt x="3375727" y="52487"/>
                              <a:pt x="3512158" y="0"/>
                            </a:cubicBezTo>
                            <a:cubicBezTo>
                              <a:pt x="3648589" y="-52487"/>
                              <a:pt x="3817968" y="3912"/>
                              <a:pt x="3951848" y="0"/>
                            </a:cubicBezTo>
                            <a:cubicBezTo>
                              <a:pt x="4085728" y="-3912"/>
                              <a:pt x="4403463" y="49914"/>
                              <a:pt x="4825866" y="0"/>
                            </a:cubicBezTo>
                            <a:cubicBezTo>
                              <a:pt x="4855908" y="183103"/>
                              <a:pt x="4798605" y="275166"/>
                              <a:pt x="4825866" y="372995"/>
                            </a:cubicBezTo>
                            <a:cubicBezTo>
                              <a:pt x="4853127" y="470824"/>
                              <a:pt x="4782972" y="579388"/>
                              <a:pt x="4825866" y="731363"/>
                            </a:cubicBezTo>
                            <a:cubicBezTo>
                              <a:pt x="4673104" y="802470"/>
                              <a:pt x="4371599" y="673263"/>
                              <a:pt x="4193141" y="731363"/>
                            </a:cubicBezTo>
                            <a:cubicBezTo>
                              <a:pt x="4014683" y="789463"/>
                              <a:pt x="3841499" y="727983"/>
                              <a:pt x="3753451" y="731363"/>
                            </a:cubicBezTo>
                            <a:cubicBezTo>
                              <a:pt x="3665403" y="734743"/>
                              <a:pt x="3471599" y="726854"/>
                              <a:pt x="3265503" y="731363"/>
                            </a:cubicBezTo>
                            <a:cubicBezTo>
                              <a:pt x="3059407" y="735872"/>
                              <a:pt x="2867187" y="705293"/>
                              <a:pt x="2729295" y="731363"/>
                            </a:cubicBezTo>
                            <a:cubicBezTo>
                              <a:pt x="2591403" y="757433"/>
                              <a:pt x="2370212" y="723001"/>
                              <a:pt x="2096571" y="731363"/>
                            </a:cubicBezTo>
                            <a:cubicBezTo>
                              <a:pt x="1822930" y="739725"/>
                              <a:pt x="1808317" y="688964"/>
                              <a:pt x="1608622" y="731363"/>
                            </a:cubicBezTo>
                            <a:cubicBezTo>
                              <a:pt x="1408927" y="773762"/>
                              <a:pt x="1293141" y="699025"/>
                              <a:pt x="1024156" y="731363"/>
                            </a:cubicBezTo>
                            <a:cubicBezTo>
                              <a:pt x="755171" y="763701"/>
                              <a:pt x="463035" y="685025"/>
                              <a:pt x="0" y="731363"/>
                            </a:cubicBezTo>
                            <a:cubicBezTo>
                              <a:pt x="-25860" y="590346"/>
                              <a:pt x="1048" y="454843"/>
                              <a:pt x="0" y="358368"/>
                            </a:cubicBezTo>
                            <a:cubicBezTo>
                              <a:pt x="-1048" y="261893"/>
                              <a:pt x="17197" y="141357"/>
                              <a:pt x="0" y="0"/>
                            </a:cubicBezTo>
                            <a:close/>
                          </a:path>
                          <a:path w="4825866" h="731363" stroke="0" extrusionOk="0">
                            <a:moveTo>
                              <a:pt x="0" y="0"/>
                            </a:moveTo>
                            <a:cubicBezTo>
                              <a:pt x="171951" y="-30338"/>
                              <a:pt x="255660" y="19369"/>
                              <a:pt x="487949" y="0"/>
                            </a:cubicBezTo>
                            <a:cubicBezTo>
                              <a:pt x="720238" y="-19369"/>
                              <a:pt x="908357" y="23211"/>
                              <a:pt x="1072415" y="0"/>
                            </a:cubicBezTo>
                            <a:cubicBezTo>
                              <a:pt x="1236473" y="-23211"/>
                              <a:pt x="1373972" y="16798"/>
                              <a:pt x="1512105" y="0"/>
                            </a:cubicBezTo>
                            <a:cubicBezTo>
                              <a:pt x="1650238" y="-16798"/>
                              <a:pt x="1897288" y="23259"/>
                              <a:pt x="2048312" y="0"/>
                            </a:cubicBezTo>
                            <a:cubicBezTo>
                              <a:pt x="2199336" y="-23259"/>
                              <a:pt x="2479314" y="39392"/>
                              <a:pt x="2632778" y="0"/>
                            </a:cubicBezTo>
                            <a:cubicBezTo>
                              <a:pt x="2786242" y="-39392"/>
                              <a:pt x="2929446" y="13308"/>
                              <a:pt x="3072468" y="0"/>
                            </a:cubicBezTo>
                            <a:cubicBezTo>
                              <a:pt x="3215490" y="-13308"/>
                              <a:pt x="3392884" y="21511"/>
                              <a:pt x="3560417" y="0"/>
                            </a:cubicBezTo>
                            <a:cubicBezTo>
                              <a:pt x="3727950" y="-21511"/>
                              <a:pt x="3860087" y="38212"/>
                              <a:pt x="4000107" y="0"/>
                            </a:cubicBezTo>
                            <a:cubicBezTo>
                              <a:pt x="4140127" y="-38212"/>
                              <a:pt x="4481127" y="87500"/>
                              <a:pt x="4825866" y="0"/>
                            </a:cubicBezTo>
                            <a:cubicBezTo>
                              <a:pt x="4859468" y="133643"/>
                              <a:pt x="4797009" y="232962"/>
                              <a:pt x="4825866" y="372995"/>
                            </a:cubicBezTo>
                            <a:cubicBezTo>
                              <a:pt x="4854723" y="513028"/>
                              <a:pt x="4802218" y="576953"/>
                              <a:pt x="4825866" y="731363"/>
                            </a:cubicBezTo>
                            <a:cubicBezTo>
                              <a:pt x="4591339" y="758322"/>
                              <a:pt x="4491271" y="725494"/>
                              <a:pt x="4337917" y="731363"/>
                            </a:cubicBezTo>
                            <a:cubicBezTo>
                              <a:pt x="4184563" y="737232"/>
                              <a:pt x="3994192" y="727423"/>
                              <a:pt x="3801710" y="731363"/>
                            </a:cubicBezTo>
                            <a:cubicBezTo>
                              <a:pt x="3609228" y="735303"/>
                              <a:pt x="3469310" y="695064"/>
                              <a:pt x="3265503" y="731363"/>
                            </a:cubicBezTo>
                            <a:cubicBezTo>
                              <a:pt x="3061696" y="767662"/>
                              <a:pt x="2947405" y="700607"/>
                              <a:pt x="2729295" y="731363"/>
                            </a:cubicBezTo>
                            <a:cubicBezTo>
                              <a:pt x="2511185" y="762119"/>
                              <a:pt x="2376340" y="706852"/>
                              <a:pt x="2144829" y="731363"/>
                            </a:cubicBezTo>
                            <a:cubicBezTo>
                              <a:pt x="1913318" y="755874"/>
                              <a:pt x="1785505" y="710697"/>
                              <a:pt x="1608622" y="731363"/>
                            </a:cubicBezTo>
                            <a:cubicBezTo>
                              <a:pt x="1431739" y="752029"/>
                              <a:pt x="1265576" y="709790"/>
                              <a:pt x="1072415" y="731363"/>
                            </a:cubicBezTo>
                            <a:cubicBezTo>
                              <a:pt x="879254" y="752936"/>
                              <a:pt x="750720" y="683448"/>
                              <a:pt x="536207" y="731363"/>
                            </a:cubicBezTo>
                            <a:cubicBezTo>
                              <a:pt x="321694" y="779278"/>
                              <a:pt x="201141" y="694855"/>
                              <a:pt x="0" y="731363"/>
                            </a:cubicBezTo>
                            <a:cubicBezTo>
                              <a:pt x="-38550" y="562674"/>
                              <a:pt x="16334" y="514565"/>
                              <a:pt x="0" y="358368"/>
                            </a:cubicBezTo>
                            <a:cubicBezTo>
                              <a:pt x="-16334" y="202172"/>
                              <a:pt x="22034" y="93563"/>
                              <a:pt x="0" y="0"/>
                            </a:cubicBezTo>
                            <a:close/>
                          </a:path>
                        </a:pathLst>
                      </a:custGeom>
                      <ask:type>
                        <ask:lineSketchScribble/>
                      </ask:type>
                    </ask:lineSketchStyleProps>
                  </a:ext>
                </a:extLst>
              </a:ln>
              <a:effectLst>
                <a:glow rad="63500">
                  <a:schemeClr val="accent3">
                    <a:satMod val="175000"/>
                    <a:alpha val="40000"/>
                  </a:schemeClr>
                </a:glow>
              </a:effectLst>
            </p:spPr>
            <p:txBody>
              <a:bodyPr/>
              <a:lstStyle/>
              <a:p>
                <a:r>
                  <a:rPr lang="en-US">
                    <a:noFill/>
                  </a:rPr>
                  <a:t> </a:t>
                </a:r>
              </a:p>
            </p:txBody>
          </p:sp>
        </mc:Fallback>
      </mc:AlternateContent>
      <p:sp>
        <p:nvSpPr>
          <p:cNvPr id="22" name="TextBox 21">
            <a:extLst>
              <a:ext uri="{FF2B5EF4-FFF2-40B4-BE49-F238E27FC236}">
                <a16:creationId xmlns:a16="http://schemas.microsoft.com/office/drawing/2014/main" id="{CCE658C9-5664-08BF-0A69-8D10F2951FB1}"/>
              </a:ext>
            </a:extLst>
          </p:cNvPr>
          <p:cNvSpPr txBox="1"/>
          <p:nvPr/>
        </p:nvSpPr>
        <p:spPr>
          <a:xfrm>
            <a:off x="8667216" y="1824182"/>
            <a:ext cx="1349115" cy="369332"/>
          </a:xfrm>
          <a:prstGeom prst="rect">
            <a:avLst/>
          </a:prstGeom>
          <a:noFill/>
        </p:spPr>
        <p:txBody>
          <a:bodyPr wrap="square" rtlCol="0">
            <a:spAutoFit/>
          </a:bodyPr>
          <a:lstStyle/>
          <a:p>
            <a:r>
              <a:rPr lang="en-US" b="1" dirty="0">
                <a:solidFill>
                  <a:schemeClr val="accent2">
                    <a:lumMod val="75000"/>
                  </a:schemeClr>
                </a:solidFill>
              </a:rPr>
              <a:t>Criteria</a:t>
            </a:r>
            <a:r>
              <a:rPr lang="en-US" dirty="0">
                <a:solidFill>
                  <a:schemeClr val="accent2">
                    <a:lumMod val="75000"/>
                  </a:schemeClr>
                </a:solidFill>
              </a:rPr>
              <a:t> 1</a:t>
            </a:r>
          </a:p>
        </p:txBody>
      </p:sp>
      <p:sp>
        <p:nvSpPr>
          <p:cNvPr id="24" name="TextBox 23">
            <a:extLst>
              <a:ext uri="{FF2B5EF4-FFF2-40B4-BE49-F238E27FC236}">
                <a16:creationId xmlns:a16="http://schemas.microsoft.com/office/drawing/2014/main" id="{D55921C8-74EB-96AF-9987-E87B38FE6120}"/>
              </a:ext>
            </a:extLst>
          </p:cNvPr>
          <p:cNvSpPr txBox="1"/>
          <p:nvPr/>
        </p:nvSpPr>
        <p:spPr>
          <a:xfrm>
            <a:off x="8667216" y="4074346"/>
            <a:ext cx="1349115" cy="369332"/>
          </a:xfrm>
          <a:prstGeom prst="rect">
            <a:avLst/>
          </a:prstGeom>
          <a:noFill/>
        </p:spPr>
        <p:txBody>
          <a:bodyPr wrap="square" rtlCol="0">
            <a:spAutoFit/>
          </a:bodyPr>
          <a:lstStyle/>
          <a:p>
            <a:r>
              <a:rPr lang="en-US" b="1" dirty="0">
                <a:solidFill>
                  <a:schemeClr val="accent2">
                    <a:lumMod val="75000"/>
                  </a:schemeClr>
                </a:solidFill>
              </a:rPr>
              <a:t>Criteria</a:t>
            </a:r>
            <a:r>
              <a:rPr lang="en-US" dirty="0">
                <a:solidFill>
                  <a:schemeClr val="accent2">
                    <a:lumMod val="75000"/>
                  </a:schemeClr>
                </a:solidFill>
              </a:rPr>
              <a:t> 2</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31BCEF2-9DBA-21BC-C315-A2F3F2B59673}"/>
                  </a:ext>
                </a:extLst>
              </p:cNvPr>
              <p:cNvSpPr txBox="1"/>
              <p:nvPr/>
            </p:nvSpPr>
            <p:spPr>
              <a:xfrm rot="-1020000">
                <a:off x="5369314" y="4807707"/>
                <a:ext cx="1443210" cy="651076"/>
              </a:xfrm>
              <a:prstGeom prst="rect">
                <a:avLst/>
              </a:prstGeom>
              <a:noFill/>
            </p:spPr>
            <p:txBody>
              <a:bodyPr wrap="square" tIns="0" rtlCol="0">
                <a:spAutoFit/>
              </a:bodyPr>
              <a:lstStyle/>
              <a:p>
                <a:r>
                  <a:rPr lang="en-US" b="1" dirty="0">
                    <a:solidFill>
                      <a:srgbClr val="FF0000"/>
                    </a:solidFill>
                  </a:rPr>
                  <a:t>same for </a:t>
                </a: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𝒔</m:t>
                        </m:r>
                      </m:e>
                      <m:sub>
                        <m:r>
                          <a:rPr lang="en-US" b="1" i="1" smtClean="0">
                            <a:solidFill>
                              <a:srgbClr val="FF0000"/>
                            </a:solidFill>
                            <a:latin typeface="Cambria Math" panose="02040503050406030204" pitchFamily="18" charset="0"/>
                          </a:rPr>
                          <m:t>𝒚</m:t>
                        </m:r>
                      </m:sub>
                    </m:sSub>
                    <m:r>
                      <a:rPr lang="en-US" b="1" i="0" smtClean="0">
                        <a:solidFill>
                          <a:srgbClr val="FF0000"/>
                        </a:solidFill>
                        <a:latin typeface="Cambria Math" panose="02040503050406030204" pitchFamily="18" charset="0"/>
                      </a:rPr>
                      <m:t> </m:t>
                    </m:r>
                  </m:oMath>
                </a14:m>
                <a:r>
                  <a:rPr lang="en-US" b="1" dirty="0">
                    <a:solidFill>
                      <a:srgbClr val="FF0000"/>
                    </a:solidFill>
                  </a:rPr>
                  <a:t> and </a:t>
                </a: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𝒗</m:t>
                        </m:r>
                      </m:e>
                      <m:sub>
                        <m:r>
                          <a:rPr lang="en-US" b="1" i="1" smtClean="0">
                            <a:solidFill>
                              <a:srgbClr val="FF0000"/>
                            </a:solidFill>
                            <a:latin typeface="Cambria Math" panose="02040503050406030204" pitchFamily="18" charset="0"/>
                          </a:rPr>
                          <m:t>𝒚</m:t>
                        </m:r>
                      </m:sub>
                    </m:sSub>
                  </m:oMath>
                </a14:m>
                <a:endParaRPr lang="en-US" b="1" dirty="0">
                  <a:solidFill>
                    <a:srgbClr val="FF0000"/>
                  </a:solidFill>
                </a:endParaRPr>
              </a:p>
            </p:txBody>
          </p:sp>
        </mc:Choice>
        <mc:Fallback xmlns="">
          <p:sp>
            <p:nvSpPr>
              <p:cNvPr id="6" name="TextBox 5">
                <a:extLst>
                  <a:ext uri="{FF2B5EF4-FFF2-40B4-BE49-F238E27FC236}">
                    <a16:creationId xmlns:a16="http://schemas.microsoft.com/office/drawing/2014/main" id="{931BCEF2-9DBA-21BC-C315-A2F3F2B59673}"/>
                  </a:ext>
                </a:extLst>
              </p:cNvPr>
              <p:cNvSpPr txBox="1">
                <a:spLocks noRot="1" noChangeAspect="1" noMove="1" noResize="1" noEditPoints="1" noAdjustHandles="1" noChangeArrowheads="1" noChangeShapeType="1" noTextEdit="1"/>
              </p:cNvSpPr>
              <p:nvPr/>
            </p:nvSpPr>
            <p:spPr>
              <a:xfrm rot="-1020000">
                <a:off x="5369314" y="4807707"/>
                <a:ext cx="1443210" cy="651076"/>
              </a:xfrm>
              <a:prstGeom prst="rect">
                <a:avLst/>
              </a:prstGeom>
              <a:blipFill>
                <a:blip r:embed="rId9"/>
                <a:stretch>
                  <a:fillRect l="-4264" b="-7558"/>
                </a:stretch>
              </a:blipFill>
            </p:spPr>
            <p:txBody>
              <a:bodyPr/>
              <a:lstStyle/>
              <a:p>
                <a:r>
                  <a:rPr lang="en-US">
                    <a:noFill/>
                  </a:rPr>
                  <a:t> </a:t>
                </a:r>
              </a:p>
            </p:txBody>
          </p:sp>
        </mc:Fallback>
      </mc:AlternateContent>
    </p:spTree>
    <p:extLst>
      <p:ext uri="{BB962C8B-B14F-4D97-AF65-F5344CB8AC3E}">
        <p14:creationId xmlns:p14="http://schemas.microsoft.com/office/powerpoint/2010/main" val="3583703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2956CF6-F3BD-43C6-93AB-EED51E9EB718}"/>
              </a:ext>
            </a:extLst>
          </p:cNvPr>
          <p:cNvCxnSpPr/>
          <p:nvPr/>
        </p:nvCxnSpPr>
        <p:spPr>
          <a:xfrm>
            <a:off x="501445" y="1150374"/>
            <a:ext cx="11031794" cy="0"/>
          </a:xfrm>
          <a:prstGeom prst="line">
            <a:avLst/>
          </a:prstGeom>
          <a:ln w="19050"/>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D6C77B72-0403-4776-AE16-A5A5F272A625}"/>
              </a:ext>
            </a:extLst>
          </p:cNvPr>
          <p:cNvSpPr txBox="1"/>
          <p:nvPr/>
        </p:nvSpPr>
        <p:spPr>
          <a:xfrm>
            <a:off x="501445" y="403123"/>
            <a:ext cx="7805342" cy="584775"/>
          </a:xfrm>
          <a:prstGeom prst="rect">
            <a:avLst/>
          </a:prstGeom>
          <a:noFill/>
        </p:spPr>
        <p:txBody>
          <a:bodyPr wrap="none" rtlCol="0">
            <a:spAutoFit/>
          </a:bodyPr>
          <a:lstStyle/>
          <a:p>
            <a:r>
              <a:rPr lang="en-US" sz="3200" b="1" dirty="0"/>
              <a:t>Designing and Training the World Model</a:t>
            </a:r>
            <a:endParaRPr lang="en-US" altLang="zh-CN" sz="3200" b="1" dirty="0"/>
          </a:p>
        </p:txBody>
      </p:sp>
      <p:sp>
        <p:nvSpPr>
          <p:cNvPr id="4" name="TextBox 3">
            <a:extLst>
              <a:ext uri="{FF2B5EF4-FFF2-40B4-BE49-F238E27FC236}">
                <a16:creationId xmlns:a16="http://schemas.microsoft.com/office/drawing/2014/main" id="{4BD95438-59EA-A6EE-50FA-E30F4C1A3E48}"/>
              </a:ext>
            </a:extLst>
          </p:cNvPr>
          <p:cNvSpPr txBox="1"/>
          <p:nvPr/>
        </p:nvSpPr>
        <p:spPr>
          <a:xfrm>
            <a:off x="501446" y="1351530"/>
            <a:ext cx="8042947" cy="461665"/>
          </a:xfrm>
          <a:prstGeom prst="rect">
            <a:avLst/>
          </a:prstGeom>
          <a:noFill/>
        </p:spPr>
        <p:txBody>
          <a:bodyPr wrap="square" rtlCol="0">
            <a:spAutoFit/>
          </a:bodyPr>
          <a:lstStyle/>
          <a:p>
            <a:r>
              <a:rPr lang="en-US" sz="2400" b="1" dirty="0"/>
              <a:t>Hierarchical JEPA (H-JEPA)</a:t>
            </a:r>
          </a:p>
        </p:txBody>
      </p:sp>
      <p:pic>
        <p:nvPicPr>
          <p:cNvPr id="9" name="Picture 8" descr="Diagram&#10;&#10;Description automatically generated">
            <a:extLst>
              <a:ext uri="{FF2B5EF4-FFF2-40B4-BE49-F238E27FC236}">
                <a16:creationId xmlns:a16="http://schemas.microsoft.com/office/drawing/2014/main" id="{CA21B492-D82F-835B-75EA-C90470B986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411" y="2308918"/>
            <a:ext cx="6708460" cy="4256774"/>
          </a:xfrm>
          <a:prstGeom prst="rect">
            <a:avLst/>
          </a:prstGeom>
        </p:spPr>
      </p:pic>
      <p:sp>
        <p:nvSpPr>
          <p:cNvPr id="11" name="TextBox 10">
            <a:extLst>
              <a:ext uri="{FF2B5EF4-FFF2-40B4-BE49-F238E27FC236}">
                <a16:creationId xmlns:a16="http://schemas.microsoft.com/office/drawing/2014/main" id="{E9B91218-9FF6-9D7C-A0FF-06201297A728}"/>
              </a:ext>
            </a:extLst>
          </p:cNvPr>
          <p:cNvSpPr txBox="1"/>
          <p:nvPr/>
        </p:nvSpPr>
        <p:spPr>
          <a:xfrm>
            <a:off x="7525063" y="3344881"/>
            <a:ext cx="1343856" cy="461665"/>
          </a:xfrm>
          <a:custGeom>
            <a:avLst/>
            <a:gdLst>
              <a:gd name="connsiteX0" fmla="*/ 0 w 1343856"/>
              <a:gd name="connsiteY0" fmla="*/ 0 h 461665"/>
              <a:gd name="connsiteX1" fmla="*/ 685367 w 1343856"/>
              <a:gd name="connsiteY1" fmla="*/ 0 h 461665"/>
              <a:gd name="connsiteX2" fmla="*/ 1343856 w 1343856"/>
              <a:gd name="connsiteY2" fmla="*/ 0 h 461665"/>
              <a:gd name="connsiteX3" fmla="*/ 1343856 w 1343856"/>
              <a:gd name="connsiteY3" fmla="*/ 461665 h 461665"/>
              <a:gd name="connsiteX4" fmla="*/ 645051 w 1343856"/>
              <a:gd name="connsiteY4" fmla="*/ 461665 h 461665"/>
              <a:gd name="connsiteX5" fmla="*/ 0 w 1343856"/>
              <a:gd name="connsiteY5" fmla="*/ 461665 h 461665"/>
              <a:gd name="connsiteX6" fmla="*/ 0 w 1343856"/>
              <a:gd name="connsiteY6" fmla="*/ 0 h 46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856" h="461665" extrusionOk="0">
                <a:moveTo>
                  <a:pt x="0" y="0"/>
                </a:moveTo>
                <a:cubicBezTo>
                  <a:pt x="274192" y="-13298"/>
                  <a:pt x="365213" y="-21457"/>
                  <a:pt x="685367" y="0"/>
                </a:cubicBezTo>
                <a:cubicBezTo>
                  <a:pt x="1005521" y="21457"/>
                  <a:pt x="1124651" y="11210"/>
                  <a:pt x="1343856" y="0"/>
                </a:cubicBezTo>
                <a:cubicBezTo>
                  <a:pt x="1332011" y="116598"/>
                  <a:pt x="1323753" y="255652"/>
                  <a:pt x="1343856" y="461665"/>
                </a:cubicBezTo>
                <a:cubicBezTo>
                  <a:pt x="1150908" y="444534"/>
                  <a:pt x="858437" y="488856"/>
                  <a:pt x="645051" y="461665"/>
                </a:cubicBezTo>
                <a:cubicBezTo>
                  <a:pt x="431665" y="434474"/>
                  <a:pt x="295674" y="432329"/>
                  <a:pt x="0" y="461665"/>
                </a:cubicBezTo>
                <a:cubicBezTo>
                  <a:pt x="-8925" y="238303"/>
                  <a:pt x="2829" y="149824"/>
                  <a:pt x="0" y="0"/>
                </a:cubicBezTo>
                <a:close/>
              </a:path>
            </a:pathLst>
          </a:custGeom>
          <a:noFill/>
          <a:ln w="6350">
            <a:solidFill>
              <a:schemeClr val="tx1"/>
            </a:solidFill>
            <a:extLst>
              <a:ext uri="{C807C97D-BFC1-408E-A445-0C87EB9F89A2}">
                <ask:lineSketchStyleProps xmlns:ask="http://schemas.microsoft.com/office/drawing/2018/sketchyshapes" sd="3125028111">
                  <a:prstGeom prst="rect">
                    <a:avLst/>
                  </a:prstGeom>
                  <ask:type>
                    <ask:lineSketchFreehand/>
                  </ask:type>
                </ask:lineSketchStyleProps>
              </a:ext>
            </a:extLst>
          </a:ln>
        </p:spPr>
        <p:txBody>
          <a:bodyPr wrap="square" rtlCol="0">
            <a:spAutoFit/>
          </a:bodyPr>
          <a:lstStyle/>
          <a:p>
            <a:pPr algn="ctr"/>
            <a:r>
              <a:rPr lang="en-US" sz="2400" b="1" dirty="0">
                <a:solidFill>
                  <a:schemeClr val="accent2">
                    <a:lumMod val="75000"/>
                  </a:schemeClr>
                </a:solidFill>
              </a:rPr>
              <a:t>JEPA -1</a:t>
            </a:r>
          </a:p>
        </p:txBody>
      </p:sp>
      <p:sp>
        <p:nvSpPr>
          <p:cNvPr id="13" name="TextBox 12">
            <a:extLst>
              <a:ext uri="{FF2B5EF4-FFF2-40B4-BE49-F238E27FC236}">
                <a16:creationId xmlns:a16="http://schemas.microsoft.com/office/drawing/2014/main" id="{C3E899FC-8463-FD6B-AF80-D4F54ED7C25A}"/>
              </a:ext>
            </a:extLst>
          </p:cNvPr>
          <p:cNvSpPr txBox="1"/>
          <p:nvPr/>
        </p:nvSpPr>
        <p:spPr>
          <a:xfrm>
            <a:off x="7540053" y="5301231"/>
            <a:ext cx="1343856" cy="461665"/>
          </a:xfrm>
          <a:custGeom>
            <a:avLst/>
            <a:gdLst>
              <a:gd name="connsiteX0" fmla="*/ 0 w 1343856"/>
              <a:gd name="connsiteY0" fmla="*/ 0 h 461665"/>
              <a:gd name="connsiteX1" fmla="*/ 685367 w 1343856"/>
              <a:gd name="connsiteY1" fmla="*/ 0 h 461665"/>
              <a:gd name="connsiteX2" fmla="*/ 1343856 w 1343856"/>
              <a:gd name="connsiteY2" fmla="*/ 0 h 461665"/>
              <a:gd name="connsiteX3" fmla="*/ 1343856 w 1343856"/>
              <a:gd name="connsiteY3" fmla="*/ 461665 h 461665"/>
              <a:gd name="connsiteX4" fmla="*/ 645051 w 1343856"/>
              <a:gd name="connsiteY4" fmla="*/ 461665 h 461665"/>
              <a:gd name="connsiteX5" fmla="*/ 0 w 1343856"/>
              <a:gd name="connsiteY5" fmla="*/ 461665 h 461665"/>
              <a:gd name="connsiteX6" fmla="*/ 0 w 1343856"/>
              <a:gd name="connsiteY6" fmla="*/ 0 h 46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856" h="461665" extrusionOk="0">
                <a:moveTo>
                  <a:pt x="0" y="0"/>
                </a:moveTo>
                <a:cubicBezTo>
                  <a:pt x="274192" y="-13298"/>
                  <a:pt x="365213" y="-21457"/>
                  <a:pt x="685367" y="0"/>
                </a:cubicBezTo>
                <a:cubicBezTo>
                  <a:pt x="1005521" y="21457"/>
                  <a:pt x="1124651" y="11210"/>
                  <a:pt x="1343856" y="0"/>
                </a:cubicBezTo>
                <a:cubicBezTo>
                  <a:pt x="1332011" y="116598"/>
                  <a:pt x="1323753" y="255652"/>
                  <a:pt x="1343856" y="461665"/>
                </a:cubicBezTo>
                <a:cubicBezTo>
                  <a:pt x="1150908" y="444534"/>
                  <a:pt x="858437" y="488856"/>
                  <a:pt x="645051" y="461665"/>
                </a:cubicBezTo>
                <a:cubicBezTo>
                  <a:pt x="431665" y="434474"/>
                  <a:pt x="295674" y="432329"/>
                  <a:pt x="0" y="461665"/>
                </a:cubicBezTo>
                <a:cubicBezTo>
                  <a:pt x="-8925" y="238303"/>
                  <a:pt x="2829" y="149824"/>
                  <a:pt x="0" y="0"/>
                </a:cubicBezTo>
                <a:close/>
              </a:path>
            </a:pathLst>
          </a:custGeom>
          <a:noFill/>
          <a:ln w="6350">
            <a:solidFill>
              <a:schemeClr val="tx1"/>
            </a:solidFill>
            <a:extLst>
              <a:ext uri="{C807C97D-BFC1-408E-A445-0C87EB9F89A2}">
                <ask:lineSketchStyleProps xmlns:ask="http://schemas.microsoft.com/office/drawing/2018/sketchyshapes" sd="3125028111">
                  <a:prstGeom prst="rect">
                    <a:avLst/>
                  </a:prstGeom>
                  <ask:type>
                    <ask:lineSketchFreehand/>
                  </ask:type>
                </ask:lineSketchStyleProps>
              </a:ext>
            </a:extLst>
          </a:ln>
        </p:spPr>
        <p:txBody>
          <a:bodyPr wrap="square" rtlCol="0">
            <a:spAutoFit/>
          </a:bodyPr>
          <a:lstStyle/>
          <a:p>
            <a:pPr algn="ctr"/>
            <a:r>
              <a:rPr lang="en-US" sz="2400" b="1" dirty="0">
                <a:solidFill>
                  <a:schemeClr val="accent2">
                    <a:lumMod val="75000"/>
                  </a:schemeClr>
                </a:solidFill>
              </a:rPr>
              <a:t>JEPA -2</a:t>
            </a:r>
          </a:p>
        </p:txBody>
      </p:sp>
      <p:sp>
        <p:nvSpPr>
          <p:cNvPr id="14" name="TextBox 13">
            <a:extLst>
              <a:ext uri="{FF2B5EF4-FFF2-40B4-BE49-F238E27FC236}">
                <a16:creationId xmlns:a16="http://schemas.microsoft.com/office/drawing/2014/main" id="{899BD91A-5CD7-A252-BEA2-B092A933F107}"/>
              </a:ext>
            </a:extLst>
          </p:cNvPr>
          <p:cNvSpPr txBox="1"/>
          <p:nvPr/>
        </p:nvSpPr>
        <p:spPr>
          <a:xfrm>
            <a:off x="9431312" y="2621664"/>
            <a:ext cx="2056958" cy="707886"/>
          </a:xfrm>
          <a:prstGeom prst="rect">
            <a:avLst/>
          </a:prstGeom>
          <a:noFill/>
        </p:spPr>
        <p:txBody>
          <a:bodyPr wrap="square" rtlCol="0">
            <a:spAutoFit/>
          </a:bodyPr>
          <a:lstStyle/>
          <a:p>
            <a:r>
              <a:rPr lang="en-US" sz="2000" dirty="0"/>
              <a:t>Low-level representations</a:t>
            </a:r>
          </a:p>
        </p:txBody>
      </p:sp>
      <p:sp>
        <p:nvSpPr>
          <p:cNvPr id="16" name="TextBox 15">
            <a:extLst>
              <a:ext uri="{FF2B5EF4-FFF2-40B4-BE49-F238E27FC236}">
                <a16:creationId xmlns:a16="http://schemas.microsoft.com/office/drawing/2014/main" id="{32FA9605-5CC6-58D6-C82F-C17014B64D2C}"/>
              </a:ext>
            </a:extLst>
          </p:cNvPr>
          <p:cNvSpPr txBox="1"/>
          <p:nvPr/>
        </p:nvSpPr>
        <p:spPr>
          <a:xfrm>
            <a:off x="9446303" y="4814236"/>
            <a:ext cx="2056958" cy="707886"/>
          </a:xfrm>
          <a:prstGeom prst="rect">
            <a:avLst/>
          </a:prstGeom>
          <a:noFill/>
        </p:spPr>
        <p:txBody>
          <a:bodyPr wrap="square" rtlCol="0">
            <a:spAutoFit/>
          </a:bodyPr>
          <a:lstStyle/>
          <a:p>
            <a:r>
              <a:rPr lang="en-US" sz="2000" dirty="0"/>
              <a:t>High-level representations</a:t>
            </a:r>
          </a:p>
        </p:txBody>
      </p:sp>
      <p:sp>
        <p:nvSpPr>
          <p:cNvPr id="18" name="TextBox 17">
            <a:extLst>
              <a:ext uri="{FF2B5EF4-FFF2-40B4-BE49-F238E27FC236}">
                <a16:creationId xmlns:a16="http://schemas.microsoft.com/office/drawing/2014/main" id="{25F6610B-A359-CC62-8978-85D1FB5714A9}"/>
              </a:ext>
            </a:extLst>
          </p:cNvPr>
          <p:cNvSpPr txBox="1"/>
          <p:nvPr/>
        </p:nvSpPr>
        <p:spPr>
          <a:xfrm>
            <a:off x="9431311" y="3544936"/>
            <a:ext cx="2056958" cy="707886"/>
          </a:xfrm>
          <a:prstGeom prst="rect">
            <a:avLst/>
          </a:prstGeom>
          <a:noFill/>
        </p:spPr>
        <p:txBody>
          <a:bodyPr wrap="square" rtlCol="0">
            <a:spAutoFit/>
          </a:bodyPr>
          <a:lstStyle/>
          <a:p>
            <a:r>
              <a:rPr lang="en-US" sz="2000" dirty="0"/>
              <a:t>Short-term predictions</a:t>
            </a:r>
          </a:p>
        </p:txBody>
      </p:sp>
      <p:sp>
        <p:nvSpPr>
          <p:cNvPr id="20" name="TextBox 19">
            <a:extLst>
              <a:ext uri="{FF2B5EF4-FFF2-40B4-BE49-F238E27FC236}">
                <a16:creationId xmlns:a16="http://schemas.microsoft.com/office/drawing/2014/main" id="{77BB88D1-E11B-66DF-A85B-54D12B9FBFAF}"/>
              </a:ext>
            </a:extLst>
          </p:cNvPr>
          <p:cNvSpPr txBox="1"/>
          <p:nvPr/>
        </p:nvSpPr>
        <p:spPr>
          <a:xfrm>
            <a:off x="9446301" y="5737507"/>
            <a:ext cx="2056958" cy="707886"/>
          </a:xfrm>
          <a:prstGeom prst="rect">
            <a:avLst/>
          </a:prstGeom>
          <a:noFill/>
        </p:spPr>
        <p:txBody>
          <a:bodyPr wrap="square" rtlCol="0">
            <a:spAutoFit/>
          </a:bodyPr>
          <a:lstStyle/>
          <a:p>
            <a:r>
              <a:rPr lang="en-US" sz="2000" dirty="0"/>
              <a:t>Long-term predictions</a:t>
            </a:r>
          </a:p>
        </p:txBody>
      </p:sp>
      <p:cxnSp>
        <p:nvCxnSpPr>
          <p:cNvPr id="22" name="Straight Arrow Connector 21">
            <a:extLst>
              <a:ext uri="{FF2B5EF4-FFF2-40B4-BE49-F238E27FC236}">
                <a16:creationId xmlns:a16="http://schemas.microsoft.com/office/drawing/2014/main" id="{A96224F1-271C-DA52-0B9F-2FDE9D780C6D}"/>
              </a:ext>
            </a:extLst>
          </p:cNvPr>
          <p:cNvCxnSpPr>
            <a:cxnSpLocks/>
          </p:cNvCxnSpPr>
          <p:nvPr/>
        </p:nvCxnSpPr>
        <p:spPr>
          <a:xfrm flipV="1">
            <a:off x="9024080" y="2975607"/>
            <a:ext cx="377252" cy="588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880BD1-C194-9453-0E40-48507D41BD92}"/>
              </a:ext>
            </a:extLst>
          </p:cNvPr>
          <p:cNvCxnSpPr>
            <a:cxnSpLocks/>
          </p:cNvCxnSpPr>
          <p:nvPr/>
        </p:nvCxnSpPr>
        <p:spPr>
          <a:xfrm>
            <a:off x="9024080" y="3563910"/>
            <a:ext cx="377251" cy="334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A8D3EA1-334D-BFC1-60E1-855BBFF747E3}"/>
              </a:ext>
            </a:extLst>
          </p:cNvPr>
          <p:cNvCxnSpPr>
            <a:endCxn id="16" idx="1"/>
          </p:cNvCxnSpPr>
          <p:nvPr/>
        </p:nvCxnSpPr>
        <p:spPr>
          <a:xfrm flipV="1">
            <a:off x="9054060" y="5168179"/>
            <a:ext cx="392243" cy="353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B7BAB57-420A-3298-0D93-00F52F6F502C}"/>
              </a:ext>
            </a:extLst>
          </p:cNvPr>
          <p:cNvCxnSpPr>
            <a:endCxn id="20" idx="1"/>
          </p:cNvCxnSpPr>
          <p:nvPr/>
        </p:nvCxnSpPr>
        <p:spPr>
          <a:xfrm>
            <a:off x="9054060" y="5522122"/>
            <a:ext cx="392241" cy="569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54079A7F-B304-4BD7-0EAD-11317CA526DC}"/>
              </a:ext>
            </a:extLst>
          </p:cNvPr>
          <p:cNvSpPr/>
          <p:nvPr/>
        </p:nvSpPr>
        <p:spPr>
          <a:xfrm>
            <a:off x="7540053" y="1829918"/>
            <a:ext cx="3807502" cy="599606"/>
          </a:xfrm>
          <a:custGeom>
            <a:avLst/>
            <a:gdLst>
              <a:gd name="connsiteX0" fmla="*/ 0 w 3807502"/>
              <a:gd name="connsiteY0" fmla="*/ 0 h 599606"/>
              <a:gd name="connsiteX1" fmla="*/ 543929 w 3807502"/>
              <a:gd name="connsiteY1" fmla="*/ 0 h 599606"/>
              <a:gd name="connsiteX2" fmla="*/ 1125933 w 3807502"/>
              <a:gd name="connsiteY2" fmla="*/ 0 h 599606"/>
              <a:gd name="connsiteX3" fmla="*/ 1555637 w 3807502"/>
              <a:gd name="connsiteY3" fmla="*/ 0 h 599606"/>
              <a:gd name="connsiteX4" fmla="*/ 2061490 w 3807502"/>
              <a:gd name="connsiteY4" fmla="*/ 0 h 599606"/>
              <a:gd name="connsiteX5" fmla="*/ 2567344 w 3807502"/>
              <a:gd name="connsiteY5" fmla="*/ 0 h 599606"/>
              <a:gd name="connsiteX6" fmla="*/ 3149348 w 3807502"/>
              <a:gd name="connsiteY6" fmla="*/ 0 h 599606"/>
              <a:gd name="connsiteX7" fmla="*/ 3807502 w 3807502"/>
              <a:gd name="connsiteY7" fmla="*/ 0 h 599606"/>
              <a:gd name="connsiteX8" fmla="*/ 3807502 w 3807502"/>
              <a:gd name="connsiteY8" fmla="*/ 599606 h 599606"/>
              <a:gd name="connsiteX9" fmla="*/ 3187423 w 3807502"/>
              <a:gd name="connsiteY9" fmla="*/ 599606 h 599606"/>
              <a:gd name="connsiteX10" fmla="*/ 2605419 w 3807502"/>
              <a:gd name="connsiteY10" fmla="*/ 599606 h 599606"/>
              <a:gd name="connsiteX11" fmla="*/ 2023415 w 3807502"/>
              <a:gd name="connsiteY11" fmla="*/ 599606 h 599606"/>
              <a:gd name="connsiteX12" fmla="*/ 1517562 w 3807502"/>
              <a:gd name="connsiteY12" fmla="*/ 599606 h 599606"/>
              <a:gd name="connsiteX13" fmla="*/ 897483 w 3807502"/>
              <a:gd name="connsiteY13" fmla="*/ 599606 h 599606"/>
              <a:gd name="connsiteX14" fmla="*/ 0 w 3807502"/>
              <a:gd name="connsiteY14" fmla="*/ 599606 h 599606"/>
              <a:gd name="connsiteX15" fmla="*/ 0 w 3807502"/>
              <a:gd name="connsiteY15" fmla="*/ 0 h 599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07502" h="599606" fill="none" extrusionOk="0">
                <a:moveTo>
                  <a:pt x="0" y="0"/>
                </a:moveTo>
                <a:cubicBezTo>
                  <a:pt x="265543" y="-33592"/>
                  <a:pt x="344255" y="57341"/>
                  <a:pt x="543929" y="0"/>
                </a:cubicBezTo>
                <a:cubicBezTo>
                  <a:pt x="743603" y="-57341"/>
                  <a:pt x="857240" y="7969"/>
                  <a:pt x="1125933" y="0"/>
                </a:cubicBezTo>
                <a:cubicBezTo>
                  <a:pt x="1394626" y="-7969"/>
                  <a:pt x="1440999" y="7640"/>
                  <a:pt x="1555637" y="0"/>
                </a:cubicBezTo>
                <a:cubicBezTo>
                  <a:pt x="1670275" y="-7640"/>
                  <a:pt x="1889846" y="58679"/>
                  <a:pt x="2061490" y="0"/>
                </a:cubicBezTo>
                <a:cubicBezTo>
                  <a:pt x="2233134" y="-58679"/>
                  <a:pt x="2433652" y="54534"/>
                  <a:pt x="2567344" y="0"/>
                </a:cubicBezTo>
                <a:cubicBezTo>
                  <a:pt x="2701036" y="-54534"/>
                  <a:pt x="2955990" y="56291"/>
                  <a:pt x="3149348" y="0"/>
                </a:cubicBezTo>
                <a:cubicBezTo>
                  <a:pt x="3342706" y="-56291"/>
                  <a:pt x="3642203" y="13429"/>
                  <a:pt x="3807502" y="0"/>
                </a:cubicBezTo>
                <a:cubicBezTo>
                  <a:pt x="3868678" y="156894"/>
                  <a:pt x="3774802" y="328833"/>
                  <a:pt x="3807502" y="599606"/>
                </a:cubicBezTo>
                <a:cubicBezTo>
                  <a:pt x="3559927" y="606721"/>
                  <a:pt x="3357592" y="590717"/>
                  <a:pt x="3187423" y="599606"/>
                </a:cubicBezTo>
                <a:cubicBezTo>
                  <a:pt x="3017254" y="608495"/>
                  <a:pt x="2871901" y="535551"/>
                  <a:pt x="2605419" y="599606"/>
                </a:cubicBezTo>
                <a:cubicBezTo>
                  <a:pt x="2338937" y="663661"/>
                  <a:pt x="2173796" y="552768"/>
                  <a:pt x="2023415" y="599606"/>
                </a:cubicBezTo>
                <a:cubicBezTo>
                  <a:pt x="1873034" y="646444"/>
                  <a:pt x="1744966" y="563950"/>
                  <a:pt x="1517562" y="599606"/>
                </a:cubicBezTo>
                <a:cubicBezTo>
                  <a:pt x="1290158" y="635262"/>
                  <a:pt x="1034815" y="552634"/>
                  <a:pt x="897483" y="599606"/>
                </a:cubicBezTo>
                <a:cubicBezTo>
                  <a:pt x="760151" y="646578"/>
                  <a:pt x="410999" y="516862"/>
                  <a:pt x="0" y="599606"/>
                </a:cubicBezTo>
                <a:cubicBezTo>
                  <a:pt x="-25137" y="393311"/>
                  <a:pt x="43417" y="253480"/>
                  <a:pt x="0" y="0"/>
                </a:cubicBezTo>
                <a:close/>
              </a:path>
              <a:path w="3807502" h="599606" stroke="0" extrusionOk="0">
                <a:moveTo>
                  <a:pt x="0" y="0"/>
                </a:moveTo>
                <a:cubicBezTo>
                  <a:pt x="177678" y="-24312"/>
                  <a:pt x="293421" y="59429"/>
                  <a:pt x="505854" y="0"/>
                </a:cubicBezTo>
                <a:cubicBezTo>
                  <a:pt x="718287" y="-59429"/>
                  <a:pt x="870784" y="20385"/>
                  <a:pt x="1087858" y="0"/>
                </a:cubicBezTo>
                <a:cubicBezTo>
                  <a:pt x="1304932" y="-20385"/>
                  <a:pt x="1346491" y="17024"/>
                  <a:pt x="1555637" y="0"/>
                </a:cubicBezTo>
                <a:cubicBezTo>
                  <a:pt x="1764783" y="-17024"/>
                  <a:pt x="1912973" y="55560"/>
                  <a:pt x="2099565" y="0"/>
                </a:cubicBezTo>
                <a:cubicBezTo>
                  <a:pt x="2286157" y="-55560"/>
                  <a:pt x="2390985" y="66871"/>
                  <a:pt x="2681569" y="0"/>
                </a:cubicBezTo>
                <a:cubicBezTo>
                  <a:pt x="2972153" y="-66871"/>
                  <a:pt x="2936533" y="11399"/>
                  <a:pt x="3149348" y="0"/>
                </a:cubicBezTo>
                <a:cubicBezTo>
                  <a:pt x="3362163" y="-11399"/>
                  <a:pt x="3562450" y="42045"/>
                  <a:pt x="3807502" y="0"/>
                </a:cubicBezTo>
                <a:cubicBezTo>
                  <a:pt x="3820027" y="241247"/>
                  <a:pt x="3753364" y="414737"/>
                  <a:pt x="3807502" y="599606"/>
                </a:cubicBezTo>
                <a:cubicBezTo>
                  <a:pt x="3585033" y="665268"/>
                  <a:pt x="3403862" y="592673"/>
                  <a:pt x="3225498" y="599606"/>
                </a:cubicBezTo>
                <a:cubicBezTo>
                  <a:pt x="3047134" y="606539"/>
                  <a:pt x="2920746" y="581324"/>
                  <a:pt x="2757719" y="599606"/>
                </a:cubicBezTo>
                <a:cubicBezTo>
                  <a:pt x="2594692" y="617888"/>
                  <a:pt x="2372800" y="536536"/>
                  <a:pt x="2175715" y="599606"/>
                </a:cubicBezTo>
                <a:cubicBezTo>
                  <a:pt x="1978630" y="662676"/>
                  <a:pt x="1881808" y="585809"/>
                  <a:pt x="1707937" y="599606"/>
                </a:cubicBezTo>
                <a:cubicBezTo>
                  <a:pt x="1534066" y="613403"/>
                  <a:pt x="1344175" y="538350"/>
                  <a:pt x="1164008" y="599606"/>
                </a:cubicBezTo>
                <a:cubicBezTo>
                  <a:pt x="983841" y="660862"/>
                  <a:pt x="834402" y="555653"/>
                  <a:pt x="620079" y="599606"/>
                </a:cubicBezTo>
                <a:cubicBezTo>
                  <a:pt x="405756" y="643559"/>
                  <a:pt x="222191" y="533939"/>
                  <a:pt x="0" y="599606"/>
                </a:cubicBezTo>
                <a:cubicBezTo>
                  <a:pt x="-20302" y="411939"/>
                  <a:pt x="20856" y="120288"/>
                  <a:pt x="0" y="0"/>
                </a:cubicBezTo>
                <a:close/>
              </a:path>
            </a:pathLst>
          </a:custGeom>
          <a:ln>
            <a:extLst>
              <a:ext uri="{C807C97D-BFC1-408E-A445-0C87EB9F89A2}">
                <ask:lineSketchStyleProps xmlns:ask="http://schemas.microsoft.com/office/drawing/2018/sketchyshapes" sd="31825359">
                  <a:prstGeom prst="rect">
                    <a:avLst/>
                  </a:prstGeom>
                  <ask:type>
                    <ask:lineSketchScribble/>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Different Abstraction Levels</a:t>
            </a:r>
          </a:p>
        </p:txBody>
      </p:sp>
    </p:spTree>
    <p:extLst>
      <p:ext uri="{BB962C8B-B14F-4D97-AF65-F5344CB8AC3E}">
        <p14:creationId xmlns:p14="http://schemas.microsoft.com/office/powerpoint/2010/main" val="2142795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2956CF6-F3BD-43C6-93AB-EED51E9EB718}"/>
              </a:ext>
            </a:extLst>
          </p:cNvPr>
          <p:cNvCxnSpPr/>
          <p:nvPr/>
        </p:nvCxnSpPr>
        <p:spPr>
          <a:xfrm>
            <a:off x="501445" y="1150374"/>
            <a:ext cx="11031794" cy="0"/>
          </a:xfrm>
          <a:prstGeom prst="line">
            <a:avLst/>
          </a:prstGeom>
          <a:ln w="19050"/>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D6C77B72-0403-4776-AE16-A5A5F272A625}"/>
              </a:ext>
            </a:extLst>
          </p:cNvPr>
          <p:cNvSpPr txBox="1"/>
          <p:nvPr/>
        </p:nvSpPr>
        <p:spPr>
          <a:xfrm>
            <a:off x="501445" y="403123"/>
            <a:ext cx="7805342" cy="584775"/>
          </a:xfrm>
          <a:prstGeom prst="rect">
            <a:avLst/>
          </a:prstGeom>
          <a:noFill/>
        </p:spPr>
        <p:txBody>
          <a:bodyPr wrap="none" rtlCol="0">
            <a:spAutoFit/>
          </a:bodyPr>
          <a:lstStyle/>
          <a:p>
            <a:r>
              <a:rPr lang="en-US" sz="3200" b="1" dirty="0"/>
              <a:t>Designing and Training the World Model</a:t>
            </a:r>
            <a:endParaRPr lang="en-US" altLang="zh-CN" sz="3200" b="1" dirty="0"/>
          </a:p>
        </p:txBody>
      </p:sp>
      <p:sp>
        <p:nvSpPr>
          <p:cNvPr id="4" name="TextBox 3">
            <a:extLst>
              <a:ext uri="{FF2B5EF4-FFF2-40B4-BE49-F238E27FC236}">
                <a16:creationId xmlns:a16="http://schemas.microsoft.com/office/drawing/2014/main" id="{4BD95438-59EA-A6EE-50FA-E30F4C1A3E48}"/>
              </a:ext>
            </a:extLst>
          </p:cNvPr>
          <p:cNvSpPr txBox="1"/>
          <p:nvPr/>
        </p:nvSpPr>
        <p:spPr>
          <a:xfrm>
            <a:off x="501446" y="1351530"/>
            <a:ext cx="8042947" cy="461665"/>
          </a:xfrm>
          <a:prstGeom prst="rect">
            <a:avLst/>
          </a:prstGeom>
          <a:noFill/>
        </p:spPr>
        <p:txBody>
          <a:bodyPr wrap="square" rtlCol="0">
            <a:spAutoFit/>
          </a:bodyPr>
          <a:lstStyle/>
          <a:p>
            <a:r>
              <a:rPr lang="en-US" sz="2400" b="1" dirty="0"/>
              <a:t>Hierarchical Planning in an Uncertain Environment</a:t>
            </a:r>
          </a:p>
        </p:txBody>
      </p:sp>
      <p:pic>
        <p:nvPicPr>
          <p:cNvPr id="6" name="Picture 5" descr="Timeline&#10;&#10;Description automatically generated">
            <a:extLst>
              <a:ext uri="{FF2B5EF4-FFF2-40B4-BE49-F238E27FC236}">
                <a16:creationId xmlns:a16="http://schemas.microsoft.com/office/drawing/2014/main" id="{55292087-4441-04E4-BA5D-7E08CDD21F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551" y="1977998"/>
            <a:ext cx="7618550" cy="4476879"/>
          </a:xfrm>
          <a:prstGeom prst="rect">
            <a:avLst/>
          </a:prstGeom>
        </p:spPr>
      </p:pic>
      <p:sp>
        <p:nvSpPr>
          <p:cNvPr id="7" name="Rectangle 6">
            <a:extLst>
              <a:ext uri="{FF2B5EF4-FFF2-40B4-BE49-F238E27FC236}">
                <a16:creationId xmlns:a16="http://schemas.microsoft.com/office/drawing/2014/main" id="{32B30BAA-80BD-F406-2823-7C30C9F03976}"/>
              </a:ext>
            </a:extLst>
          </p:cNvPr>
          <p:cNvSpPr/>
          <p:nvPr/>
        </p:nvSpPr>
        <p:spPr>
          <a:xfrm>
            <a:off x="8306785" y="2084789"/>
            <a:ext cx="2908091" cy="599606"/>
          </a:xfrm>
          <a:custGeom>
            <a:avLst/>
            <a:gdLst>
              <a:gd name="connsiteX0" fmla="*/ 0 w 2908091"/>
              <a:gd name="connsiteY0" fmla="*/ 0 h 599606"/>
              <a:gd name="connsiteX1" fmla="*/ 494375 w 2908091"/>
              <a:gd name="connsiteY1" fmla="*/ 0 h 599606"/>
              <a:gd name="connsiteX2" fmla="*/ 1046913 w 2908091"/>
              <a:gd name="connsiteY2" fmla="*/ 0 h 599606"/>
              <a:gd name="connsiteX3" fmla="*/ 1541288 w 2908091"/>
              <a:gd name="connsiteY3" fmla="*/ 0 h 599606"/>
              <a:gd name="connsiteX4" fmla="*/ 2035664 w 2908091"/>
              <a:gd name="connsiteY4" fmla="*/ 0 h 599606"/>
              <a:gd name="connsiteX5" fmla="*/ 2908091 w 2908091"/>
              <a:gd name="connsiteY5" fmla="*/ 0 h 599606"/>
              <a:gd name="connsiteX6" fmla="*/ 2908091 w 2908091"/>
              <a:gd name="connsiteY6" fmla="*/ 599606 h 599606"/>
              <a:gd name="connsiteX7" fmla="*/ 2297392 w 2908091"/>
              <a:gd name="connsiteY7" fmla="*/ 599606 h 599606"/>
              <a:gd name="connsiteX8" fmla="*/ 1657612 w 2908091"/>
              <a:gd name="connsiteY8" fmla="*/ 599606 h 599606"/>
              <a:gd name="connsiteX9" fmla="*/ 1017832 w 2908091"/>
              <a:gd name="connsiteY9" fmla="*/ 599606 h 599606"/>
              <a:gd name="connsiteX10" fmla="*/ 0 w 2908091"/>
              <a:gd name="connsiteY10" fmla="*/ 599606 h 599606"/>
              <a:gd name="connsiteX11" fmla="*/ 0 w 2908091"/>
              <a:gd name="connsiteY11" fmla="*/ 0 h 599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08091" h="599606" fill="none" extrusionOk="0">
                <a:moveTo>
                  <a:pt x="0" y="0"/>
                </a:moveTo>
                <a:cubicBezTo>
                  <a:pt x="212083" y="-6427"/>
                  <a:pt x="293400" y="24330"/>
                  <a:pt x="494375" y="0"/>
                </a:cubicBezTo>
                <a:cubicBezTo>
                  <a:pt x="695351" y="-24330"/>
                  <a:pt x="886572" y="30528"/>
                  <a:pt x="1046913" y="0"/>
                </a:cubicBezTo>
                <a:cubicBezTo>
                  <a:pt x="1207254" y="-30528"/>
                  <a:pt x="1442207" y="16233"/>
                  <a:pt x="1541288" y="0"/>
                </a:cubicBezTo>
                <a:cubicBezTo>
                  <a:pt x="1640370" y="-16233"/>
                  <a:pt x="1867882" y="9638"/>
                  <a:pt x="2035664" y="0"/>
                </a:cubicBezTo>
                <a:cubicBezTo>
                  <a:pt x="2203446" y="-9638"/>
                  <a:pt x="2477803" y="78216"/>
                  <a:pt x="2908091" y="0"/>
                </a:cubicBezTo>
                <a:cubicBezTo>
                  <a:pt x="2942266" y="181468"/>
                  <a:pt x="2845754" y="335846"/>
                  <a:pt x="2908091" y="599606"/>
                </a:cubicBezTo>
                <a:cubicBezTo>
                  <a:pt x="2761210" y="640140"/>
                  <a:pt x="2484233" y="535997"/>
                  <a:pt x="2297392" y="599606"/>
                </a:cubicBezTo>
                <a:cubicBezTo>
                  <a:pt x="2110551" y="663215"/>
                  <a:pt x="1808184" y="555854"/>
                  <a:pt x="1657612" y="599606"/>
                </a:cubicBezTo>
                <a:cubicBezTo>
                  <a:pt x="1507040" y="643358"/>
                  <a:pt x="1279483" y="573945"/>
                  <a:pt x="1017832" y="599606"/>
                </a:cubicBezTo>
                <a:cubicBezTo>
                  <a:pt x="756181" y="625267"/>
                  <a:pt x="479471" y="539437"/>
                  <a:pt x="0" y="599606"/>
                </a:cubicBezTo>
                <a:cubicBezTo>
                  <a:pt x="-1929" y="383672"/>
                  <a:pt x="50494" y="171873"/>
                  <a:pt x="0" y="0"/>
                </a:cubicBezTo>
                <a:close/>
              </a:path>
              <a:path w="2908091" h="599606" stroke="0" extrusionOk="0">
                <a:moveTo>
                  <a:pt x="0" y="0"/>
                </a:moveTo>
                <a:cubicBezTo>
                  <a:pt x="267579" y="-3978"/>
                  <a:pt x="293454" y="35168"/>
                  <a:pt x="552537" y="0"/>
                </a:cubicBezTo>
                <a:cubicBezTo>
                  <a:pt x="811620" y="-35168"/>
                  <a:pt x="975141" y="71929"/>
                  <a:pt x="1163236" y="0"/>
                </a:cubicBezTo>
                <a:cubicBezTo>
                  <a:pt x="1351331" y="-71929"/>
                  <a:pt x="1561158" y="59815"/>
                  <a:pt x="1686693" y="0"/>
                </a:cubicBezTo>
                <a:cubicBezTo>
                  <a:pt x="1812228" y="-59815"/>
                  <a:pt x="1993882" y="67325"/>
                  <a:pt x="2268311" y="0"/>
                </a:cubicBezTo>
                <a:cubicBezTo>
                  <a:pt x="2542740" y="-67325"/>
                  <a:pt x="2682505" y="28745"/>
                  <a:pt x="2908091" y="0"/>
                </a:cubicBezTo>
                <a:cubicBezTo>
                  <a:pt x="2949651" y="169843"/>
                  <a:pt x="2898817" y="333852"/>
                  <a:pt x="2908091" y="599606"/>
                </a:cubicBezTo>
                <a:cubicBezTo>
                  <a:pt x="2650884" y="652532"/>
                  <a:pt x="2532509" y="534421"/>
                  <a:pt x="2355554" y="599606"/>
                </a:cubicBezTo>
                <a:cubicBezTo>
                  <a:pt x="2178599" y="664791"/>
                  <a:pt x="2025999" y="562468"/>
                  <a:pt x="1832097" y="599606"/>
                </a:cubicBezTo>
                <a:cubicBezTo>
                  <a:pt x="1638195" y="636744"/>
                  <a:pt x="1499626" y="547062"/>
                  <a:pt x="1279560" y="599606"/>
                </a:cubicBezTo>
                <a:cubicBezTo>
                  <a:pt x="1059494" y="652150"/>
                  <a:pt x="861719" y="589075"/>
                  <a:pt x="756104" y="599606"/>
                </a:cubicBezTo>
                <a:cubicBezTo>
                  <a:pt x="650489" y="610137"/>
                  <a:pt x="340401" y="597017"/>
                  <a:pt x="0" y="599606"/>
                </a:cubicBezTo>
                <a:cubicBezTo>
                  <a:pt x="-70850" y="403325"/>
                  <a:pt x="28763" y="250782"/>
                  <a:pt x="0" y="0"/>
                </a:cubicBezTo>
                <a:close/>
              </a:path>
            </a:pathLst>
          </a:custGeom>
          <a:ln>
            <a:solidFill>
              <a:schemeClr val="tx1"/>
            </a:solidFill>
            <a:extLst>
              <a:ext uri="{C807C97D-BFC1-408E-A445-0C87EB9F89A2}">
                <ask:lineSketchStyleProps xmlns:ask="http://schemas.microsoft.com/office/drawing/2018/sketchyshapes" sd="31825359">
                  <a:prstGeom prst="rect">
                    <a:avLst/>
                  </a:prstGeom>
                  <ask:type>
                    <ask:lineSketchScribble/>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A Complex Task C(s2[4])</a:t>
            </a:r>
          </a:p>
        </p:txBody>
      </p:sp>
      <p:sp>
        <p:nvSpPr>
          <p:cNvPr id="8" name="Rectangle 7">
            <a:extLst>
              <a:ext uri="{FF2B5EF4-FFF2-40B4-BE49-F238E27FC236}">
                <a16:creationId xmlns:a16="http://schemas.microsoft.com/office/drawing/2014/main" id="{FA7F2E0E-2E1C-B914-7B66-4BF0249EA428}"/>
              </a:ext>
            </a:extLst>
          </p:cNvPr>
          <p:cNvSpPr/>
          <p:nvPr/>
        </p:nvSpPr>
        <p:spPr>
          <a:xfrm>
            <a:off x="8306786" y="3309080"/>
            <a:ext cx="2908091" cy="762940"/>
          </a:xfrm>
          <a:custGeom>
            <a:avLst/>
            <a:gdLst>
              <a:gd name="connsiteX0" fmla="*/ 0 w 2908091"/>
              <a:gd name="connsiteY0" fmla="*/ 0 h 762940"/>
              <a:gd name="connsiteX1" fmla="*/ 523456 w 2908091"/>
              <a:gd name="connsiteY1" fmla="*/ 0 h 762940"/>
              <a:gd name="connsiteX2" fmla="*/ 1017832 w 2908091"/>
              <a:gd name="connsiteY2" fmla="*/ 0 h 762940"/>
              <a:gd name="connsiteX3" fmla="*/ 1541288 w 2908091"/>
              <a:gd name="connsiteY3" fmla="*/ 0 h 762940"/>
              <a:gd name="connsiteX4" fmla="*/ 2151987 w 2908091"/>
              <a:gd name="connsiteY4" fmla="*/ 0 h 762940"/>
              <a:gd name="connsiteX5" fmla="*/ 2908091 w 2908091"/>
              <a:gd name="connsiteY5" fmla="*/ 0 h 762940"/>
              <a:gd name="connsiteX6" fmla="*/ 2908091 w 2908091"/>
              <a:gd name="connsiteY6" fmla="*/ 373841 h 762940"/>
              <a:gd name="connsiteX7" fmla="*/ 2908091 w 2908091"/>
              <a:gd name="connsiteY7" fmla="*/ 762940 h 762940"/>
              <a:gd name="connsiteX8" fmla="*/ 2268311 w 2908091"/>
              <a:gd name="connsiteY8" fmla="*/ 762940 h 762940"/>
              <a:gd name="connsiteX9" fmla="*/ 1773936 w 2908091"/>
              <a:gd name="connsiteY9" fmla="*/ 762940 h 762940"/>
              <a:gd name="connsiteX10" fmla="*/ 1134155 w 2908091"/>
              <a:gd name="connsiteY10" fmla="*/ 762940 h 762940"/>
              <a:gd name="connsiteX11" fmla="*/ 610699 w 2908091"/>
              <a:gd name="connsiteY11" fmla="*/ 762940 h 762940"/>
              <a:gd name="connsiteX12" fmla="*/ 0 w 2908091"/>
              <a:gd name="connsiteY12" fmla="*/ 762940 h 762940"/>
              <a:gd name="connsiteX13" fmla="*/ 0 w 2908091"/>
              <a:gd name="connsiteY13" fmla="*/ 373841 h 762940"/>
              <a:gd name="connsiteX14" fmla="*/ 0 w 2908091"/>
              <a:gd name="connsiteY14" fmla="*/ 0 h 762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08091" h="762940" fill="none" extrusionOk="0">
                <a:moveTo>
                  <a:pt x="0" y="0"/>
                </a:moveTo>
                <a:cubicBezTo>
                  <a:pt x="189693" y="-20572"/>
                  <a:pt x="305380" y="50275"/>
                  <a:pt x="523456" y="0"/>
                </a:cubicBezTo>
                <a:cubicBezTo>
                  <a:pt x="741532" y="-50275"/>
                  <a:pt x="850050" y="9638"/>
                  <a:pt x="1017832" y="0"/>
                </a:cubicBezTo>
                <a:cubicBezTo>
                  <a:pt x="1185614" y="-9638"/>
                  <a:pt x="1384123" y="58346"/>
                  <a:pt x="1541288" y="0"/>
                </a:cubicBezTo>
                <a:cubicBezTo>
                  <a:pt x="1698453" y="-58346"/>
                  <a:pt x="1947753" y="53484"/>
                  <a:pt x="2151987" y="0"/>
                </a:cubicBezTo>
                <a:cubicBezTo>
                  <a:pt x="2356221" y="-53484"/>
                  <a:pt x="2532432" y="35279"/>
                  <a:pt x="2908091" y="0"/>
                </a:cubicBezTo>
                <a:cubicBezTo>
                  <a:pt x="2924567" y="110468"/>
                  <a:pt x="2888952" y="275149"/>
                  <a:pt x="2908091" y="373841"/>
                </a:cubicBezTo>
                <a:cubicBezTo>
                  <a:pt x="2927230" y="472533"/>
                  <a:pt x="2866208" y="652574"/>
                  <a:pt x="2908091" y="762940"/>
                </a:cubicBezTo>
                <a:cubicBezTo>
                  <a:pt x="2685098" y="789507"/>
                  <a:pt x="2587769" y="709139"/>
                  <a:pt x="2268311" y="762940"/>
                </a:cubicBezTo>
                <a:cubicBezTo>
                  <a:pt x="1948853" y="816741"/>
                  <a:pt x="1877191" y="713802"/>
                  <a:pt x="1773936" y="762940"/>
                </a:cubicBezTo>
                <a:cubicBezTo>
                  <a:pt x="1670681" y="812078"/>
                  <a:pt x="1331706" y="714117"/>
                  <a:pt x="1134155" y="762940"/>
                </a:cubicBezTo>
                <a:cubicBezTo>
                  <a:pt x="936604" y="811763"/>
                  <a:pt x="809041" y="755452"/>
                  <a:pt x="610699" y="762940"/>
                </a:cubicBezTo>
                <a:cubicBezTo>
                  <a:pt x="412357" y="770428"/>
                  <a:pt x="202126" y="689776"/>
                  <a:pt x="0" y="762940"/>
                </a:cubicBezTo>
                <a:cubicBezTo>
                  <a:pt x="-34429" y="624347"/>
                  <a:pt x="33283" y="483249"/>
                  <a:pt x="0" y="373841"/>
                </a:cubicBezTo>
                <a:cubicBezTo>
                  <a:pt x="-33283" y="264433"/>
                  <a:pt x="33412" y="91536"/>
                  <a:pt x="0" y="0"/>
                </a:cubicBezTo>
                <a:close/>
              </a:path>
              <a:path w="2908091" h="762940" stroke="0" extrusionOk="0">
                <a:moveTo>
                  <a:pt x="0" y="0"/>
                </a:moveTo>
                <a:cubicBezTo>
                  <a:pt x="267579" y="-3978"/>
                  <a:pt x="293454" y="35168"/>
                  <a:pt x="552537" y="0"/>
                </a:cubicBezTo>
                <a:cubicBezTo>
                  <a:pt x="811620" y="-35168"/>
                  <a:pt x="975141" y="71929"/>
                  <a:pt x="1163236" y="0"/>
                </a:cubicBezTo>
                <a:cubicBezTo>
                  <a:pt x="1351331" y="-71929"/>
                  <a:pt x="1561158" y="59815"/>
                  <a:pt x="1686693" y="0"/>
                </a:cubicBezTo>
                <a:cubicBezTo>
                  <a:pt x="1812228" y="-59815"/>
                  <a:pt x="1993882" y="67325"/>
                  <a:pt x="2268311" y="0"/>
                </a:cubicBezTo>
                <a:cubicBezTo>
                  <a:pt x="2542740" y="-67325"/>
                  <a:pt x="2682505" y="28745"/>
                  <a:pt x="2908091" y="0"/>
                </a:cubicBezTo>
                <a:cubicBezTo>
                  <a:pt x="2950060" y="162903"/>
                  <a:pt x="2873961" y="218742"/>
                  <a:pt x="2908091" y="366211"/>
                </a:cubicBezTo>
                <a:cubicBezTo>
                  <a:pt x="2942221" y="513680"/>
                  <a:pt x="2870518" y="569524"/>
                  <a:pt x="2908091" y="762940"/>
                </a:cubicBezTo>
                <a:cubicBezTo>
                  <a:pt x="2657038" y="820199"/>
                  <a:pt x="2505352" y="735156"/>
                  <a:pt x="2297392" y="762940"/>
                </a:cubicBezTo>
                <a:cubicBezTo>
                  <a:pt x="2089432" y="790724"/>
                  <a:pt x="1964921" y="710396"/>
                  <a:pt x="1744855" y="762940"/>
                </a:cubicBezTo>
                <a:cubicBezTo>
                  <a:pt x="1524789" y="815484"/>
                  <a:pt x="1334215" y="754625"/>
                  <a:pt x="1221398" y="762940"/>
                </a:cubicBezTo>
                <a:cubicBezTo>
                  <a:pt x="1108581" y="771255"/>
                  <a:pt x="817855" y="713270"/>
                  <a:pt x="610699" y="762940"/>
                </a:cubicBezTo>
                <a:cubicBezTo>
                  <a:pt x="403543" y="812610"/>
                  <a:pt x="215851" y="712229"/>
                  <a:pt x="0" y="762940"/>
                </a:cubicBezTo>
                <a:cubicBezTo>
                  <a:pt x="-45366" y="670401"/>
                  <a:pt x="12420" y="545836"/>
                  <a:pt x="0" y="381470"/>
                </a:cubicBezTo>
                <a:cubicBezTo>
                  <a:pt x="-12420" y="217104"/>
                  <a:pt x="11942" y="76666"/>
                  <a:pt x="0" y="0"/>
                </a:cubicBezTo>
                <a:close/>
              </a:path>
            </a:pathLst>
          </a:custGeom>
          <a:ln>
            <a:solidFill>
              <a:schemeClr val="tx1"/>
            </a:solidFill>
            <a:extLst>
              <a:ext uri="{C807C97D-BFC1-408E-A445-0C87EB9F89A2}">
                <ask:lineSketchStyleProps xmlns:ask="http://schemas.microsoft.com/office/drawing/2018/sketchyshapes" sd="31825359">
                  <a:prstGeom prst="rect">
                    <a:avLst/>
                  </a:prstGeom>
                  <ask:type>
                    <ask:lineSketchScribble/>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Infer High-level Abstract Actions (a2[2], a2[4])</a:t>
            </a:r>
          </a:p>
        </p:txBody>
      </p:sp>
      <p:sp>
        <p:nvSpPr>
          <p:cNvPr id="10" name="Rectangle 9">
            <a:extLst>
              <a:ext uri="{FF2B5EF4-FFF2-40B4-BE49-F238E27FC236}">
                <a16:creationId xmlns:a16="http://schemas.microsoft.com/office/drawing/2014/main" id="{C5CF351E-3E40-6458-5055-1E99BEECD152}"/>
              </a:ext>
            </a:extLst>
          </p:cNvPr>
          <p:cNvSpPr/>
          <p:nvPr/>
        </p:nvSpPr>
        <p:spPr>
          <a:xfrm>
            <a:off x="8306786" y="4597514"/>
            <a:ext cx="2908091" cy="599606"/>
          </a:xfrm>
          <a:custGeom>
            <a:avLst/>
            <a:gdLst>
              <a:gd name="connsiteX0" fmla="*/ 0 w 2908091"/>
              <a:gd name="connsiteY0" fmla="*/ 0 h 599606"/>
              <a:gd name="connsiteX1" fmla="*/ 494375 w 2908091"/>
              <a:gd name="connsiteY1" fmla="*/ 0 h 599606"/>
              <a:gd name="connsiteX2" fmla="*/ 1046913 w 2908091"/>
              <a:gd name="connsiteY2" fmla="*/ 0 h 599606"/>
              <a:gd name="connsiteX3" fmla="*/ 1541288 w 2908091"/>
              <a:gd name="connsiteY3" fmla="*/ 0 h 599606"/>
              <a:gd name="connsiteX4" fmla="*/ 2035664 w 2908091"/>
              <a:gd name="connsiteY4" fmla="*/ 0 h 599606"/>
              <a:gd name="connsiteX5" fmla="*/ 2908091 w 2908091"/>
              <a:gd name="connsiteY5" fmla="*/ 0 h 599606"/>
              <a:gd name="connsiteX6" fmla="*/ 2908091 w 2908091"/>
              <a:gd name="connsiteY6" fmla="*/ 599606 h 599606"/>
              <a:gd name="connsiteX7" fmla="*/ 2297392 w 2908091"/>
              <a:gd name="connsiteY7" fmla="*/ 599606 h 599606"/>
              <a:gd name="connsiteX8" fmla="*/ 1657612 w 2908091"/>
              <a:gd name="connsiteY8" fmla="*/ 599606 h 599606"/>
              <a:gd name="connsiteX9" fmla="*/ 1017832 w 2908091"/>
              <a:gd name="connsiteY9" fmla="*/ 599606 h 599606"/>
              <a:gd name="connsiteX10" fmla="*/ 0 w 2908091"/>
              <a:gd name="connsiteY10" fmla="*/ 599606 h 599606"/>
              <a:gd name="connsiteX11" fmla="*/ 0 w 2908091"/>
              <a:gd name="connsiteY11" fmla="*/ 0 h 599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08091" h="599606" fill="none" extrusionOk="0">
                <a:moveTo>
                  <a:pt x="0" y="0"/>
                </a:moveTo>
                <a:cubicBezTo>
                  <a:pt x="212083" y="-6427"/>
                  <a:pt x="293400" y="24330"/>
                  <a:pt x="494375" y="0"/>
                </a:cubicBezTo>
                <a:cubicBezTo>
                  <a:pt x="695351" y="-24330"/>
                  <a:pt x="886572" y="30528"/>
                  <a:pt x="1046913" y="0"/>
                </a:cubicBezTo>
                <a:cubicBezTo>
                  <a:pt x="1207254" y="-30528"/>
                  <a:pt x="1442207" y="16233"/>
                  <a:pt x="1541288" y="0"/>
                </a:cubicBezTo>
                <a:cubicBezTo>
                  <a:pt x="1640370" y="-16233"/>
                  <a:pt x="1867882" y="9638"/>
                  <a:pt x="2035664" y="0"/>
                </a:cubicBezTo>
                <a:cubicBezTo>
                  <a:pt x="2203446" y="-9638"/>
                  <a:pt x="2477803" y="78216"/>
                  <a:pt x="2908091" y="0"/>
                </a:cubicBezTo>
                <a:cubicBezTo>
                  <a:pt x="2942266" y="181468"/>
                  <a:pt x="2845754" y="335846"/>
                  <a:pt x="2908091" y="599606"/>
                </a:cubicBezTo>
                <a:cubicBezTo>
                  <a:pt x="2761210" y="640140"/>
                  <a:pt x="2484233" y="535997"/>
                  <a:pt x="2297392" y="599606"/>
                </a:cubicBezTo>
                <a:cubicBezTo>
                  <a:pt x="2110551" y="663215"/>
                  <a:pt x="1808184" y="555854"/>
                  <a:pt x="1657612" y="599606"/>
                </a:cubicBezTo>
                <a:cubicBezTo>
                  <a:pt x="1507040" y="643358"/>
                  <a:pt x="1279483" y="573945"/>
                  <a:pt x="1017832" y="599606"/>
                </a:cubicBezTo>
                <a:cubicBezTo>
                  <a:pt x="756181" y="625267"/>
                  <a:pt x="479471" y="539437"/>
                  <a:pt x="0" y="599606"/>
                </a:cubicBezTo>
                <a:cubicBezTo>
                  <a:pt x="-1929" y="383672"/>
                  <a:pt x="50494" y="171873"/>
                  <a:pt x="0" y="0"/>
                </a:cubicBezTo>
                <a:close/>
              </a:path>
              <a:path w="2908091" h="599606" stroke="0" extrusionOk="0">
                <a:moveTo>
                  <a:pt x="0" y="0"/>
                </a:moveTo>
                <a:cubicBezTo>
                  <a:pt x="267579" y="-3978"/>
                  <a:pt x="293454" y="35168"/>
                  <a:pt x="552537" y="0"/>
                </a:cubicBezTo>
                <a:cubicBezTo>
                  <a:pt x="811620" y="-35168"/>
                  <a:pt x="975141" y="71929"/>
                  <a:pt x="1163236" y="0"/>
                </a:cubicBezTo>
                <a:cubicBezTo>
                  <a:pt x="1351331" y="-71929"/>
                  <a:pt x="1561158" y="59815"/>
                  <a:pt x="1686693" y="0"/>
                </a:cubicBezTo>
                <a:cubicBezTo>
                  <a:pt x="1812228" y="-59815"/>
                  <a:pt x="1993882" y="67325"/>
                  <a:pt x="2268311" y="0"/>
                </a:cubicBezTo>
                <a:cubicBezTo>
                  <a:pt x="2542740" y="-67325"/>
                  <a:pt x="2682505" y="28745"/>
                  <a:pt x="2908091" y="0"/>
                </a:cubicBezTo>
                <a:cubicBezTo>
                  <a:pt x="2949651" y="169843"/>
                  <a:pt x="2898817" y="333852"/>
                  <a:pt x="2908091" y="599606"/>
                </a:cubicBezTo>
                <a:cubicBezTo>
                  <a:pt x="2650884" y="652532"/>
                  <a:pt x="2532509" y="534421"/>
                  <a:pt x="2355554" y="599606"/>
                </a:cubicBezTo>
                <a:cubicBezTo>
                  <a:pt x="2178599" y="664791"/>
                  <a:pt x="2025999" y="562468"/>
                  <a:pt x="1832097" y="599606"/>
                </a:cubicBezTo>
                <a:cubicBezTo>
                  <a:pt x="1638195" y="636744"/>
                  <a:pt x="1499626" y="547062"/>
                  <a:pt x="1279560" y="599606"/>
                </a:cubicBezTo>
                <a:cubicBezTo>
                  <a:pt x="1059494" y="652150"/>
                  <a:pt x="861719" y="589075"/>
                  <a:pt x="756104" y="599606"/>
                </a:cubicBezTo>
                <a:cubicBezTo>
                  <a:pt x="650489" y="610137"/>
                  <a:pt x="340401" y="597017"/>
                  <a:pt x="0" y="599606"/>
                </a:cubicBezTo>
                <a:cubicBezTo>
                  <a:pt x="-70850" y="403325"/>
                  <a:pt x="28763" y="250782"/>
                  <a:pt x="0" y="0"/>
                </a:cubicBezTo>
                <a:close/>
              </a:path>
            </a:pathLst>
          </a:custGeom>
          <a:ln>
            <a:solidFill>
              <a:schemeClr val="tx1"/>
            </a:solidFill>
            <a:extLst>
              <a:ext uri="{C807C97D-BFC1-408E-A445-0C87EB9F89A2}">
                <ask:lineSketchStyleProps xmlns:ask="http://schemas.microsoft.com/office/drawing/2018/sketchyshapes" sd="31825359">
                  <a:prstGeom prst="rect">
                    <a:avLst/>
                  </a:prstGeom>
                  <ask:type>
                    <ask:lineSketchScribble/>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Subgoals C(s[2]), C(s[4])</a:t>
            </a:r>
          </a:p>
        </p:txBody>
      </p:sp>
      <p:sp>
        <p:nvSpPr>
          <p:cNvPr id="12" name="Rectangle 11">
            <a:extLst>
              <a:ext uri="{FF2B5EF4-FFF2-40B4-BE49-F238E27FC236}">
                <a16:creationId xmlns:a16="http://schemas.microsoft.com/office/drawing/2014/main" id="{EDCF0E74-D21A-3E58-62B3-99427EBC5793}"/>
              </a:ext>
            </a:extLst>
          </p:cNvPr>
          <p:cNvSpPr/>
          <p:nvPr/>
        </p:nvSpPr>
        <p:spPr>
          <a:xfrm>
            <a:off x="8306786" y="5722614"/>
            <a:ext cx="2908091" cy="599606"/>
          </a:xfrm>
          <a:custGeom>
            <a:avLst/>
            <a:gdLst>
              <a:gd name="connsiteX0" fmla="*/ 0 w 2908091"/>
              <a:gd name="connsiteY0" fmla="*/ 0 h 599606"/>
              <a:gd name="connsiteX1" fmla="*/ 494375 w 2908091"/>
              <a:gd name="connsiteY1" fmla="*/ 0 h 599606"/>
              <a:gd name="connsiteX2" fmla="*/ 1046913 w 2908091"/>
              <a:gd name="connsiteY2" fmla="*/ 0 h 599606"/>
              <a:gd name="connsiteX3" fmla="*/ 1541288 w 2908091"/>
              <a:gd name="connsiteY3" fmla="*/ 0 h 599606"/>
              <a:gd name="connsiteX4" fmla="*/ 2035664 w 2908091"/>
              <a:gd name="connsiteY4" fmla="*/ 0 h 599606"/>
              <a:gd name="connsiteX5" fmla="*/ 2908091 w 2908091"/>
              <a:gd name="connsiteY5" fmla="*/ 0 h 599606"/>
              <a:gd name="connsiteX6" fmla="*/ 2908091 w 2908091"/>
              <a:gd name="connsiteY6" fmla="*/ 599606 h 599606"/>
              <a:gd name="connsiteX7" fmla="*/ 2297392 w 2908091"/>
              <a:gd name="connsiteY7" fmla="*/ 599606 h 599606"/>
              <a:gd name="connsiteX8" fmla="*/ 1657612 w 2908091"/>
              <a:gd name="connsiteY8" fmla="*/ 599606 h 599606"/>
              <a:gd name="connsiteX9" fmla="*/ 1017832 w 2908091"/>
              <a:gd name="connsiteY9" fmla="*/ 599606 h 599606"/>
              <a:gd name="connsiteX10" fmla="*/ 0 w 2908091"/>
              <a:gd name="connsiteY10" fmla="*/ 599606 h 599606"/>
              <a:gd name="connsiteX11" fmla="*/ 0 w 2908091"/>
              <a:gd name="connsiteY11" fmla="*/ 0 h 599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08091" h="599606" fill="none" extrusionOk="0">
                <a:moveTo>
                  <a:pt x="0" y="0"/>
                </a:moveTo>
                <a:cubicBezTo>
                  <a:pt x="212083" y="-6427"/>
                  <a:pt x="293400" y="24330"/>
                  <a:pt x="494375" y="0"/>
                </a:cubicBezTo>
                <a:cubicBezTo>
                  <a:pt x="695351" y="-24330"/>
                  <a:pt x="886572" y="30528"/>
                  <a:pt x="1046913" y="0"/>
                </a:cubicBezTo>
                <a:cubicBezTo>
                  <a:pt x="1207254" y="-30528"/>
                  <a:pt x="1442207" y="16233"/>
                  <a:pt x="1541288" y="0"/>
                </a:cubicBezTo>
                <a:cubicBezTo>
                  <a:pt x="1640370" y="-16233"/>
                  <a:pt x="1867882" y="9638"/>
                  <a:pt x="2035664" y="0"/>
                </a:cubicBezTo>
                <a:cubicBezTo>
                  <a:pt x="2203446" y="-9638"/>
                  <a:pt x="2477803" y="78216"/>
                  <a:pt x="2908091" y="0"/>
                </a:cubicBezTo>
                <a:cubicBezTo>
                  <a:pt x="2942266" y="181468"/>
                  <a:pt x="2845754" y="335846"/>
                  <a:pt x="2908091" y="599606"/>
                </a:cubicBezTo>
                <a:cubicBezTo>
                  <a:pt x="2761210" y="640140"/>
                  <a:pt x="2484233" y="535997"/>
                  <a:pt x="2297392" y="599606"/>
                </a:cubicBezTo>
                <a:cubicBezTo>
                  <a:pt x="2110551" y="663215"/>
                  <a:pt x="1808184" y="555854"/>
                  <a:pt x="1657612" y="599606"/>
                </a:cubicBezTo>
                <a:cubicBezTo>
                  <a:pt x="1507040" y="643358"/>
                  <a:pt x="1279483" y="573945"/>
                  <a:pt x="1017832" y="599606"/>
                </a:cubicBezTo>
                <a:cubicBezTo>
                  <a:pt x="756181" y="625267"/>
                  <a:pt x="479471" y="539437"/>
                  <a:pt x="0" y="599606"/>
                </a:cubicBezTo>
                <a:cubicBezTo>
                  <a:pt x="-1929" y="383672"/>
                  <a:pt x="50494" y="171873"/>
                  <a:pt x="0" y="0"/>
                </a:cubicBezTo>
                <a:close/>
              </a:path>
              <a:path w="2908091" h="599606" stroke="0" extrusionOk="0">
                <a:moveTo>
                  <a:pt x="0" y="0"/>
                </a:moveTo>
                <a:cubicBezTo>
                  <a:pt x="267579" y="-3978"/>
                  <a:pt x="293454" y="35168"/>
                  <a:pt x="552537" y="0"/>
                </a:cubicBezTo>
                <a:cubicBezTo>
                  <a:pt x="811620" y="-35168"/>
                  <a:pt x="975141" y="71929"/>
                  <a:pt x="1163236" y="0"/>
                </a:cubicBezTo>
                <a:cubicBezTo>
                  <a:pt x="1351331" y="-71929"/>
                  <a:pt x="1561158" y="59815"/>
                  <a:pt x="1686693" y="0"/>
                </a:cubicBezTo>
                <a:cubicBezTo>
                  <a:pt x="1812228" y="-59815"/>
                  <a:pt x="1993882" y="67325"/>
                  <a:pt x="2268311" y="0"/>
                </a:cubicBezTo>
                <a:cubicBezTo>
                  <a:pt x="2542740" y="-67325"/>
                  <a:pt x="2682505" y="28745"/>
                  <a:pt x="2908091" y="0"/>
                </a:cubicBezTo>
                <a:cubicBezTo>
                  <a:pt x="2949651" y="169843"/>
                  <a:pt x="2898817" y="333852"/>
                  <a:pt x="2908091" y="599606"/>
                </a:cubicBezTo>
                <a:cubicBezTo>
                  <a:pt x="2650884" y="652532"/>
                  <a:pt x="2532509" y="534421"/>
                  <a:pt x="2355554" y="599606"/>
                </a:cubicBezTo>
                <a:cubicBezTo>
                  <a:pt x="2178599" y="664791"/>
                  <a:pt x="2025999" y="562468"/>
                  <a:pt x="1832097" y="599606"/>
                </a:cubicBezTo>
                <a:cubicBezTo>
                  <a:pt x="1638195" y="636744"/>
                  <a:pt x="1499626" y="547062"/>
                  <a:pt x="1279560" y="599606"/>
                </a:cubicBezTo>
                <a:cubicBezTo>
                  <a:pt x="1059494" y="652150"/>
                  <a:pt x="861719" y="589075"/>
                  <a:pt x="756104" y="599606"/>
                </a:cubicBezTo>
                <a:cubicBezTo>
                  <a:pt x="650489" y="610137"/>
                  <a:pt x="340401" y="597017"/>
                  <a:pt x="0" y="599606"/>
                </a:cubicBezTo>
                <a:cubicBezTo>
                  <a:pt x="-70850" y="403325"/>
                  <a:pt x="28763" y="250782"/>
                  <a:pt x="0" y="0"/>
                </a:cubicBezTo>
                <a:close/>
              </a:path>
            </a:pathLst>
          </a:custGeom>
          <a:ln>
            <a:solidFill>
              <a:schemeClr val="tx1"/>
            </a:solidFill>
            <a:extLst>
              <a:ext uri="{C807C97D-BFC1-408E-A445-0C87EB9F89A2}">
                <ask:lineSketchStyleProps xmlns:ask="http://schemas.microsoft.com/office/drawing/2018/sketchyshapes" sd="31825359">
                  <a:prstGeom prst="rect">
                    <a:avLst/>
                  </a:prstGeom>
                  <ask:type>
                    <ask:lineSketchScribble/>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Infer Action Sequence</a:t>
            </a:r>
          </a:p>
        </p:txBody>
      </p:sp>
      <p:sp>
        <p:nvSpPr>
          <p:cNvPr id="15" name="Arrow: Down 14">
            <a:extLst>
              <a:ext uri="{FF2B5EF4-FFF2-40B4-BE49-F238E27FC236}">
                <a16:creationId xmlns:a16="http://schemas.microsoft.com/office/drawing/2014/main" id="{BC0562A4-148E-1BA4-4F84-D065CD6EA492}"/>
              </a:ext>
            </a:extLst>
          </p:cNvPr>
          <p:cNvSpPr/>
          <p:nvPr/>
        </p:nvSpPr>
        <p:spPr>
          <a:xfrm>
            <a:off x="9593705" y="2878112"/>
            <a:ext cx="269823" cy="271817"/>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7378A5F-D454-79BD-8D49-47BFE948EBC5}"/>
              </a:ext>
            </a:extLst>
          </p:cNvPr>
          <p:cNvSpPr/>
          <p:nvPr/>
        </p:nvSpPr>
        <p:spPr>
          <a:xfrm>
            <a:off x="9611195" y="4214734"/>
            <a:ext cx="269823" cy="271817"/>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2B5FE73B-CBBE-68DD-F754-DDE47290575E}"/>
              </a:ext>
            </a:extLst>
          </p:cNvPr>
          <p:cNvSpPr/>
          <p:nvPr/>
        </p:nvSpPr>
        <p:spPr>
          <a:xfrm>
            <a:off x="9628685" y="5341492"/>
            <a:ext cx="269823" cy="271817"/>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4252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2956CF6-F3BD-43C6-93AB-EED51E9EB718}"/>
              </a:ext>
            </a:extLst>
          </p:cNvPr>
          <p:cNvCxnSpPr/>
          <p:nvPr/>
        </p:nvCxnSpPr>
        <p:spPr>
          <a:xfrm>
            <a:off x="501445" y="1150374"/>
            <a:ext cx="11031794" cy="0"/>
          </a:xfrm>
          <a:prstGeom prst="line">
            <a:avLst/>
          </a:prstGeom>
          <a:ln w="19050"/>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D6C77B72-0403-4776-AE16-A5A5F272A625}"/>
              </a:ext>
            </a:extLst>
          </p:cNvPr>
          <p:cNvSpPr txBox="1"/>
          <p:nvPr/>
        </p:nvSpPr>
        <p:spPr>
          <a:xfrm>
            <a:off x="501445" y="403123"/>
            <a:ext cx="7805342" cy="584775"/>
          </a:xfrm>
          <a:prstGeom prst="rect">
            <a:avLst/>
          </a:prstGeom>
          <a:noFill/>
        </p:spPr>
        <p:txBody>
          <a:bodyPr wrap="none" rtlCol="0">
            <a:spAutoFit/>
          </a:bodyPr>
          <a:lstStyle/>
          <a:p>
            <a:r>
              <a:rPr lang="en-US" sz="3200" b="1" dirty="0"/>
              <a:t>Designing and Training the World Model</a:t>
            </a:r>
            <a:endParaRPr lang="en-US" altLang="zh-CN" sz="3200" b="1" dirty="0"/>
          </a:p>
        </p:txBody>
      </p:sp>
      <p:sp>
        <p:nvSpPr>
          <p:cNvPr id="4" name="TextBox 3">
            <a:extLst>
              <a:ext uri="{FF2B5EF4-FFF2-40B4-BE49-F238E27FC236}">
                <a16:creationId xmlns:a16="http://schemas.microsoft.com/office/drawing/2014/main" id="{4BD95438-59EA-A6EE-50FA-E30F4C1A3E48}"/>
              </a:ext>
            </a:extLst>
          </p:cNvPr>
          <p:cNvSpPr txBox="1"/>
          <p:nvPr/>
        </p:nvSpPr>
        <p:spPr>
          <a:xfrm>
            <a:off x="501446" y="1351530"/>
            <a:ext cx="8042947" cy="461665"/>
          </a:xfrm>
          <a:prstGeom prst="rect">
            <a:avLst/>
          </a:prstGeom>
          <a:noFill/>
        </p:spPr>
        <p:txBody>
          <a:bodyPr wrap="square" rtlCol="0">
            <a:spAutoFit/>
          </a:bodyPr>
          <a:lstStyle/>
          <a:p>
            <a:r>
              <a:rPr lang="en-US" sz="2400" b="1" dirty="0"/>
              <a:t>Keeping track of the state of the world</a:t>
            </a:r>
          </a:p>
        </p:txBody>
      </p:sp>
      <p:sp>
        <p:nvSpPr>
          <p:cNvPr id="3" name="Rectangle 2">
            <a:extLst>
              <a:ext uri="{FF2B5EF4-FFF2-40B4-BE49-F238E27FC236}">
                <a16:creationId xmlns:a16="http://schemas.microsoft.com/office/drawing/2014/main" id="{F4F4D20D-1FF7-5E23-C61B-0C4B14AB1304}"/>
              </a:ext>
            </a:extLst>
          </p:cNvPr>
          <p:cNvSpPr/>
          <p:nvPr/>
        </p:nvSpPr>
        <p:spPr>
          <a:xfrm>
            <a:off x="1365383" y="2331972"/>
            <a:ext cx="2827753" cy="953985"/>
          </a:xfrm>
          <a:custGeom>
            <a:avLst/>
            <a:gdLst>
              <a:gd name="connsiteX0" fmla="*/ 0 w 2827753"/>
              <a:gd name="connsiteY0" fmla="*/ 0 h 953985"/>
              <a:gd name="connsiteX1" fmla="*/ 508996 w 2827753"/>
              <a:gd name="connsiteY1" fmla="*/ 0 h 953985"/>
              <a:gd name="connsiteX2" fmla="*/ 989714 w 2827753"/>
              <a:gd name="connsiteY2" fmla="*/ 0 h 953985"/>
              <a:gd name="connsiteX3" fmla="*/ 1498709 w 2827753"/>
              <a:gd name="connsiteY3" fmla="*/ 0 h 953985"/>
              <a:gd name="connsiteX4" fmla="*/ 2092537 w 2827753"/>
              <a:gd name="connsiteY4" fmla="*/ 0 h 953985"/>
              <a:gd name="connsiteX5" fmla="*/ 2827753 w 2827753"/>
              <a:gd name="connsiteY5" fmla="*/ 0 h 953985"/>
              <a:gd name="connsiteX6" fmla="*/ 2827753 w 2827753"/>
              <a:gd name="connsiteY6" fmla="*/ 467453 h 953985"/>
              <a:gd name="connsiteX7" fmla="*/ 2827753 w 2827753"/>
              <a:gd name="connsiteY7" fmla="*/ 953985 h 953985"/>
              <a:gd name="connsiteX8" fmla="*/ 2205647 w 2827753"/>
              <a:gd name="connsiteY8" fmla="*/ 953985 h 953985"/>
              <a:gd name="connsiteX9" fmla="*/ 1724929 w 2827753"/>
              <a:gd name="connsiteY9" fmla="*/ 953985 h 953985"/>
              <a:gd name="connsiteX10" fmla="*/ 1102824 w 2827753"/>
              <a:gd name="connsiteY10" fmla="*/ 953985 h 953985"/>
              <a:gd name="connsiteX11" fmla="*/ 593828 w 2827753"/>
              <a:gd name="connsiteY11" fmla="*/ 953985 h 953985"/>
              <a:gd name="connsiteX12" fmla="*/ 0 w 2827753"/>
              <a:gd name="connsiteY12" fmla="*/ 953985 h 953985"/>
              <a:gd name="connsiteX13" fmla="*/ 0 w 2827753"/>
              <a:gd name="connsiteY13" fmla="*/ 467453 h 953985"/>
              <a:gd name="connsiteX14" fmla="*/ 0 w 2827753"/>
              <a:gd name="connsiteY14" fmla="*/ 0 h 953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7753" h="953985" fill="none" extrusionOk="0">
                <a:moveTo>
                  <a:pt x="0" y="0"/>
                </a:moveTo>
                <a:cubicBezTo>
                  <a:pt x="250561" y="-33189"/>
                  <a:pt x="256741" y="47367"/>
                  <a:pt x="508996" y="0"/>
                </a:cubicBezTo>
                <a:cubicBezTo>
                  <a:pt x="761251" y="-47367"/>
                  <a:pt x="836976" y="33858"/>
                  <a:pt x="989714" y="0"/>
                </a:cubicBezTo>
                <a:cubicBezTo>
                  <a:pt x="1142452" y="-33858"/>
                  <a:pt x="1330598" y="18115"/>
                  <a:pt x="1498709" y="0"/>
                </a:cubicBezTo>
                <a:cubicBezTo>
                  <a:pt x="1666821" y="-18115"/>
                  <a:pt x="1814793" y="22354"/>
                  <a:pt x="2092537" y="0"/>
                </a:cubicBezTo>
                <a:cubicBezTo>
                  <a:pt x="2370281" y="-22354"/>
                  <a:pt x="2591216" y="40465"/>
                  <a:pt x="2827753" y="0"/>
                </a:cubicBezTo>
                <a:cubicBezTo>
                  <a:pt x="2852284" y="198373"/>
                  <a:pt x="2791102" y="260630"/>
                  <a:pt x="2827753" y="467453"/>
                </a:cubicBezTo>
                <a:cubicBezTo>
                  <a:pt x="2864404" y="674276"/>
                  <a:pt x="2790428" y="712348"/>
                  <a:pt x="2827753" y="953985"/>
                </a:cubicBezTo>
                <a:cubicBezTo>
                  <a:pt x="2575507" y="986800"/>
                  <a:pt x="2455774" y="881207"/>
                  <a:pt x="2205647" y="953985"/>
                </a:cubicBezTo>
                <a:cubicBezTo>
                  <a:pt x="1955520" y="1026763"/>
                  <a:pt x="1834097" y="952920"/>
                  <a:pt x="1724929" y="953985"/>
                </a:cubicBezTo>
                <a:cubicBezTo>
                  <a:pt x="1615761" y="955050"/>
                  <a:pt x="1393621" y="914692"/>
                  <a:pt x="1102824" y="953985"/>
                </a:cubicBezTo>
                <a:cubicBezTo>
                  <a:pt x="812028" y="993278"/>
                  <a:pt x="777233" y="923543"/>
                  <a:pt x="593828" y="953985"/>
                </a:cubicBezTo>
                <a:cubicBezTo>
                  <a:pt x="410423" y="984427"/>
                  <a:pt x="184156" y="909892"/>
                  <a:pt x="0" y="953985"/>
                </a:cubicBezTo>
                <a:cubicBezTo>
                  <a:pt x="-54188" y="845244"/>
                  <a:pt x="51324" y="666248"/>
                  <a:pt x="0" y="467453"/>
                </a:cubicBezTo>
                <a:cubicBezTo>
                  <a:pt x="-51324" y="268658"/>
                  <a:pt x="40386" y="206843"/>
                  <a:pt x="0" y="0"/>
                </a:cubicBezTo>
                <a:close/>
              </a:path>
              <a:path w="2827753" h="953985" stroke="0" extrusionOk="0">
                <a:moveTo>
                  <a:pt x="0" y="0"/>
                </a:moveTo>
                <a:cubicBezTo>
                  <a:pt x="118834" y="-25248"/>
                  <a:pt x="397112" y="61390"/>
                  <a:pt x="537273" y="0"/>
                </a:cubicBezTo>
                <a:cubicBezTo>
                  <a:pt x="677434" y="-61390"/>
                  <a:pt x="834902" y="58902"/>
                  <a:pt x="1131101" y="0"/>
                </a:cubicBezTo>
                <a:cubicBezTo>
                  <a:pt x="1427300" y="-58902"/>
                  <a:pt x="1509479" y="37790"/>
                  <a:pt x="1640097" y="0"/>
                </a:cubicBezTo>
                <a:cubicBezTo>
                  <a:pt x="1770715" y="-37790"/>
                  <a:pt x="2077623" y="4200"/>
                  <a:pt x="2205647" y="0"/>
                </a:cubicBezTo>
                <a:cubicBezTo>
                  <a:pt x="2333671" y="-4200"/>
                  <a:pt x="2640659" y="24765"/>
                  <a:pt x="2827753" y="0"/>
                </a:cubicBezTo>
                <a:cubicBezTo>
                  <a:pt x="2857155" y="158213"/>
                  <a:pt x="2812427" y="272110"/>
                  <a:pt x="2827753" y="457913"/>
                </a:cubicBezTo>
                <a:cubicBezTo>
                  <a:pt x="2843079" y="643716"/>
                  <a:pt x="2807004" y="735886"/>
                  <a:pt x="2827753" y="953985"/>
                </a:cubicBezTo>
                <a:cubicBezTo>
                  <a:pt x="2627928" y="956432"/>
                  <a:pt x="2412285" y="944045"/>
                  <a:pt x="2233925" y="953985"/>
                </a:cubicBezTo>
                <a:cubicBezTo>
                  <a:pt x="2055565" y="963925"/>
                  <a:pt x="1890766" y="927743"/>
                  <a:pt x="1696652" y="953985"/>
                </a:cubicBezTo>
                <a:cubicBezTo>
                  <a:pt x="1502538" y="980227"/>
                  <a:pt x="1437638" y="903449"/>
                  <a:pt x="1187656" y="953985"/>
                </a:cubicBezTo>
                <a:cubicBezTo>
                  <a:pt x="937674" y="1004521"/>
                  <a:pt x="836470" y="890243"/>
                  <a:pt x="593828" y="953985"/>
                </a:cubicBezTo>
                <a:cubicBezTo>
                  <a:pt x="351186" y="1017727"/>
                  <a:pt x="133380" y="908307"/>
                  <a:pt x="0" y="953985"/>
                </a:cubicBezTo>
                <a:cubicBezTo>
                  <a:pt x="-1674" y="849512"/>
                  <a:pt x="4536" y="702411"/>
                  <a:pt x="0" y="476993"/>
                </a:cubicBezTo>
                <a:cubicBezTo>
                  <a:pt x="-4536" y="251575"/>
                  <a:pt x="3832" y="154156"/>
                  <a:pt x="0" y="0"/>
                </a:cubicBezTo>
                <a:close/>
              </a:path>
            </a:pathLst>
          </a:custGeom>
          <a:ln>
            <a:solidFill>
              <a:schemeClr val="tx1"/>
            </a:solidFill>
            <a:extLst>
              <a:ext uri="{C807C97D-BFC1-408E-A445-0C87EB9F89A2}">
                <ask:lineSketchStyleProps xmlns:ask="http://schemas.microsoft.com/office/drawing/2018/sketchyshapes" sd="31825359">
                  <a:prstGeom prst="rect">
                    <a:avLst/>
                  </a:prstGeom>
                  <ask:type>
                    <ask:lineSketchScribble/>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key-value </a:t>
            </a:r>
          </a:p>
          <a:p>
            <a:pPr algn="ctr"/>
            <a:r>
              <a:rPr lang="en-US" sz="2000" dirty="0"/>
              <a:t>associative memory</a:t>
            </a:r>
            <a:endParaRPr lang="en-US" sz="2000" dirty="0">
              <a:solidFill>
                <a:schemeClr val="tx1"/>
              </a:solidFill>
            </a:endParaRPr>
          </a:p>
        </p:txBody>
      </p:sp>
      <p:grpSp>
        <p:nvGrpSpPr>
          <p:cNvPr id="25" name="Group 24">
            <a:extLst>
              <a:ext uri="{FF2B5EF4-FFF2-40B4-BE49-F238E27FC236}">
                <a16:creationId xmlns:a16="http://schemas.microsoft.com/office/drawing/2014/main" id="{5701ADED-01C1-3246-711E-B12B09D13727}"/>
              </a:ext>
            </a:extLst>
          </p:cNvPr>
          <p:cNvGrpSpPr/>
          <p:nvPr/>
        </p:nvGrpSpPr>
        <p:grpSpPr>
          <a:xfrm>
            <a:off x="1106280" y="3913736"/>
            <a:ext cx="6703595" cy="2382133"/>
            <a:chOff x="4404116" y="2671324"/>
            <a:chExt cx="7563839" cy="2553364"/>
          </a:xfrm>
        </p:grpSpPr>
        <p:grpSp>
          <p:nvGrpSpPr>
            <p:cNvPr id="20" name="Group 19">
              <a:extLst>
                <a:ext uri="{FF2B5EF4-FFF2-40B4-BE49-F238E27FC236}">
                  <a16:creationId xmlns:a16="http://schemas.microsoft.com/office/drawing/2014/main" id="{6EB9F796-0F94-C6B5-7894-398CA6660D71}"/>
                </a:ext>
              </a:extLst>
            </p:cNvPr>
            <p:cNvGrpSpPr/>
            <p:nvPr/>
          </p:nvGrpSpPr>
          <p:grpSpPr>
            <a:xfrm>
              <a:off x="4404116" y="2671324"/>
              <a:ext cx="4710163" cy="2553364"/>
              <a:chOff x="2686282" y="3154262"/>
              <a:chExt cx="4710163" cy="2553364"/>
            </a:xfrm>
          </p:grpSpPr>
          <p:pic>
            <p:nvPicPr>
              <p:cNvPr id="14" name="Picture 13" descr="Text&#10;&#10;Description automatically generated">
                <a:extLst>
                  <a:ext uri="{FF2B5EF4-FFF2-40B4-BE49-F238E27FC236}">
                    <a16:creationId xmlns:a16="http://schemas.microsoft.com/office/drawing/2014/main" id="{57091654-0AD2-F195-5F16-C8531C946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7608" y="3856689"/>
                <a:ext cx="3888837" cy="1850937"/>
              </a:xfrm>
              <a:prstGeom prst="rect">
                <a:avLst/>
              </a:prstGeom>
            </p:spPr>
          </p:pic>
          <p:pic>
            <p:nvPicPr>
              <p:cNvPr id="19" name="Picture 18">
                <a:extLst>
                  <a:ext uri="{FF2B5EF4-FFF2-40B4-BE49-F238E27FC236}">
                    <a16:creationId xmlns:a16="http://schemas.microsoft.com/office/drawing/2014/main" id="{8F0B5C26-BCEE-B8E6-050C-E9537F6BC9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6282" y="3154262"/>
                <a:ext cx="3493393" cy="698679"/>
              </a:xfrm>
              <a:prstGeom prst="rect">
                <a:avLst/>
              </a:prstGeom>
            </p:spPr>
          </p:pic>
        </p:grpSp>
        <p:pic>
          <p:nvPicPr>
            <p:cNvPr id="23" name="Picture 22">
              <a:extLst>
                <a:ext uri="{FF2B5EF4-FFF2-40B4-BE49-F238E27FC236}">
                  <a16:creationId xmlns:a16="http://schemas.microsoft.com/office/drawing/2014/main" id="{F56612DC-94C3-7DE3-5078-BE4B783B6F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48734" y="4570243"/>
              <a:ext cx="2419221" cy="441771"/>
            </a:xfrm>
            <a:prstGeom prst="rect">
              <a:avLst/>
            </a:prstGeom>
          </p:spPr>
        </p:pic>
        <p:sp>
          <p:nvSpPr>
            <p:cNvPr id="24" name="TextBox 23">
              <a:extLst>
                <a:ext uri="{FF2B5EF4-FFF2-40B4-BE49-F238E27FC236}">
                  <a16:creationId xmlns:a16="http://schemas.microsoft.com/office/drawing/2014/main" id="{D5CDCB99-E6FF-55E8-B694-F935F634DBD5}"/>
                </a:ext>
              </a:extLst>
            </p:cNvPr>
            <p:cNvSpPr txBox="1"/>
            <p:nvPr/>
          </p:nvSpPr>
          <p:spPr>
            <a:xfrm>
              <a:off x="9114279" y="4581268"/>
              <a:ext cx="254573" cy="461665"/>
            </a:xfrm>
            <a:prstGeom prst="rect">
              <a:avLst/>
            </a:prstGeom>
            <a:noFill/>
          </p:spPr>
          <p:txBody>
            <a:bodyPr wrap="square" rtlCol="0">
              <a:spAutoFit/>
            </a:bodyPr>
            <a:lstStyle/>
            <a:p>
              <a:r>
                <a:rPr lang="en-US" sz="2400" dirty="0"/>
                <a:t>=</a:t>
              </a:r>
            </a:p>
          </p:txBody>
        </p: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160E405-152A-8890-30DE-F1C7362F683F}"/>
                  </a:ext>
                </a:extLst>
              </p:cNvPr>
              <p:cNvSpPr txBox="1"/>
              <p:nvPr/>
            </p:nvSpPr>
            <p:spPr>
              <a:xfrm>
                <a:off x="5629774" y="2725538"/>
                <a:ext cx="5829237" cy="978794"/>
              </a:xfrm>
              <a:custGeom>
                <a:avLst/>
                <a:gdLst>
                  <a:gd name="connsiteX0" fmla="*/ 0 w 5829237"/>
                  <a:gd name="connsiteY0" fmla="*/ 0 h 978794"/>
                  <a:gd name="connsiteX1" fmla="*/ 5829237 w 5829237"/>
                  <a:gd name="connsiteY1" fmla="*/ 0 h 978794"/>
                  <a:gd name="connsiteX2" fmla="*/ 5829237 w 5829237"/>
                  <a:gd name="connsiteY2" fmla="*/ 978794 h 978794"/>
                  <a:gd name="connsiteX3" fmla="*/ 0 w 5829237"/>
                  <a:gd name="connsiteY3" fmla="*/ 978794 h 978794"/>
                  <a:gd name="connsiteX4" fmla="*/ 0 w 5829237"/>
                  <a:gd name="connsiteY4" fmla="*/ 0 h 978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29237" h="978794" extrusionOk="0">
                    <a:moveTo>
                      <a:pt x="0" y="0"/>
                    </a:moveTo>
                    <a:cubicBezTo>
                      <a:pt x="2572752" y="155323"/>
                      <a:pt x="3594975" y="-85452"/>
                      <a:pt x="5829237" y="0"/>
                    </a:cubicBezTo>
                    <a:cubicBezTo>
                      <a:pt x="5887854" y="441167"/>
                      <a:pt x="5838111" y="611687"/>
                      <a:pt x="5829237" y="978794"/>
                    </a:cubicBezTo>
                    <a:cubicBezTo>
                      <a:pt x="3212151" y="871076"/>
                      <a:pt x="1101188" y="1089275"/>
                      <a:pt x="0" y="978794"/>
                    </a:cubicBezTo>
                    <a:cubicBezTo>
                      <a:pt x="561" y="580163"/>
                      <a:pt x="169" y="388876"/>
                      <a:pt x="0" y="0"/>
                    </a:cubicBezTo>
                    <a:close/>
                  </a:path>
                </a:pathLst>
              </a:custGeom>
              <a:noFill/>
              <a:ln>
                <a:solidFill>
                  <a:schemeClr val="tx1"/>
                </a:solidFill>
                <a:extLst>
                  <a:ext uri="{C807C97D-BFC1-408E-A445-0C87EB9F89A2}">
                    <ask:lineSketchStyleProps xmlns:ask="http://schemas.microsoft.com/office/drawing/2018/sketchyshapes" sd="2060069106">
                      <a:prstGeom prst="rect">
                        <a:avLst/>
                      </a:prstGeom>
                      <ask:type>
                        <ask:lineSketchCurved/>
                      </ask:type>
                    </ask:lineSketchStyleProps>
                  </a:ext>
                </a:extLst>
              </a:ln>
            </p:spPr>
            <p:txBody>
              <a:bodyPr wrap="square" rtlCol="0">
                <a:spAutoFit/>
              </a:bodyPr>
              <a:lstStyle/>
              <a:p>
                <a:r>
                  <a:rPr lang="en-US" sz="2000" dirty="0"/>
                  <a:t>- q, r are the output of the world model.</a:t>
                </a:r>
              </a:p>
              <a:p>
                <a:endParaRPr lang="en-US" sz="800" dirty="0"/>
              </a:p>
              <a:p>
                <a:r>
                  <a:rPr lang="en-US" sz="2000" dirty="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𝑗</m:t>
                        </m:r>
                      </m:sub>
                    </m:sSub>
                  </m:oMath>
                </a14:m>
                <a:r>
                  <a:rPr lang="en-US" sz="2000" dirty="0"/>
                  <a:t> represent the state of an entity in the world.</a:t>
                </a:r>
              </a:p>
              <a:p>
                <a:pPr marL="342900" indent="-342900">
                  <a:buAutoNum type="arabicPeriod"/>
                </a:pPr>
                <a:endParaRPr lang="en-US" sz="800" dirty="0"/>
              </a:p>
            </p:txBody>
          </p:sp>
        </mc:Choice>
        <mc:Fallback xmlns="">
          <p:sp>
            <p:nvSpPr>
              <p:cNvPr id="26" name="TextBox 25">
                <a:extLst>
                  <a:ext uri="{FF2B5EF4-FFF2-40B4-BE49-F238E27FC236}">
                    <a16:creationId xmlns:a16="http://schemas.microsoft.com/office/drawing/2014/main" id="{A160E405-152A-8890-30DE-F1C7362F683F}"/>
                  </a:ext>
                </a:extLst>
              </p:cNvPr>
              <p:cNvSpPr txBox="1">
                <a:spLocks noRot="1" noChangeAspect="1" noMove="1" noResize="1" noEditPoints="1" noAdjustHandles="1" noChangeArrowheads="1" noChangeShapeType="1" noTextEdit="1"/>
              </p:cNvSpPr>
              <p:nvPr/>
            </p:nvSpPr>
            <p:spPr>
              <a:xfrm>
                <a:off x="5629774" y="2725538"/>
                <a:ext cx="5829237" cy="978794"/>
              </a:xfrm>
              <a:prstGeom prst="rect">
                <a:avLst/>
              </a:prstGeom>
              <a:blipFill>
                <a:blip r:embed="rId6"/>
                <a:stretch>
                  <a:fillRect l="-1038"/>
                </a:stretch>
              </a:blipFill>
              <a:ln>
                <a:solidFill>
                  <a:schemeClr val="tx1"/>
                </a:solidFill>
                <a:extLst>
                  <a:ext uri="{C807C97D-BFC1-408E-A445-0C87EB9F89A2}">
                    <ask:lineSketchStyleProps xmlns:ask="http://schemas.microsoft.com/office/drawing/2018/sketchyshapes" sd="2060069106">
                      <a:custGeom>
                        <a:avLst/>
                        <a:gdLst>
                          <a:gd name="connsiteX0" fmla="*/ 0 w 5829237"/>
                          <a:gd name="connsiteY0" fmla="*/ 0 h 978794"/>
                          <a:gd name="connsiteX1" fmla="*/ 5829237 w 5829237"/>
                          <a:gd name="connsiteY1" fmla="*/ 0 h 978794"/>
                          <a:gd name="connsiteX2" fmla="*/ 5829237 w 5829237"/>
                          <a:gd name="connsiteY2" fmla="*/ 978794 h 978794"/>
                          <a:gd name="connsiteX3" fmla="*/ 0 w 5829237"/>
                          <a:gd name="connsiteY3" fmla="*/ 978794 h 978794"/>
                          <a:gd name="connsiteX4" fmla="*/ 0 w 5829237"/>
                          <a:gd name="connsiteY4" fmla="*/ 0 h 978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29237" h="978794" extrusionOk="0">
                            <a:moveTo>
                              <a:pt x="0" y="0"/>
                            </a:moveTo>
                            <a:cubicBezTo>
                              <a:pt x="2572752" y="155323"/>
                              <a:pt x="3594975" y="-85452"/>
                              <a:pt x="5829237" y="0"/>
                            </a:cubicBezTo>
                            <a:cubicBezTo>
                              <a:pt x="5887854" y="441167"/>
                              <a:pt x="5838111" y="611687"/>
                              <a:pt x="5829237" y="978794"/>
                            </a:cubicBezTo>
                            <a:cubicBezTo>
                              <a:pt x="3212151" y="871076"/>
                              <a:pt x="1101188" y="1089275"/>
                              <a:pt x="0" y="978794"/>
                            </a:cubicBezTo>
                            <a:cubicBezTo>
                              <a:pt x="561" y="580163"/>
                              <a:pt x="169" y="388876"/>
                              <a:pt x="0" y="0"/>
                            </a:cubicBezTo>
                            <a:close/>
                          </a:path>
                        </a:pathLst>
                      </a:custGeom>
                      <ask:type>
                        <ask:lineSketchCurve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1093683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2956CF6-F3BD-43C6-93AB-EED51E9EB718}"/>
              </a:ext>
            </a:extLst>
          </p:cNvPr>
          <p:cNvCxnSpPr/>
          <p:nvPr/>
        </p:nvCxnSpPr>
        <p:spPr>
          <a:xfrm>
            <a:off x="501445" y="1150374"/>
            <a:ext cx="11031794" cy="0"/>
          </a:xfrm>
          <a:prstGeom prst="line">
            <a:avLst/>
          </a:prstGeom>
          <a:ln w="19050"/>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D6C77B72-0403-4776-AE16-A5A5F272A625}"/>
              </a:ext>
            </a:extLst>
          </p:cNvPr>
          <p:cNvSpPr txBox="1"/>
          <p:nvPr/>
        </p:nvSpPr>
        <p:spPr>
          <a:xfrm>
            <a:off x="501445" y="403123"/>
            <a:ext cx="6362639" cy="584775"/>
          </a:xfrm>
          <a:prstGeom prst="rect">
            <a:avLst/>
          </a:prstGeom>
          <a:noFill/>
        </p:spPr>
        <p:txBody>
          <a:bodyPr wrap="none" rtlCol="0">
            <a:spAutoFit/>
          </a:bodyPr>
          <a:lstStyle/>
          <a:p>
            <a:r>
              <a:rPr lang="en-US" altLang="zh-CN" sz="3200" b="1" dirty="0"/>
              <a:t>Designing and Training the Actor</a:t>
            </a:r>
          </a:p>
        </p:txBody>
      </p:sp>
      <p:sp>
        <p:nvSpPr>
          <p:cNvPr id="26" name="TextBox 25">
            <a:extLst>
              <a:ext uri="{FF2B5EF4-FFF2-40B4-BE49-F238E27FC236}">
                <a16:creationId xmlns:a16="http://schemas.microsoft.com/office/drawing/2014/main" id="{A160E405-152A-8890-30DE-F1C7362F683F}"/>
              </a:ext>
            </a:extLst>
          </p:cNvPr>
          <p:cNvSpPr txBox="1"/>
          <p:nvPr/>
        </p:nvSpPr>
        <p:spPr>
          <a:xfrm>
            <a:off x="3285667" y="1656275"/>
            <a:ext cx="8086226" cy="954107"/>
          </a:xfrm>
          <a:custGeom>
            <a:avLst/>
            <a:gdLst>
              <a:gd name="connsiteX0" fmla="*/ 0 w 8086226"/>
              <a:gd name="connsiteY0" fmla="*/ 0 h 954107"/>
              <a:gd name="connsiteX1" fmla="*/ 8086226 w 8086226"/>
              <a:gd name="connsiteY1" fmla="*/ 0 h 954107"/>
              <a:gd name="connsiteX2" fmla="*/ 8086226 w 8086226"/>
              <a:gd name="connsiteY2" fmla="*/ 954107 h 954107"/>
              <a:gd name="connsiteX3" fmla="*/ 0 w 8086226"/>
              <a:gd name="connsiteY3" fmla="*/ 954107 h 954107"/>
              <a:gd name="connsiteX4" fmla="*/ 0 w 8086226"/>
              <a:gd name="connsiteY4" fmla="*/ 0 h 95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6226" h="954107" extrusionOk="0">
                <a:moveTo>
                  <a:pt x="0" y="0"/>
                </a:moveTo>
                <a:cubicBezTo>
                  <a:pt x="3149886" y="155323"/>
                  <a:pt x="4841313" y="-85452"/>
                  <a:pt x="8086226" y="0"/>
                </a:cubicBezTo>
                <a:cubicBezTo>
                  <a:pt x="8070714" y="167227"/>
                  <a:pt x="8130075" y="851610"/>
                  <a:pt x="8086226" y="954107"/>
                </a:cubicBezTo>
                <a:cubicBezTo>
                  <a:pt x="4464830" y="846389"/>
                  <a:pt x="2947303" y="1064588"/>
                  <a:pt x="0" y="954107"/>
                </a:cubicBezTo>
                <a:cubicBezTo>
                  <a:pt x="-73506" y="784204"/>
                  <a:pt x="23209" y="331580"/>
                  <a:pt x="0" y="0"/>
                </a:cubicBezTo>
                <a:close/>
              </a:path>
            </a:pathLst>
          </a:custGeom>
          <a:noFill/>
          <a:ln>
            <a:solidFill>
              <a:schemeClr val="tx1"/>
            </a:solidFill>
            <a:extLst>
              <a:ext uri="{C807C97D-BFC1-408E-A445-0C87EB9F89A2}">
                <ask:lineSketchStyleProps xmlns:ask="http://schemas.microsoft.com/office/drawing/2018/sketchyshapes" sd="2060069106">
                  <a:prstGeom prst="rect">
                    <a:avLst/>
                  </a:prstGeom>
                  <ask:type>
                    <ask:lineSketchCurved/>
                  </ask:type>
                </ask:lineSketchStyleProps>
              </a:ext>
            </a:extLst>
          </a:ln>
        </p:spPr>
        <p:txBody>
          <a:bodyPr wrap="square" rtlCol="0">
            <a:spAutoFit/>
          </a:bodyPr>
          <a:lstStyle/>
          <a:p>
            <a:endParaRPr lang="en-US" sz="800" dirty="0"/>
          </a:p>
          <a:p>
            <a:pPr marL="342900" indent="-342900">
              <a:buFontTx/>
              <a:buAutoNum type="arabicPeriod"/>
            </a:pPr>
            <a:r>
              <a:rPr lang="en" altLang="zh-CN" sz="2000" dirty="0"/>
              <a:t>Inferring optimal action sequences that minimize the cost, given the predictions produced by the world model for Mode-2 actions. </a:t>
            </a:r>
          </a:p>
          <a:p>
            <a:pPr marL="342900" indent="-342900">
              <a:buAutoNum type="arabicPeriod"/>
            </a:pPr>
            <a:endParaRPr lang="en-US" sz="800" dirty="0"/>
          </a:p>
        </p:txBody>
      </p:sp>
      <p:sp>
        <p:nvSpPr>
          <p:cNvPr id="13" name="TextBox 25">
            <a:extLst>
              <a:ext uri="{FF2B5EF4-FFF2-40B4-BE49-F238E27FC236}">
                <a16:creationId xmlns:a16="http://schemas.microsoft.com/office/drawing/2014/main" id="{67B53416-6155-C549-8DE2-28C4D433FCF7}"/>
              </a:ext>
            </a:extLst>
          </p:cNvPr>
          <p:cNvSpPr txBox="1"/>
          <p:nvPr/>
        </p:nvSpPr>
        <p:spPr>
          <a:xfrm>
            <a:off x="892885" y="4375304"/>
            <a:ext cx="6752100" cy="923330"/>
          </a:xfrm>
          <a:custGeom>
            <a:avLst/>
            <a:gdLst>
              <a:gd name="connsiteX0" fmla="*/ 0 w 6752100"/>
              <a:gd name="connsiteY0" fmla="*/ 0 h 923330"/>
              <a:gd name="connsiteX1" fmla="*/ 6752100 w 6752100"/>
              <a:gd name="connsiteY1" fmla="*/ 0 h 923330"/>
              <a:gd name="connsiteX2" fmla="*/ 6752100 w 6752100"/>
              <a:gd name="connsiteY2" fmla="*/ 923330 h 923330"/>
              <a:gd name="connsiteX3" fmla="*/ 0 w 6752100"/>
              <a:gd name="connsiteY3" fmla="*/ 923330 h 923330"/>
              <a:gd name="connsiteX4" fmla="*/ 0 w 6752100"/>
              <a:gd name="connsiteY4" fmla="*/ 0 h 923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2100" h="923330" extrusionOk="0">
                <a:moveTo>
                  <a:pt x="0" y="0"/>
                </a:moveTo>
                <a:cubicBezTo>
                  <a:pt x="2767988" y="155323"/>
                  <a:pt x="5832243" y="-85452"/>
                  <a:pt x="6752100" y="0"/>
                </a:cubicBezTo>
                <a:cubicBezTo>
                  <a:pt x="6691775" y="407251"/>
                  <a:pt x="6754731" y="785970"/>
                  <a:pt x="6752100" y="923330"/>
                </a:cubicBezTo>
                <a:cubicBezTo>
                  <a:pt x="5317179" y="815612"/>
                  <a:pt x="1127354" y="1033811"/>
                  <a:pt x="0" y="923330"/>
                </a:cubicBezTo>
                <a:cubicBezTo>
                  <a:pt x="-71719" y="525228"/>
                  <a:pt x="70208" y="390416"/>
                  <a:pt x="0" y="0"/>
                </a:cubicBezTo>
                <a:close/>
              </a:path>
            </a:pathLst>
          </a:custGeom>
          <a:noFill/>
          <a:ln>
            <a:solidFill>
              <a:schemeClr val="tx1"/>
            </a:solidFill>
            <a:extLst>
              <a:ext uri="{C807C97D-BFC1-408E-A445-0C87EB9F89A2}">
                <ask:lineSketchStyleProps xmlns:ask="http://schemas.microsoft.com/office/drawing/2018/sketchyshapes" sd="2060069106">
                  <a:prstGeom prst="rect">
                    <a:avLst/>
                  </a:prstGeom>
                  <ask:type>
                    <ask:lineSketchCurved/>
                  </ask:type>
                </ask:lineSketchStyleProps>
              </a:ext>
            </a:extLst>
          </a:ln>
        </p:spPr>
        <p:txBody>
          <a:bodyPr wrap="square" rtlCol="0">
            <a:spAutoFit/>
          </a:bodyPr>
          <a:lstStyle/>
          <a:p>
            <a:endParaRPr lang="en-US" altLang="zh-CN" sz="800" dirty="0"/>
          </a:p>
          <a:p>
            <a:r>
              <a:rPr lang="en-US" altLang="zh-CN" sz="2000" dirty="0"/>
              <a:t>2. </a:t>
            </a:r>
            <a:r>
              <a:rPr lang="en" altLang="zh-CN" sz="2000" dirty="0"/>
              <a:t>P</a:t>
            </a:r>
            <a:r>
              <a:rPr lang="en" altLang="zh-CN" dirty="0"/>
              <a:t>roducing multiple configurations of latent variables that represent the portion of the world state the agent does not know. </a:t>
            </a:r>
            <a:endParaRPr lang="en" altLang="zh-CN" sz="2000" dirty="0"/>
          </a:p>
          <a:p>
            <a:pPr marL="342900" indent="-342900">
              <a:buAutoNum type="arabicPeriod"/>
            </a:pPr>
            <a:endParaRPr lang="en-US" sz="800" dirty="0"/>
          </a:p>
        </p:txBody>
      </p:sp>
      <p:sp>
        <p:nvSpPr>
          <p:cNvPr id="6" name="文本框 5">
            <a:extLst>
              <a:ext uri="{FF2B5EF4-FFF2-40B4-BE49-F238E27FC236}">
                <a16:creationId xmlns:a16="http://schemas.microsoft.com/office/drawing/2014/main" id="{97AB4F77-FF24-B249-BDBE-6595E3654499}"/>
              </a:ext>
            </a:extLst>
          </p:cNvPr>
          <p:cNvSpPr txBox="1"/>
          <p:nvPr/>
        </p:nvSpPr>
        <p:spPr>
          <a:xfrm>
            <a:off x="997374" y="3022405"/>
            <a:ext cx="3334341" cy="369332"/>
          </a:xfrm>
          <a:prstGeom prst="rect">
            <a:avLst/>
          </a:prstGeom>
          <a:noFill/>
        </p:spPr>
        <p:txBody>
          <a:bodyPr wrap="square" rtlCol="0">
            <a:spAutoFit/>
          </a:bodyPr>
          <a:lstStyle/>
          <a:p>
            <a:r>
              <a:rPr kumimoji="1" lang="en-US" altLang="zh-CN" b="1" dirty="0">
                <a:solidFill>
                  <a:schemeClr val="accent2">
                    <a:lumMod val="75000"/>
                  </a:schemeClr>
                </a:solidFill>
              </a:rPr>
              <a:t>Continuous Action Sequence</a:t>
            </a:r>
            <a:endParaRPr kumimoji="1" lang="zh-CN" altLang="en-US" b="1" dirty="0">
              <a:solidFill>
                <a:schemeClr val="accent2">
                  <a:lumMod val="75000"/>
                </a:schemeClr>
              </a:solidFill>
            </a:endParaRPr>
          </a:p>
        </p:txBody>
      </p:sp>
      <p:sp>
        <p:nvSpPr>
          <p:cNvPr id="15" name="文本框 14">
            <a:extLst>
              <a:ext uri="{FF2B5EF4-FFF2-40B4-BE49-F238E27FC236}">
                <a16:creationId xmlns:a16="http://schemas.microsoft.com/office/drawing/2014/main" id="{4F6102DA-FCB3-1E47-8D37-F5D2B9B3344C}"/>
              </a:ext>
            </a:extLst>
          </p:cNvPr>
          <p:cNvSpPr txBox="1"/>
          <p:nvPr/>
        </p:nvSpPr>
        <p:spPr>
          <a:xfrm>
            <a:off x="1054514" y="3531560"/>
            <a:ext cx="3334341" cy="369332"/>
          </a:xfrm>
          <a:prstGeom prst="rect">
            <a:avLst/>
          </a:prstGeom>
          <a:noFill/>
        </p:spPr>
        <p:txBody>
          <a:bodyPr wrap="square" rtlCol="0">
            <a:spAutoFit/>
          </a:bodyPr>
          <a:lstStyle/>
          <a:p>
            <a:r>
              <a:rPr kumimoji="1" lang="en-US" altLang="zh-CN" b="1" dirty="0">
                <a:solidFill>
                  <a:schemeClr val="accent2">
                    <a:lumMod val="75000"/>
                  </a:schemeClr>
                </a:solidFill>
              </a:rPr>
              <a:t>Discrete Action Sequence</a:t>
            </a:r>
            <a:endParaRPr kumimoji="1" lang="zh-CN" altLang="en-US" b="1" dirty="0">
              <a:solidFill>
                <a:schemeClr val="accent2">
                  <a:lumMod val="75000"/>
                </a:schemeClr>
              </a:solidFill>
            </a:endParaRPr>
          </a:p>
        </p:txBody>
      </p:sp>
      <p:sp>
        <p:nvSpPr>
          <p:cNvPr id="7" name="右箭头 6">
            <a:extLst>
              <a:ext uri="{FF2B5EF4-FFF2-40B4-BE49-F238E27FC236}">
                <a16:creationId xmlns:a16="http://schemas.microsoft.com/office/drawing/2014/main" id="{F2DD92CC-4CBF-914A-AB97-8516FC558CFF}"/>
              </a:ext>
            </a:extLst>
          </p:cNvPr>
          <p:cNvSpPr/>
          <p:nvPr/>
        </p:nvSpPr>
        <p:spPr>
          <a:xfrm>
            <a:off x="4676930" y="3114738"/>
            <a:ext cx="869430" cy="184666"/>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右箭头 16">
            <a:extLst>
              <a:ext uri="{FF2B5EF4-FFF2-40B4-BE49-F238E27FC236}">
                <a16:creationId xmlns:a16="http://schemas.microsoft.com/office/drawing/2014/main" id="{8173B960-D9F8-674E-A717-4CC062BA66A4}"/>
              </a:ext>
            </a:extLst>
          </p:cNvPr>
          <p:cNvSpPr/>
          <p:nvPr/>
        </p:nvSpPr>
        <p:spPr>
          <a:xfrm>
            <a:off x="4694420" y="3626900"/>
            <a:ext cx="869430" cy="184666"/>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7E6F75F8-0502-1948-9C79-D6E500A7793B}"/>
              </a:ext>
            </a:extLst>
          </p:cNvPr>
          <p:cNvSpPr txBox="1"/>
          <p:nvPr/>
        </p:nvSpPr>
        <p:spPr>
          <a:xfrm>
            <a:off x="6115985" y="3037395"/>
            <a:ext cx="3207895" cy="369332"/>
          </a:xfrm>
          <a:prstGeom prst="rect">
            <a:avLst/>
          </a:prstGeom>
          <a:noFill/>
          <a:ln>
            <a:noFill/>
            <a:prstDash val="solid"/>
          </a:ln>
        </p:spPr>
        <p:txBody>
          <a:bodyPr wrap="square" rtlCol="0">
            <a:spAutoFit/>
          </a:bodyPr>
          <a:lstStyle/>
          <a:p>
            <a:r>
              <a:rPr lang="en" altLang="zh-CN" dirty="0"/>
              <a:t>Gradient-based Optimization </a:t>
            </a:r>
          </a:p>
        </p:txBody>
      </p:sp>
      <p:sp>
        <p:nvSpPr>
          <p:cNvPr id="21" name="文本框 20">
            <a:extLst>
              <a:ext uri="{FF2B5EF4-FFF2-40B4-BE49-F238E27FC236}">
                <a16:creationId xmlns:a16="http://schemas.microsoft.com/office/drawing/2014/main" id="{A60C2F9D-BFD5-D14E-8AE6-CA6C20C94DD2}"/>
              </a:ext>
            </a:extLst>
          </p:cNvPr>
          <p:cNvSpPr txBox="1"/>
          <p:nvPr/>
        </p:nvSpPr>
        <p:spPr>
          <a:xfrm>
            <a:off x="6148464" y="3504586"/>
            <a:ext cx="4629463" cy="646331"/>
          </a:xfrm>
          <a:prstGeom prst="rect">
            <a:avLst/>
          </a:prstGeom>
          <a:noFill/>
          <a:ln>
            <a:noFill/>
            <a:prstDash val="solid"/>
          </a:ln>
        </p:spPr>
        <p:txBody>
          <a:bodyPr wrap="square" rtlCol="0">
            <a:spAutoFit/>
          </a:bodyPr>
          <a:lstStyle/>
          <a:p>
            <a:r>
              <a:rPr lang="en" altLang="zh-CN" dirty="0"/>
              <a:t>DP, Beam Search, Monte-Carlo Tree Search </a:t>
            </a:r>
          </a:p>
          <a:p>
            <a:endParaRPr lang="en" altLang="zh-CN" dirty="0"/>
          </a:p>
        </p:txBody>
      </p:sp>
      <p:sp>
        <p:nvSpPr>
          <p:cNvPr id="22" name="TextBox 25">
            <a:extLst>
              <a:ext uri="{FF2B5EF4-FFF2-40B4-BE49-F238E27FC236}">
                <a16:creationId xmlns:a16="http://schemas.microsoft.com/office/drawing/2014/main" id="{B0A35B2C-4950-F845-8909-944A751AF0E3}"/>
              </a:ext>
            </a:extLst>
          </p:cNvPr>
          <p:cNvSpPr txBox="1"/>
          <p:nvPr/>
        </p:nvSpPr>
        <p:spPr>
          <a:xfrm>
            <a:off x="4268935" y="5878591"/>
            <a:ext cx="6752100" cy="615553"/>
          </a:xfrm>
          <a:custGeom>
            <a:avLst/>
            <a:gdLst>
              <a:gd name="connsiteX0" fmla="*/ 0 w 6752100"/>
              <a:gd name="connsiteY0" fmla="*/ 0 h 615553"/>
              <a:gd name="connsiteX1" fmla="*/ 6752100 w 6752100"/>
              <a:gd name="connsiteY1" fmla="*/ 0 h 615553"/>
              <a:gd name="connsiteX2" fmla="*/ 6752100 w 6752100"/>
              <a:gd name="connsiteY2" fmla="*/ 615553 h 615553"/>
              <a:gd name="connsiteX3" fmla="*/ 0 w 6752100"/>
              <a:gd name="connsiteY3" fmla="*/ 615553 h 615553"/>
              <a:gd name="connsiteX4" fmla="*/ 0 w 6752100"/>
              <a:gd name="connsiteY4" fmla="*/ 0 h 615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2100" h="615553" extrusionOk="0">
                <a:moveTo>
                  <a:pt x="0" y="0"/>
                </a:moveTo>
                <a:cubicBezTo>
                  <a:pt x="2767988" y="155323"/>
                  <a:pt x="5832243" y="-85452"/>
                  <a:pt x="6752100" y="0"/>
                </a:cubicBezTo>
                <a:cubicBezTo>
                  <a:pt x="6773110" y="127027"/>
                  <a:pt x="6782174" y="384819"/>
                  <a:pt x="6752100" y="615553"/>
                </a:cubicBezTo>
                <a:cubicBezTo>
                  <a:pt x="5317179" y="507835"/>
                  <a:pt x="1127354" y="726034"/>
                  <a:pt x="0" y="615553"/>
                </a:cubicBezTo>
                <a:cubicBezTo>
                  <a:pt x="12142" y="374061"/>
                  <a:pt x="42579" y="236898"/>
                  <a:pt x="0" y="0"/>
                </a:cubicBezTo>
                <a:close/>
              </a:path>
            </a:pathLst>
          </a:custGeom>
          <a:noFill/>
          <a:ln>
            <a:solidFill>
              <a:schemeClr val="tx1"/>
            </a:solidFill>
            <a:extLst>
              <a:ext uri="{C807C97D-BFC1-408E-A445-0C87EB9F89A2}">
                <ask:lineSketchStyleProps xmlns:ask="http://schemas.microsoft.com/office/drawing/2018/sketchyshapes" sd="2060069106">
                  <a:prstGeom prst="rect">
                    <a:avLst/>
                  </a:prstGeom>
                  <ask:type>
                    <ask:lineSketchCurved/>
                  </ask:type>
                </ask:lineSketchStyleProps>
              </a:ext>
            </a:extLst>
          </a:ln>
        </p:spPr>
        <p:txBody>
          <a:bodyPr wrap="square" rtlCol="0">
            <a:spAutoFit/>
          </a:bodyPr>
          <a:lstStyle/>
          <a:p>
            <a:endParaRPr lang="en-US" altLang="zh-CN" sz="800" dirty="0"/>
          </a:p>
          <a:p>
            <a:r>
              <a:rPr lang="en" altLang="zh-CN" dirty="0"/>
              <a:t>3. Training policy networks for producing Mode-1 actions. </a:t>
            </a:r>
            <a:endParaRPr lang="en" altLang="zh-CN" sz="2000" dirty="0"/>
          </a:p>
          <a:p>
            <a:pPr marL="342900" indent="-342900">
              <a:buAutoNum type="arabicPeriod"/>
            </a:pPr>
            <a:endParaRPr lang="en-US" sz="800" dirty="0"/>
          </a:p>
        </p:txBody>
      </p:sp>
    </p:spTree>
    <p:extLst>
      <p:ext uri="{BB962C8B-B14F-4D97-AF65-F5344CB8AC3E}">
        <p14:creationId xmlns:p14="http://schemas.microsoft.com/office/powerpoint/2010/main" val="3540151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2956CF6-F3BD-43C6-93AB-EED51E9EB718}"/>
              </a:ext>
            </a:extLst>
          </p:cNvPr>
          <p:cNvCxnSpPr/>
          <p:nvPr/>
        </p:nvCxnSpPr>
        <p:spPr>
          <a:xfrm>
            <a:off x="501445" y="1150374"/>
            <a:ext cx="11031794" cy="0"/>
          </a:xfrm>
          <a:prstGeom prst="line">
            <a:avLst/>
          </a:prstGeom>
          <a:ln w="19050"/>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D6C77B72-0403-4776-AE16-A5A5F272A625}"/>
              </a:ext>
            </a:extLst>
          </p:cNvPr>
          <p:cNvSpPr txBox="1"/>
          <p:nvPr/>
        </p:nvSpPr>
        <p:spPr>
          <a:xfrm>
            <a:off x="501445" y="403123"/>
            <a:ext cx="5277407" cy="584775"/>
          </a:xfrm>
          <a:prstGeom prst="rect">
            <a:avLst/>
          </a:prstGeom>
          <a:noFill/>
        </p:spPr>
        <p:txBody>
          <a:bodyPr wrap="none" rtlCol="0">
            <a:spAutoFit/>
          </a:bodyPr>
          <a:lstStyle/>
          <a:p>
            <a:r>
              <a:rPr lang="en-US" altLang="zh-CN" sz="3200" b="1" dirty="0"/>
              <a:t>Designing the Configurator</a:t>
            </a:r>
          </a:p>
        </p:txBody>
      </p:sp>
      <p:sp>
        <p:nvSpPr>
          <p:cNvPr id="26" name="TextBox 25">
            <a:extLst>
              <a:ext uri="{FF2B5EF4-FFF2-40B4-BE49-F238E27FC236}">
                <a16:creationId xmlns:a16="http://schemas.microsoft.com/office/drawing/2014/main" id="{A160E405-152A-8890-30DE-F1C7362F683F}"/>
              </a:ext>
            </a:extLst>
          </p:cNvPr>
          <p:cNvSpPr txBox="1"/>
          <p:nvPr/>
        </p:nvSpPr>
        <p:spPr>
          <a:xfrm>
            <a:off x="3285667" y="1656275"/>
            <a:ext cx="8086226" cy="892552"/>
          </a:xfrm>
          <a:custGeom>
            <a:avLst/>
            <a:gdLst>
              <a:gd name="connsiteX0" fmla="*/ 0 w 8086226"/>
              <a:gd name="connsiteY0" fmla="*/ 0 h 892552"/>
              <a:gd name="connsiteX1" fmla="*/ 8086226 w 8086226"/>
              <a:gd name="connsiteY1" fmla="*/ 0 h 892552"/>
              <a:gd name="connsiteX2" fmla="*/ 8086226 w 8086226"/>
              <a:gd name="connsiteY2" fmla="*/ 892552 h 892552"/>
              <a:gd name="connsiteX3" fmla="*/ 0 w 8086226"/>
              <a:gd name="connsiteY3" fmla="*/ 892552 h 892552"/>
              <a:gd name="connsiteX4" fmla="*/ 0 w 8086226"/>
              <a:gd name="connsiteY4" fmla="*/ 0 h 892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6226" h="892552" extrusionOk="0">
                <a:moveTo>
                  <a:pt x="0" y="0"/>
                </a:moveTo>
                <a:cubicBezTo>
                  <a:pt x="3149886" y="155323"/>
                  <a:pt x="4841313" y="-85452"/>
                  <a:pt x="8086226" y="0"/>
                </a:cubicBezTo>
                <a:cubicBezTo>
                  <a:pt x="8044074" y="245241"/>
                  <a:pt x="8152390" y="623207"/>
                  <a:pt x="8086226" y="892552"/>
                </a:cubicBezTo>
                <a:cubicBezTo>
                  <a:pt x="4464830" y="784834"/>
                  <a:pt x="2947303" y="1003033"/>
                  <a:pt x="0" y="892552"/>
                </a:cubicBezTo>
                <a:cubicBezTo>
                  <a:pt x="64536" y="570456"/>
                  <a:pt x="73027" y="177922"/>
                  <a:pt x="0" y="0"/>
                </a:cubicBezTo>
                <a:close/>
              </a:path>
            </a:pathLst>
          </a:custGeom>
          <a:noFill/>
          <a:ln>
            <a:solidFill>
              <a:schemeClr val="tx1"/>
            </a:solidFill>
            <a:extLst>
              <a:ext uri="{C807C97D-BFC1-408E-A445-0C87EB9F89A2}">
                <ask:lineSketchStyleProps xmlns:ask="http://schemas.microsoft.com/office/drawing/2018/sketchyshapes" sd="2060069106">
                  <a:prstGeom prst="rect">
                    <a:avLst/>
                  </a:prstGeom>
                  <ask:type>
                    <ask:lineSketchCurved/>
                  </ask:type>
                </ask:lineSketchStyleProps>
              </a:ext>
            </a:extLst>
          </a:ln>
        </p:spPr>
        <p:txBody>
          <a:bodyPr wrap="square" rtlCol="0">
            <a:spAutoFit/>
          </a:bodyPr>
          <a:lstStyle/>
          <a:p>
            <a:endParaRPr lang="en-US" sz="800" dirty="0"/>
          </a:p>
          <a:p>
            <a:r>
              <a:rPr lang="en" altLang="zh-CN" dirty="0"/>
              <a:t>1. The configurator may prime the perception module for a particular task by modulating the parameters at various levels. </a:t>
            </a:r>
            <a:endParaRPr lang="en" altLang="zh-CN" sz="2000" dirty="0"/>
          </a:p>
          <a:p>
            <a:pPr marL="342900" indent="-342900">
              <a:buAutoNum type="arabicPeriod"/>
            </a:pPr>
            <a:endParaRPr lang="en-US" sz="800" dirty="0"/>
          </a:p>
        </p:txBody>
      </p:sp>
      <p:sp>
        <p:nvSpPr>
          <p:cNvPr id="13" name="TextBox 25">
            <a:extLst>
              <a:ext uri="{FF2B5EF4-FFF2-40B4-BE49-F238E27FC236}">
                <a16:creationId xmlns:a16="http://schemas.microsoft.com/office/drawing/2014/main" id="{67B53416-6155-C549-8DE2-28C4D433FCF7}"/>
              </a:ext>
            </a:extLst>
          </p:cNvPr>
          <p:cNvSpPr txBox="1"/>
          <p:nvPr/>
        </p:nvSpPr>
        <p:spPr>
          <a:xfrm>
            <a:off x="892885" y="3011201"/>
            <a:ext cx="7306736" cy="923330"/>
          </a:xfrm>
          <a:custGeom>
            <a:avLst/>
            <a:gdLst>
              <a:gd name="connsiteX0" fmla="*/ 0 w 7306736"/>
              <a:gd name="connsiteY0" fmla="*/ 0 h 923330"/>
              <a:gd name="connsiteX1" fmla="*/ 7306736 w 7306736"/>
              <a:gd name="connsiteY1" fmla="*/ 0 h 923330"/>
              <a:gd name="connsiteX2" fmla="*/ 7306736 w 7306736"/>
              <a:gd name="connsiteY2" fmla="*/ 923330 h 923330"/>
              <a:gd name="connsiteX3" fmla="*/ 0 w 7306736"/>
              <a:gd name="connsiteY3" fmla="*/ 923330 h 923330"/>
              <a:gd name="connsiteX4" fmla="*/ 0 w 7306736"/>
              <a:gd name="connsiteY4" fmla="*/ 0 h 923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6736" h="923330" extrusionOk="0">
                <a:moveTo>
                  <a:pt x="0" y="0"/>
                </a:moveTo>
                <a:cubicBezTo>
                  <a:pt x="2804213" y="155323"/>
                  <a:pt x="4653106" y="-85452"/>
                  <a:pt x="7306736" y="0"/>
                </a:cubicBezTo>
                <a:cubicBezTo>
                  <a:pt x="7246411" y="407251"/>
                  <a:pt x="7309367" y="785970"/>
                  <a:pt x="7306736" y="923330"/>
                </a:cubicBezTo>
                <a:cubicBezTo>
                  <a:pt x="5709818" y="815612"/>
                  <a:pt x="3430053" y="1033811"/>
                  <a:pt x="0" y="923330"/>
                </a:cubicBezTo>
                <a:cubicBezTo>
                  <a:pt x="-71719" y="525228"/>
                  <a:pt x="70208" y="390416"/>
                  <a:pt x="0" y="0"/>
                </a:cubicBezTo>
                <a:close/>
              </a:path>
            </a:pathLst>
          </a:custGeom>
          <a:noFill/>
          <a:ln>
            <a:solidFill>
              <a:schemeClr val="tx1"/>
            </a:solidFill>
            <a:extLst>
              <a:ext uri="{C807C97D-BFC1-408E-A445-0C87EB9F89A2}">
                <ask:lineSketchStyleProps xmlns:ask="http://schemas.microsoft.com/office/drawing/2018/sketchyshapes" sd="2060069106">
                  <a:prstGeom prst="rect">
                    <a:avLst/>
                  </a:prstGeom>
                  <ask:type>
                    <ask:lineSketchCurved/>
                  </ask:type>
                </ask:lineSketchStyleProps>
              </a:ext>
            </a:extLst>
          </a:ln>
        </p:spPr>
        <p:txBody>
          <a:bodyPr wrap="square" rtlCol="0">
            <a:spAutoFit/>
          </a:bodyPr>
          <a:lstStyle/>
          <a:p>
            <a:endParaRPr lang="en-US" altLang="zh-CN" sz="800" dirty="0"/>
          </a:p>
          <a:p>
            <a:r>
              <a:rPr lang="en-US" altLang="zh-CN" sz="2000" dirty="0"/>
              <a:t>2. </a:t>
            </a:r>
            <a:r>
              <a:rPr lang="en" altLang="zh-CN" dirty="0"/>
              <a:t>The configurator enables the predictor part of the world model to perform a wide range of functions depending on the task at hand. </a:t>
            </a:r>
            <a:endParaRPr lang="en" altLang="zh-CN" sz="2000" dirty="0"/>
          </a:p>
          <a:p>
            <a:pPr marL="342900" indent="-342900">
              <a:buAutoNum type="arabicPeriod"/>
            </a:pPr>
            <a:endParaRPr lang="en-US" sz="800" dirty="0"/>
          </a:p>
        </p:txBody>
      </p:sp>
      <p:sp>
        <p:nvSpPr>
          <p:cNvPr id="6" name="文本框 5">
            <a:extLst>
              <a:ext uri="{FF2B5EF4-FFF2-40B4-BE49-F238E27FC236}">
                <a16:creationId xmlns:a16="http://schemas.microsoft.com/office/drawing/2014/main" id="{97AB4F77-FF24-B249-BDBE-6595E3654499}"/>
              </a:ext>
            </a:extLst>
          </p:cNvPr>
          <p:cNvSpPr txBox="1"/>
          <p:nvPr/>
        </p:nvSpPr>
        <p:spPr>
          <a:xfrm>
            <a:off x="997374" y="4401500"/>
            <a:ext cx="3334341" cy="369332"/>
          </a:xfrm>
          <a:prstGeom prst="rect">
            <a:avLst/>
          </a:prstGeom>
          <a:noFill/>
        </p:spPr>
        <p:txBody>
          <a:bodyPr wrap="square" rtlCol="0">
            <a:spAutoFit/>
          </a:bodyPr>
          <a:lstStyle/>
          <a:p>
            <a:r>
              <a:rPr kumimoji="1" lang="en-US" altLang="zh-CN" b="1" dirty="0">
                <a:solidFill>
                  <a:schemeClr val="accent2">
                    <a:lumMod val="75000"/>
                  </a:schemeClr>
                </a:solidFill>
              </a:rPr>
              <a:t>Short-term Predictions</a:t>
            </a:r>
            <a:endParaRPr kumimoji="1" lang="zh-CN" altLang="en-US" b="1" dirty="0">
              <a:solidFill>
                <a:schemeClr val="accent2">
                  <a:lumMod val="75000"/>
                </a:schemeClr>
              </a:solidFill>
            </a:endParaRPr>
          </a:p>
        </p:txBody>
      </p:sp>
      <p:sp>
        <p:nvSpPr>
          <p:cNvPr id="15" name="文本框 14">
            <a:extLst>
              <a:ext uri="{FF2B5EF4-FFF2-40B4-BE49-F238E27FC236}">
                <a16:creationId xmlns:a16="http://schemas.microsoft.com/office/drawing/2014/main" id="{4F6102DA-FCB3-1E47-8D37-F5D2B9B3344C}"/>
              </a:ext>
            </a:extLst>
          </p:cNvPr>
          <p:cNvSpPr txBox="1"/>
          <p:nvPr/>
        </p:nvSpPr>
        <p:spPr>
          <a:xfrm>
            <a:off x="1024534" y="4910655"/>
            <a:ext cx="2563113" cy="369332"/>
          </a:xfrm>
          <a:prstGeom prst="rect">
            <a:avLst/>
          </a:prstGeom>
          <a:noFill/>
        </p:spPr>
        <p:txBody>
          <a:bodyPr wrap="square" rtlCol="0">
            <a:spAutoFit/>
          </a:bodyPr>
          <a:lstStyle/>
          <a:p>
            <a:r>
              <a:rPr kumimoji="1" lang="en-US" altLang="zh-CN" b="1" dirty="0">
                <a:solidFill>
                  <a:schemeClr val="accent2">
                    <a:lumMod val="75000"/>
                  </a:schemeClr>
                </a:solidFill>
              </a:rPr>
              <a:t>Long-term predictions</a:t>
            </a:r>
            <a:endParaRPr kumimoji="1" lang="zh-CN" altLang="en-US" b="1" dirty="0">
              <a:solidFill>
                <a:schemeClr val="accent2">
                  <a:lumMod val="75000"/>
                </a:schemeClr>
              </a:solidFill>
            </a:endParaRPr>
          </a:p>
        </p:txBody>
      </p:sp>
      <p:sp>
        <p:nvSpPr>
          <p:cNvPr id="7" name="右箭头 6">
            <a:extLst>
              <a:ext uri="{FF2B5EF4-FFF2-40B4-BE49-F238E27FC236}">
                <a16:creationId xmlns:a16="http://schemas.microsoft.com/office/drawing/2014/main" id="{F2DD92CC-4CBF-914A-AB97-8516FC558CFF}"/>
              </a:ext>
            </a:extLst>
          </p:cNvPr>
          <p:cNvSpPr/>
          <p:nvPr/>
        </p:nvSpPr>
        <p:spPr>
          <a:xfrm>
            <a:off x="3897444" y="4527029"/>
            <a:ext cx="584615" cy="151469"/>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右箭头 16">
            <a:extLst>
              <a:ext uri="{FF2B5EF4-FFF2-40B4-BE49-F238E27FC236}">
                <a16:creationId xmlns:a16="http://schemas.microsoft.com/office/drawing/2014/main" id="{8173B960-D9F8-674E-A717-4CC062BA66A4}"/>
              </a:ext>
            </a:extLst>
          </p:cNvPr>
          <p:cNvSpPr/>
          <p:nvPr/>
        </p:nvSpPr>
        <p:spPr>
          <a:xfrm>
            <a:off x="3914934" y="5039191"/>
            <a:ext cx="584615" cy="151469"/>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7E6F75F8-0502-1948-9C79-D6E500A7793B}"/>
              </a:ext>
            </a:extLst>
          </p:cNvPr>
          <p:cNvSpPr txBox="1"/>
          <p:nvPr/>
        </p:nvSpPr>
        <p:spPr>
          <a:xfrm>
            <a:off x="4736896" y="4401500"/>
            <a:ext cx="3267855" cy="369332"/>
          </a:xfrm>
          <a:prstGeom prst="rect">
            <a:avLst/>
          </a:prstGeom>
          <a:noFill/>
          <a:ln>
            <a:noFill/>
            <a:prstDash val="solid"/>
          </a:ln>
        </p:spPr>
        <p:txBody>
          <a:bodyPr wrap="square" rtlCol="0">
            <a:spAutoFit/>
          </a:bodyPr>
          <a:lstStyle/>
          <a:p>
            <a:r>
              <a:rPr lang="en" altLang="zh-CN" b="1" dirty="0">
                <a:solidFill>
                  <a:schemeClr val="accent5">
                    <a:lumMod val="50000"/>
                  </a:schemeClr>
                </a:solidFill>
              </a:rPr>
              <a:t>Local Gating/Routing Circuits </a:t>
            </a:r>
          </a:p>
        </p:txBody>
      </p:sp>
      <p:sp>
        <p:nvSpPr>
          <p:cNvPr id="21" name="文本框 20">
            <a:extLst>
              <a:ext uri="{FF2B5EF4-FFF2-40B4-BE49-F238E27FC236}">
                <a16:creationId xmlns:a16="http://schemas.microsoft.com/office/drawing/2014/main" id="{A60C2F9D-BFD5-D14E-8AE6-CA6C20C94DD2}"/>
              </a:ext>
            </a:extLst>
          </p:cNvPr>
          <p:cNvSpPr txBox="1"/>
          <p:nvPr/>
        </p:nvSpPr>
        <p:spPr>
          <a:xfrm>
            <a:off x="5160379" y="4933736"/>
            <a:ext cx="3130421" cy="369332"/>
          </a:xfrm>
          <a:prstGeom prst="rect">
            <a:avLst/>
          </a:prstGeom>
          <a:noFill/>
          <a:ln>
            <a:noFill/>
            <a:prstDash val="solid"/>
          </a:ln>
        </p:spPr>
        <p:txBody>
          <a:bodyPr wrap="square" rtlCol="0">
            <a:spAutoFit/>
          </a:bodyPr>
          <a:lstStyle/>
          <a:p>
            <a:r>
              <a:rPr lang="en" altLang="zh-CN" b="1" dirty="0">
                <a:solidFill>
                  <a:schemeClr val="accent5">
                    <a:lumMod val="50000"/>
                  </a:schemeClr>
                </a:solidFill>
              </a:rPr>
              <a:t>Transformer Blocks</a:t>
            </a:r>
          </a:p>
        </p:txBody>
      </p:sp>
      <p:sp>
        <p:nvSpPr>
          <p:cNvPr id="22" name="TextBox 25">
            <a:extLst>
              <a:ext uri="{FF2B5EF4-FFF2-40B4-BE49-F238E27FC236}">
                <a16:creationId xmlns:a16="http://schemas.microsoft.com/office/drawing/2014/main" id="{B0A35B2C-4950-F845-8909-944A751AF0E3}"/>
              </a:ext>
            </a:extLst>
          </p:cNvPr>
          <p:cNvSpPr txBox="1"/>
          <p:nvPr/>
        </p:nvSpPr>
        <p:spPr>
          <a:xfrm>
            <a:off x="1215331" y="5815260"/>
            <a:ext cx="10156562" cy="615553"/>
          </a:xfrm>
          <a:custGeom>
            <a:avLst/>
            <a:gdLst>
              <a:gd name="connsiteX0" fmla="*/ 0 w 10156562"/>
              <a:gd name="connsiteY0" fmla="*/ 0 h 615553"/>
              <a:gd name="connsiteX1" fmla="*/ 10156562 w 10156562"/>
              <a:gd name="connsiteY1" fmla="*/ 0 h 615553"/>
              <a:gd name="connsiteX2" fmla="*/ 10156562 w 10156562"/>
              <a:gd name="connsiteY2" fmla="*/ 615553 h 615553"/>
              <a:gd name="connsiteX3" fmla="*/ 0 w 10156562"/>
              <a:gd name="connsiteY3" fmla="*/ 615553 h 615553"/>
              <a:gd name="connsiteX4" fmla="*/ 0 w 10156562"/>
              <a:gd name="connsiteY4" fmla="*/ 0 h 615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6562" h="615553" extrusionOk="0">
                <a:moveTo>
                  <a:pt x="0" y="0"/>
                </a:moveTo>
                <a:cubicBezTo>
                  <a:pt x="4718302" y="155323"/>
                  <a:pt x="7441628" y="-85452"/>
                  <a:pt x="10156562" y="0"/>
                </a:cubicBezTo>
                <a:cubicBezTo>
                  <a:pt x="10177572" y="127027"/>
                  <a:pt x="10186636" y="384819"/>
                  <a:pt x="10156562" y="615553"/>
                </a:cubicBezTo>
                <a:cubicBezTo>
                  <a:pt x="7781041" y="507835"/>
                  <a:pt x="3926351" y="726034"/>
                  <a:pt x="0" y="615553"/>
                </a:cubicBezTo>
                <a:cubicBezTo>
                  <a:pt x="12142" y="374061"/>
                  <a:pt x="42579" y="236898"/>
                  <a:pt x="0" y="0"/>
                </a:cubicBezTo>
                <a:close/>
              </a:path>
            </a:pathLst>
          </a:custGeom>
          <a:noFill/>
          <a:ln>
            <a:solidFill>
              <a:schemeClr val="tx1"/>
            </a:solidFill>
            <a:extLst>
              <a:ext uri="{C807C97D-BFC1-408E-A445-0C87EB9F89A2}">
                <ask:lineSketchStyleProps xmlns:ask="http://schemas.microsoft.com/office/drawing/2018/sketchyshapes" sd="2060069106">
                  <a:prstGeom prst="rect">
                    <a:avLst/>
                  </a:prstGeom>
                  <ask:type>
                    <ask:lineSketchCurved/>
                  </ask:type>
                </ask:lineSketchStyleProps>
              </a:ext>
            </a:extLst>
          </a:ln>
        </p:spPr>
        <p:txBody>
          <a:bodyPr wrap="square" rtlCol="0">
            <a:spAutoFit/>
          </a:bodyPr>
          <a:lstStyle/>
          <a:p>
            <a:endParaRPr lang="en-US" altLang="zh-CN" sz="800" dirty="0"/>
          </a:p>
          <a:p>
            <a:r>
              <a:rPr lang="en" altLang="zh-CN" dirty="0"/>
              <a:t>3. The configurator set sub-goals for the agent and to configure the cost module for the sub-goals. </a:t>
            </a:r>
          </a:p>
          <a:p>
            <a:pPr marL="342900" indent="-342900">
              <a:buAutoNum type="arabicPeriod"/>
            </a:pPr>
            <a:endParaRPr lang="en-US" sz="800" dirty="0"/>
          </a:p>
        </p:txBody>
      </p:sp>
      <p:sp>
        <p:nvSpPr>
          <p:cNvPr id="14" name="右箭头 13">
            <a:extLst>
              <a:ext uri="{FF2B5EF4-FFF2-40B4-BE49-F238E27FC236}">
                <a16:creationId xmlns:a16="http://schemas.microsoft.com/office/drawing/2014/main" id="{6F58EBE0-9B85-2D4B-9292-B9F5C62644BD}"/>
              </a:ext>
            </a:extLst>
          </p:cNvPr>
          <p:cNvSpPr/>
          <p:nvPr/>
        </p:nvSpPr>
        <p:spPr>
          <a:xfrm>
            <a:off x="8022238" y="4544519"/>
            <a:ext cx="584615" cy="151469"/>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右箭头 15">
            <a:extLst>
              <a:ext uri="{FF2B5EF4-FFF2-40B4-BE49-F238E27FC236}">
                <a16:creationId xmlns:a16="http://schemas.microsoft.com/office/drawing/2014/main" id="{AEC11A86-EB7D-164F-AA22-6A976142BC8C}"/>
              </a:ext>
            </a:extLst>
          </p:cNvPr>
          <p:cNvSpPr/>
          <p:nvPr/>
        </p:nvSpPr>
        <p:spPr>
          <a:xfrm>
            <a:off x="8039728" y="5056681"/>
            <a:ext cx="584615" cy="151469"/>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a:extLst>
              <a:ext uri="{FF2B5EF4-FFF2-40B4-BE49-F238E27FC236}">
                <a16:creationId xmlns:a16="http://schemas.microsoft.com/office/drawing/2014/main" id="{1A770485-ED6B-444F-B423-DA921B069B81}"/>
              </a:ext>
            </a:extLst>
          </p:cNvPr>
          <p:cNvSpPr txBox="1"/>
          <p:nvPr/>
        </p:nvSpPr>
        <p:spPr>
          <a:xfrm>
            <a:off x="8861690" y="4389010"/>
            <a:ext cx="2671549" cy="369332"/>
          </a:xfrm>
          <a:prstGeom prst="rect">
            <a:avLst/>
          </a:prstGeom>
          <a:noFill/>
          <a:ln>
            <a:noFill/>
            <a:prstDash val="solid"/>
          </a:ln>
        </p:spPr>
        <p:txBody>
          <a:bodyPr wrap="square" rtlCol="0">
            <a:spAutoFit/>
          </a:bodyPr>
          <a:lstStyle/>
          <a:p>
            <a:r>
              <a:rPr lang="en" altLang="zh-CN" dirty="0"/>
              <a:t>Dynamic Signal Routing</a:t>
            </a:r>
          </a:p>
        </p:txBody>
      </p:sp>
      <p:sp>
        <p:nvSpPr>
          <p:cNvPr id="19" name="文本框 18">
            <a:extLst>
              <a:ext uri="{FF2B5EF4-FFF2-40B4-BE49-F238E27FC236}">
                <a16:creationId xmlns:a16="http://schemas.microsoft.com/office/drawing/2014/main" id="{925100A0-42A8-954C-9E07-1A8B7E97F28D}"/>
              </a:ext>
            </a:extLst>
          </p:cNvPr>
          <p:cNvSpPr txBox="1"/>
          <p:nvPr/>
        </p:nvSpPr>
        <p:spPr>
          <a:xfrm>
            <a:off x="8891670" y="4944331"/>
            <a:ext cx="3072983" cy="369332"/>
          </a:xfrm>
          <a:prstGeom prst="rect">
            <a:avLst/>
          </a:prstGeom>
          <a:noFill/>
          <a:ln>
            <a:noFill/>
            <a:prstDash val="solid"/>
          </a:ln>
        </p:spPr>
        <p:txBody>
          <a:bodyPr wrap="square" rtlCol="0">
            <a:spAutoFit/>
          </a:bodyPr>
          <a:lstStyle/>
          <a:p>
            <a:r>
              <a:rPr lang="en" altLang="zh-CN" dirty="0"/>
              <a:t>Add Extra Input Tokens</a:t>
            </a:r>
          </a:p>
        </p:txBody>
      </p:sp>
    </p:spTree>
    <p:extLst>
      <p:ext uri="{BB962C8B-B14F-4D97-AF65-F5344CB8AC3E}">
        <p14:creationId xmlns:p14="http://schemas.microsoft.com/office/powerpoint/2010/main" val="3507139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2956CF6-F3BD-43C6-93AB-EED51E9EB718}"/>
              </a:ext>
            </a:extLst>
          </p:cNvPr>
          <p:cNvCxnSpPr/>
          <p:nvPr/>
        </p:nvCxnSpPr>
        <p:spPr>
          <a:xfrm>
            <a:off x="501445" y="1150374"/>
            <a:ext cx="11031794" cy="0"/>
          </a:xfrm>
          <a:prstGeom prst="line">
            <a:avLst/>
          </a:prstGeom>
          <a:ln w="19050"/>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D6C77B72-0403-4776-AE16-A5A5F272A625}"/>
              </a:ext>
            </a:extLst>
          </p:cNvPr>
          <p:cNvSpPr txBox="1"/>
          <p:nvPr/>
        </p:nvSpPr>
        <p:spPr>
          <a:xfrm>
            <a:off x="501445" y="403123"/>
            <a:ext cx="5123518" cy="584775"/>
          </a:xfrm>
          <a:prstGeom prst="rect">
            <a:avLst/>
          </a:prstGeom>
          <a:noFill/>
        </p:spPr>
        <p:txBody>
          <a:bodyPr wrap="none" rtlCol="0">
            <a:spAutoFit/>
          </a:bodyPr>
          <a:lstStyle/>
          <a:p>
            <a:r>
              <a:rPr lang="en-US" altLang="zh-CN" sz="3200" b="1" dirty="0"/>
              <a:t>Limitations and Discussion</a:t>
            </a:r>
          </a:p>
        </p:txBody>
      </p:sp>
      <p:sp>
        <p:nvSpPr>
          <p:cNvPr id="3" name="TextBox 2">
            <a:extLst>
              <a:ext uri="{FF2B5EF4-FFF2-40B4-BE49-F238E27FC236}">
                <a16:creationId xmlns:a16="http://schemas.microsoft.com/office/drawing/2014/main" id="{4F0EE2F4-5FA1-2C2F-321B-3586815B5C83}"/>
              </a:ext>
            </a:extLst>
          </p:cNvPr>
          <p:cNvSpPr txBox="1"/>
          <p:nvPr/>
        </p:nvSpPr>
        <p:spPr>
          <a:xfrm>
            <a:off x="1958655" y="1240971"/>
            <a:ext cx="2187326" cy="400110"/>
          </a:xfrm>
          <a:prstGeom prst="rect">
            <a:avLst/>
          </a:prstGeom>
          <a:noFill/>
        </p:spPr>
        <p:txBody>
          <a:bodyPr wrap="square" rtlCol="0">
            <a:spAutoFit/>
          </a:bodyPr>
          <a:lstStyle/>
          <a:p>
            <a:r>
              <a:rPr lang="en-US" sz="2000" b="1" dirty="0">
                <a:solidFill>
                  <a:schemeClr val="accent2">
                    <a:lumMod val="75000"/>
                  </a:schemeClr>
                </a:solidFill>
              </a:rPr>
              <a:t>Limitations</a:t>
            </a:r>
          </a:p>
        </p:txBody>
      </p:sp>
      <p:sp>
        <p:nvSpPr>
          <p:cNvPr id="4" name="TextBox 3">
            <a:extLst>
              <a:ext uri="{FF2B5EF4-FFF2-40B4-BE49-F238E27FC236}">
                <a16:creationId xmlns:a16="http://schemas.microsoft.com/office/drawing/2014/main" id="{BD2B4CF9-C2AB-87EC-2BD5-FFF5B6DC117F}"/>
              </a:ext>
            </a:extLst>
          </p:cNvPr>
          <p:cNvSpPr txBox="1"/>
          <p:nvPr/>
        </p:nvSpPr>
        <p:spPr>
          <a:xfrm>
            <a:off x="490559" y="1766213"/>
            <a:ext cx="4984955" cy="1046440"/>
          </a:xfrm>
          <a:custGeom>
            <a:avLst/>
            <a:gdLst>
              <a:gd name="connsiteX0" fmla="*/ 0 w 4984955"/>
              <a:gd name="connsiteY0" fmla="*/ 0 h 1046440"/>
              <a:gd name="connsiteX1" fmla="*/ 4984955 w 4984955"/>
              <a:gd name="connsiteY1" fmla="*/ 0 h 1046440"/>
              <a:gd name="connsiteX2" fmla="*/ 4984955 w 4984955"/>
              <a:gd name="connsiteY2" fmla="*/ 1046440 h 1046440"/>
              <a:gd name="connsiteX3" fmla="*/ 0 w 4984955"/>
              <a:gd name="connsiteY3" fmla="*/ 1046440 h 1046440"/>
              <a:gd name="connsiteX4" fmla="*/ 0 w 4984955"/>
              <a:gd name="connsiteY4" fmla="*/ 0 h 1046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4955" h="1046440" extrusionOk="0">
                <a:moveTo>
                  <a:pt x="0" y="0"/>
                </a:moveTo>
                <a:cubicBezTo>
                  <a:pt x="1398568" y="155323"/>
                  <a:pt x="4367705" y="-85452"/>
                  <a:pt x="4984955" y="0"/>
                </a:cubicBezTo>
                <a:cubicBezTo>
                  <a:pt x="4911474" y="324866"/>
                  <a:pt x="5064843" y="848749"/>
                  <a:pt x="4984955" y="1046440"/>
                </a:cubicBezTo>
                <a:cubicBezTo>
                  <a:pt x="2792118" y="938722"/>
                  <a:pt x="1417370" y="1156921"/>
                  <a:pt x="0" y="1046440"/>
                </a:cubicBezTo>
                <a:cubicBezTo>
                  <a:pt x="-15423" y="706692"/>
                  <a:pt x="37051" y="106825"/>
                  <a:pt x="0" y="0"/>
                </a:cubicBezTo>
                <a:close/>
              </a:path>
            </a:pathLst>
          </a:custGeom>
          <a:noFill/>
          <a:ln>
            <a:solidFill>
              <a:schemeClr val="tx1"/>
            </a:solidFill>
            <a:extLst>
              <a:ext uri="{C807C97D-BFC1-408E-A445-0C87EB9F89A2}">
                <ask:lineSketchStyleProps xmlns:ask="http://schemas.microsoft.com/office/drawing/2018/sketchyshapes" sd="2060069106">
                  <a:prstGeom prst="rect">
                    <a:avLst/>
                  </a:prstGeom>
                  <ask:type>
                    <ask:lineSketchCurved/>
                  </ask:type>
                </ask:lineSketchStyleProps>
              </a:ext>
            </a:extLst>
          </a:ln>
        </p:spPr>
        <p:txBody>
          <a:bodyPr wrap="square" rtlCol="0">
            <a:spAutoFit/>
          </a:bodyPr>
          <a:lstStyle/>
          <a:p>
            <a:endParaRPr lang="en-US" sz="800" dirty="0"/>
          </a:p>
          <a:p>
            <a:r>
              <a:rPr lang="en" altLang="zh-CN" dirty="0"/>
              <a:t>1. </a:t>
            </a:r>
            <a:r>
              <a:rPr lang="en-US" altLang="zh-CN" dirty="0"/>
              <a:t>H</a:t>
            </a:r>
            <a:r>
              <a:rPr lang="en-US" dirty="0"/>
              <a:t>ow the configurator can learn to decompose a complex task into a sequence of subgoals that can individually be accomplished by the agent?</a:t>
            </a:r>
            <a:endParaRPr lang="en-US" sz="800" dirty="0"/>
          </a:p>
        </p:txBody>
      </p:sp>
      <p:sp>
        <p:nvSpPr>
          <p:cNvPr id="9" name="TextBox 8">
            <a:extLst>
              <a:ext uri="{FF2B5EF4-FFF2-40B4-BE49-F238E27FC236}">
                <a16:creationId xmlns:a16="http://schemas.microsoft.com/office/drawing/2014/main" id="{CF2DFAA2-7BFF-B618-CCAC-9FD8FDF0E10B}"/>
              </a:ext>
            </a:extLst>
          </p:cNvPr>
          <p:cNvSpPr txBox="1"/>
          <p:nvPr/>
        </p:nvSpPr>
        <p:spPr>
          <a:xfrm>
            <a:off x="490559" y="3189514"/>
            <a:ext cx="4593070" cy="769441"/>
          </a:xfrm>
          <a:custGeom>
            <a:avLst/>
            <a:gdLst>
              <a:gd name="connsiteX0" fmla="*/ 0 w 4593070"/>
              <a:gd name="connsiteY0" fmla="*/ 0 h 769441"/>
              <a:gd name="connsiteX1" fmla="*/ 4593070 w 4593070"/>
              <a:gd name="connsiteY1" fmla="*/ 0 h 769441"/>
              <a:gd name="connsiteX2" fmla="*/ 4593070 w 4593070"/>
              <a:gd name="connsiteY2" fmla="*/ 769441 h 769441"/>
              <a:gd name="connsiteX3" fmla="*/ 0 w 4593070"/>
              <a:gd name="connsiteY3" fmla="*/ 769441 h 769441"/>
              <a:gd name="connsiteX4" fmla="*/ 0 w 4593070"/>
              <a:gd name="connsiteY4" fmla="*/ 0 h 769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070" h="769441" extrusionOk="0">
                <a:moveTo>
                  <a:pt x="0" y="0"/>
                </a:moveTo>
                <a:cubicBezTo>
                  <a:pt x="1007024" y="155323"/>
                  <a:pt x="2514781" y="-85452"/>
                  <a:pt x="4593070" y="0"/>
                </a:cubicBezTo>
                <a:cubicBezTo>
                  <a:pt x="4654572" y="146930"/>
                  <a:pt x="4609139" y="586331"/>
                  <a:pt x="4593070" y="769441"/>
                </a:cubicBezTo>
                <a:cubicBezTo>
                  <a:pt x="3533967" y="661723"/>
                  <a:pt x="1678576" y="879922"/>
                  <a:pt x="0" y="769441"/>
                </a:cubicBezTo>
                <a:cubicBezTo>
                  <a:pt x="26449" y="631861"/>
                  <a:pt x="28771" y="374879"/>
                  <a:pt x="0" y="0"/>
                </a:cubicBezTo>
                <a:close/>
              </a:path>
            </a:pathLst>
          </a:custGeom>
          <a:noFill/>
          <a:ln>
            <a:solidFill>
              <a:schemeClr val="tx1"/>
            </a:solidFill>
            <a:extLst>
              <a:ext uri="{C807C97D-BFC1-408E-A445-0C87EB9F89A2}">
                <ask:lineSketchStyleProps xmlns:ask="http://schemas.microsoft.com/office/drawing/2018/sketchyshapes" sd="2060069106">
                  <a:prstGeom prst="rect">
                    <a:avLst/>
                  </a:prstGeom>
                  <ask:type>
                    <ask:lineSketchCurved/>
                  </ask:type>
                </ask:lineSketchStyleProps>
              </a:ext>
            </a:extLst>
          </a:ln>
        </p:spPr>
        <p:txBody>
          <a:bodyPr wrap="square" rtlCol="0">
            <a:spAutoFit/>
          </a:bodyPr>
          <a:lstStyle/>
          <a:p>
            <a:endParaRPr lang="en-US" sz="800" dirty="0"/>
          </a:p>
          <a:p>
            <a:r>
              <a:rPr lang="en" altLang="zh-CN" dirty="0"/>
              <a:t>2. </a:t>
            </a:r>
            <a:r>
              <a:rPr lang="en-US" altLang="zh-CN" dirty="0"/>
              <a:t>H</a:t>
            </a:r>
            <a:r>
              <a:rPr lang="en-US" dirty="0"/>
              <a:t>ow to precisely regularize the latent variable to minimize its information content?</a:t>
            </a:r>
            <a:endParaRPr lang="en-US" sz="800" dirty="0"/>
          </a:p>
        </p:txBody>
      </p:sp>
      <p:sp>
        <p:nvSpPr>
          <p:cNvPr id="10" name="TextBox 9">
            <a:extLst>
              <a:ext uri="{FF2B5EF4-FFF2-40B4-BE49-F238E27FC236}">
                <a16:creationId xmlns:a16="http://schemas.microsoft.com/office/drawing/2014/main" id="{C662CA20-3078-79F5-047E-C3ED149FECE4}"/>
              </a:ext>
            </a:extLst>
          </p:cNvPr>
          <p:cNvSpPr txBox="1"/>
          <p:nvPr/>
        </p:nvSpPr>
        <p:spPr>
          <a:xfrm>
            <a:off x="447017" y="4365854"/>
            <a:ext cx="5953784" cy="1046440"/>
          </a:xfrm>
          <a:custGeom>
            <a:avLst/>
            <a:gdLst>
              <a:gd name="connsiteX0" fmla="*/ 0 w 5953784"/>
              <a:gd name="connsiteY0" fmla="*/ 0 h 1046440"/>
              <a:gd name="connsiteX1" fmla="*/ 5953784 w 5953784"/>
              <a:gd name="connsiteY1" fmla="*/ 0 h 1046440"/>
              <a:gd name="connsiteX2" fmla="*/ 5953784 w 5953784"/>
              <a:gd name="connsiteY2" fmla="*/ 1046440 h 1046440"/>
              <a:gd name="connsiteX3" fmla="*/ 0 w 5953784"/>
              <a:gd name="connsiteY3" fmla="*/ 1046440 h 1046440"/>
              <a:gd name="connsiteX4" fmla="*/ 0 w 5953784"/>
              <a:gd name="connsiteY4" fmla="*/ 0 h 1046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3784" h="1046440" extrusionOk="0">
                <a:moveTo>
                  <a:pt x="0" y="0"/>
                </a:moveTo>
                <a:cubicBezTo>
                  <a:pt x="1360192" y="155323"/>
                  <a:pt x="4505048" y="-85452"/>
                  <a:pt x="5953784" y="0"/>
                </a:cubicBezTo>
                <a:cubicBezTo>
                  <a:pt x="5880303" y="324866"/>
                  <a:pt x="6033672" y="848749"/>
                  <a:pt x="5953784" y="1046440"/>
                </a:cubicBezTo>
                <a:cubicBezTo>
                  <a:pt x="4245946" y="938722"/>
                  <a:pt x="2366261" y="1156921"/>
                  <a:pt x="0" y="1046440"/>
                </a:cubicBezTo>
                <a:cubicBezTo>
                  <a:pt x="-15423" y="706692"/>
                  <a:pt x="37051" y="106825"/>
                  <a:pt x="0" y="0"/>
                </a:cubicBezTo>
                <a:close/>
              </a:path>
            </a:pathLst>
          </a:custGeom>
          <a:noFill/>
          <a:ln>
            <a:solidFill>
              <a:schemeClr val="tx1"/>
            </a:solidFill>
            <a:extLst>
              <a:ext uri="{C807C97D-BFC1-408E-A445-0C87EB9F89A2}">
                <ask:lineSketchStyleProps xmlns:ask="http://schemas.microsoft.com/office/drawing/2018/sketchyshapes" sd="2060069106">
                  <a:prstGeom prst="rect">
                    <a:avLst/>
                  </a:prstGeom>
                  <ask:type>
                    <ask:lineSketchCurved/>
                  </ask:type>
                </ask:lineSketchStyleProps>
              </a:ext>
            </a:extLst>
          </a:ln>
        </p:spPr>
        <p:txBody>
          <a:bodyPr wrap="square" rtlCol="0">
            <a:spAutoFit/>
          </a:bodyPr>
          <a:lstStyle/>
          <a:p>
            <a:endParaRPr lang="en-US" sz="800" dirty="0"/>
          </a:p>
          <a:p>
            <a:r>
              <a:rPr lang="en" altLang="zh-CN" dirty="0"/>
              <a:t>3. </a:t>
            </a:r>
            <a:r>
              <a:rPr lang="en-US" dirty="0"/>
              <a:t>Instantiating multiple configurations of latent variables in Mode-2 planning/reasoning may require additional mechanisms not described in the present proposal.</a:t>
            </a:r>
            <a:endParaRPr lang="en-US" sz="800" dirty="0"/>
          </a:p>
        </p:txBody>
      </p:sp>
      <p:sp>
        <p:nvSpPr>
          <p:cNvPr id="11" name="TextBox 10">
            <a:extLst>
              <a:ext uri="{FF2B5EF4-FFF2-40B4-BE49-F238E27FC236}">
                <a16:creationId xmlns:a16="http://schemas.microsoft.com/office/drawing/2014/main" id="{529A167E-0C66-AA2E-5EEE-5198F1688EA9}"/>
              </a:ext>
            </a:extLst>
          </p:cNvPr>
          <p:cNvSpPr txBox="1"/>
          <p:nvPr/>
        </p:nvSpPr>
        <p:spPr>
          <a:xfrm>
            <a:off x="490559" y="5768373"/>
            <a:ext cx="6225927" cy="769441"/>
          </a:xfrm>
          <a:custGeom>
            <a:avLst/>
            <a:gdLst>
              <a:gd name="connsiteX0" fmla="*/ 0 w 6225927"/>
              <a:gd name="connsiteY0" fmla="*/ 0 h 769441"/>
              <a:gd name="connsiteX1" fmla="*/ 6225927 w 6225927"/>
              <a:gd name="connsiteY1" fmla="*/ 0 h 769441"/>
              <a:gd name="connsiteX2" fmla="*/ 6225927 w 6225927"/>
              <a:gd name="connsiteY2" fmla="*/ 769441 h 769441"/>
              <a:gd name="connsiteX3" fmla="*/ 0 w 6225927"/>
              <a:gd name="connsiteY3" fmla="*/ 769441 h 769441"/>
              <a:gd name="connsiteX4" fmla="*/ 0 w 6225927"/>
              <a:gd name="connsiteY4" fmla="*/ 0 h 769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5927" h="769441" extrusionOk="0">
                <a:moveTo>
                  <a:pt x="0" y="0"/>
                </a:moveTo>
                <a:cubicBezTo>
                  <a:pt x="858571" y="155323"/>
                  <a:pt x="3432453" y="-85452"/>
                  <a:pt x="6225927" y="0"/>
                </a:cubicBezTo>
                <a:cubicBezTo>
                  <a:pt x="6287429" y="146930"/>
                  <a:pt x="6241996" y="586331"/>
                  <a:pt x="6225927" y="769441"/>
                </a:cubicBezTo>
                <a:cubicBezTo>
                  <a:pt x="4720529" y="661723"/>
                  <a:pt x="1976307" y="879922"/>
                  <a:pt x="0" y="769441"/>
                </a:cubicBezTo>
                <a:cubicBezTo>
                  <a:pt x="26449" y="631861"/>
                  <a:pt x="28771" y="374879"/>
                  <a:pt x="0" y="0"/>
                </a:cubicBezTo>
                <a:close/>
              </a:path>
            </a:pathLst>
          </a:custGeom>
          <a:noFill/>
          <a:ln>
            <a:solidFill>
              <a:schemeClr val="tx1"/>
            </a:solidFill>
            <a:extLst>
              <a:ext uri="{C807C97D-BFC1-408E-A445-0C87EB9F89A2}">
                <ask:lineSketchStyleProps xmlns:ask="http://schemas.microsoft.com/office/drawing/2018/sketchyshapes" sd="2060069106">
                  <a:prstGeom prst="rect">
                    <a:avLst/>
                  </a:prstGeom>
                  <ask:type>
                    <ask:lineSketchCurved/>
                  </ask:type>
                </ask:lineSketchStyleProps>
              </a:ext>
            </a:extLst>
          </a:ln>
        </p:spPr>
        <p:txBody>
          <a:bodyPr wrap="square" rtlCol="0">
            <a:spAutoFit/>
          </a:bodyPr>
          <a:lstStyle/>
          <a:p>
            <a:endParaRPr lang="en-US" sz="800" dirty="0"/>
          </a:p>
          <a:p>
            <a:r>
              <a:rPr lang="en" dirty="0"/>
              <a:t>4</a:t>
            </a:r>
            <a:r>
              <a:rPr lang="en-US" dirty="0"/>
              <a:t>. The architecture and function of the short-term memory to work for complex planning and control may prove difficult.</a:t>
            </a:r>
          </a:p>
        </p:txBody>
      </p:sp>
      <p:sp>
        <p:nvSpPr>
          <p:cNvPr id="12" name="TextBox 11">
            <a:extLst>
              <a:ext uri="{FF2B5EF4-FFF2-40B4-BE49-F238E27FC236}">
                <a16:creationId xmlns:a16="http://schemas.microsoft.com/office/drawing/2014/main" id="{619DF8E7-9225-2A7A-5343-63590E5FCE96}"/>
              </a:ext>
            </a:extLst>
          </p:cNvPr>
          <p:cNvSpPr txBox="1"/>
          <p:nvPr/>
        </p:nvSpPr>
        <p:spPr>
          <a:xfrm>
            <a:off x="7376884" y="1463117"/>
            <a:ext cx="4156355" cy="400110"/>
          </a:xfrm>
          <a:prstGeom prst="rect">
            <a:avLst/>
          </a:prstGeom>
          <a:noFill/>
        </p:spPr>
        <p:txBody>
          <a:bodyPr wrap="square" rtlCol="0">
            <a:spAutoFit/>
          </a:bodyPr>
          <a:lstStyle/>
          <a:p>
            <a:r>
              <a:rPr lang="en-US" sz="2000" dirty="0">
                <a:solidFill>
                  <a:schemeClr val="accent2">
                    <a:lumMod val="75000"/>
                  </a:schemeClr>
                </a:solidFill>
              </a:rPr>
              <a:t>Basic Model of Animal Intelligence</a:t>
            </a:r>
            <a:endParaRPr lang="en-US" sz="2000" b="1" dirty="0">
              <a:solidFill>
                <a:schemeClr val="accent2">
                  <a:lumMod val="75000"/>
                </a:schemeClr>
              </a:solidFill>
            </a:endParaRPr>
          </a:p>
        </p:txBody>
      </p:sp>
      <p:sp>
        <p:nvSpPr>
          <p:cNvPr id="31" name="TextBox 30">
            <a:extLst>
              <a:ext uri="{FF2B5EF4-FFF2-40B4-BE49-F238E27FC236}">
                <a16:creationId xmlns:a16="http://schemas.microsoft.com/office/drawing/2014/main" id="{21004A11-F2DD-5568-771B-D2638A454B24}"/>
              </a:ext>
            </a:extLst>
          </p:cNvPr>
          <p:cNvSpPr txBox="1"/>
          <p:nvPr/>
        </p:nvSpPr>
        <p:spPr>
          <a:xfrm>
            <a:off x="6941567" y="2143074"/>
            <a:ext cx="4984955" cy="1046440"/>
          </a:xfrm>
          <a:custGeom>
            <a:avLst/>
            <a:gdLst>
              <a:gd name="connsiteX0" fmla="*/ 0 w 4984955"/>
              <a:gd name="connsiteY0" fmla="*/ 0 h 1046440"/>
              <a:gd name="connsiteX1" fmla="*/ 4984955 w 4984955"/>
              <a:gd name="connsiteY1" fmla="*/ 0 h 1046440"/>
              <a:gd name="connsiteX2" fmla="*/ 4984955 w 4984955"/>
              <a:gd name="connsiteY2" fmla="*/ 1046440 h 1046440"/>
              <a:gd name="connsiteX3" fmla="*/ 0 w 4984955"/>
              <a:gd name="connsiteY3" fmla="*/ 1046440 h 1046440"/>
              <a:gd name="connsiteX4" fmla="*/ 0 w 4984955"/>
              <a:gd name="connsiteY4" fmla="*/ 0 h 1046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4955" h="1046440" extrusionOk="0">
                <a:moveTo>
                  <a:pt x="0" y="0"/>
                </a:moveTo>
                <a:cubicBezTo>
                  <a:pt x="1398568" y="155323"/>
                  <a:pt x="4367705" y="-85452"/>
                  <a:pt x="4984955" y="0"/>
                </a:cubicBezTo>
                <a:cubicBezTo>
                  <a:pt x="4911474" y="324866"/>
                  <a:pt x="5064843" y="848749"/>
                  <a:pt x="4984955" y="1046440"/>
                </a:cubicBezTo>
                <a:cubicBezTo>
                  <a:pt x="2792118" y="938722"/>
                  <a:pt x="1417370" y="1156921"/>
                  <a:pt x="0" y="1046440"/>
                </a:cubicBezTo>
                <a:cubicBezTo>
                  <a:pt x="-15423" y="706692"/>
                  <a:pt x="37051" y="106825"/>
                  <a:pt x="0" y="0"/>
                </a:cubicBezTo>
                <a:close/>
              </a:path>
            </a:pathLst>
          </a:custGeom>
          <a:noFill/>
          <a:ln>
            <a:solidFill>
              <a:schemeClr val="tx1"/>
            </a:solidFill>
            <a:extLst>
              <a:ext uri="{C807C97D-BFC1-408E-A445-0C87EB9F89A2}">
                <ask:lineSketchStyleProps xmlns:ask="http://schemas.microsoft.com/office/drawing/2018/sketchyshapes" sd="2060069106">
                  <a:prstGeom prst="rect">
                    <a:avLst/>
                  </a:prstGeom>
                  <ask:type>
                    <ask:lineSketchCurved/>
                  </ask:type>
                </ask:lineSketchStyleProps>
              </a:ext>
            </a:extLst>
          </a:ln>
        </p:spPr>
        <p:txBody>
          <a:bodyPr wrap="square" rtlCol="0">
            <a:spAutoFit/>
          </a:bodyPr>
          <a:lstStyle/>
          <a:p>
            <a:endParaRPr lang="en-US" sz="800" dirty="0"/>
          </a:p>
          <a:p>
            <a:r>
              <a:rPr lang="en-US" dirty="0"/>
              <a:t>Many of the modules in the proposed architecture have counterparts in the mammalian brain that perform similar functions. </a:t>
            </a:r>
            <a:endParaRPr lang="en-US" sz="800" dirty="0"/>
          </a:p>
        </p:txBody>
      </p:sp>
      <p:sp>
        <p:nvSpPr>
          <p:cNvPr id="33" name="TextBox 32">
            <a:extLst>
              <a:ext uri="{FF2B5EF4-FFF2-40B4-BE49-F238E27FC236}">
                <a16:creationId xmlns:a16="http://schemas.microsoft.com/office/drawing/2014/main" id="{C6437B9F-8E0C-AC09-E2E9-180E9571B056}"/>
              </a:ext>
            </a:extLst>
          </p:cNvPr>
          <p:cNvSpPr txBox="1"/>
          <p:nvPr/>
        </p:nvSpPr>
        <p:spPr>
          <a:xfrm>
            <a:off x="7333452" y="4207013"/>
            <a:ext cx="4593070" cy="1877437"/>
          </a:xfrm>
          <a:custGeom>
            <a:avLst/>
            <a:gdLst>
              <a:gd name="connsiteX0" fmla="*/ 0 w 4593070"/>
              <a:gd name="connsiteY0" fmla="*/ 0 h 1877437"/>
              <a:gd name="connsiteX1" fmla="*/ 4593070 w 4593070"/>
              <a:gd name="connsiteY1" fmla="*/ 0 h 1877437"/>
              <a:gd name="connsiteX2" fmla="*/ 4593070 w 4593070"/>
              <a:gd name="connsiteY2" fmla="*/ 1877437 h 1877437"/>
              <a:gd name="connsiteX3" fmla="*/ 0 w 4593070"/>
              <a:gd name="connsiteY3" fmla="*/ 1877437 h 1877437"/>
              <a:gd name="connsiteX4" fmla="*/ 0 w 4593070"/>
              <a:gd name="connsiteY4" fmla="*/ 0 h 1877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070" h="1877437" extrusionOk="0">
                <a:moveTo>
                  <a:pt x="0" y="0"/>
                </a:moveTo>
                <a:cubicBezTo>
                  <a:pt x="1007024" y="155323"/>
                  <a:pt x="2514781" y="-85452"/>
                  <a:pt x="4593070" y="0"/>
                </a:cubicBezTo>
                <a:cubicBezTo>
                  <a:pt x="4501118" y="447977"/>
                  <a:pt x="4659242" y="945153"/>
                  <a:pt x="4593070" y="1877437"/>
                </a:cubicBezTo>
                <a:cubicBezTo>
                  <a:pt x="3533967" y="1769719"/>
                  <a:pt x="1678576" y="1987918"/>
                  <a:pt x="0" y="1877437"/>
                </a:cubicBezTo>
                <a:cubicBezTo>
                  <a:pt x="-112769" y="1267325"/>
                  <a:pt x="12085" y="201882"/>
                  <a:pt x="0" y="0"/>
                </a:cubicBezTo>
                <a:close/>
              </a:path>
            </a:pathLst>
          </a:custGeom>
          <a:noFill/>
          <a:ln>
            <a:solidFill>
              <a:schemeClr val="tx1"/>
            </a:solidFill>
            <a:extLst>
              <a:ext uri="{C807C97D-BFC1-408E-A445-0C87EB9F89A2}">
                <ask:lineSketchStyleProps xmlns:ask="http://schemas.microsoft.com/office/drawing/2018/sketchyshapes" sd="2060069106">
                  <a:prstGeom prst="rect">
                    <a:avLst/>
                  </a:prstGeom>
                  <ask:type>
                    <ask:lineSketchCurved/>
                  </ask:type>
                </ask:lineSketchStyleProps>
              </a:ext>
            </a:extLst>
          </a:ln>
        </p:spPr>
        <p:txBody>
          <a:bodyPr wrap="square" rtlCol="0">
            <a:spAutoFit/>
          </a:bodyPr>
          <a:lstStyle/>
          <a:p>
            <a:endParaRPr lang="en-US" sz="800" dirty="0"/>
          </a:p>
          <a:p>
            <a:r>
              <a:rPr lang="en-US" altLang="zh-CN" dirty="0"/>
              <a:t>C</a:t>
            </a:r>
            <a:r>
              <a:rPr lang="en-US" dirty="0"/>
              <a:t>ommon sense may emerge from learning world models that capture the self-consistency and mutual dependencies of observations in the world, allowing an agent to fill in missing information and detect violations of its world model.</a:t>
            </a:r>
            <a:endParaRPr lang="en-US" sz="800" dirty="0"/>
          </a:p>
        </p:txBody>
      </p:sp>
      <p:sp>
        <p:nvSpPr>
          <p:cNvPr id="35" name="TextBox 34">
            <a:extLst>
              <a:ext uri="{FF2B5EF4-FFF2-40B4-BE49-F238E27FC236}">
                <a16:creationId xmlns:a16="http://schemas.microsoft.com/office/drawing/2014/main" id="{E81E9FB2-B5ED-8A43-4104-2EC7A2651E46}"/>
              </a:ext>
            </a:extLst>
          </p:cNvPr>
          <p:cNvSpPr txBox="1"/>
          <p:nvPr/>
        </p:nvSpPr>
        <p:spPr>
          <a:xfrm>
            <a:off x="8035645" y="3596138"/>
            <a:ext cx="4156355" cy="400110"/>
          </a:xfrm>
          <a:prstGeom prst="rect">
            <a:avLst/>
          </a:prstGeom>
          <a:noFill/>
        </p:spPr>
        <p:txBody>
          <a:bodyPr wrap="square" rtlCol="0">
            <a:spAutoFit/>
          </a:bodyPr>
          <a:lstStyle/>
          <a:p>
            <a:r>
              <a:rPr lang="en-US" sz="2000" dirty="0">
                <a:solidFill>
                  <a:schemeClr val="accent2">
                    <a:lumMod val="75000"/>
                  </a:schemeClr>
                </a:solidFill>
              </a:rPr>
              <a:t>Machine Common Sense</a:t>
            </a:r>
            <a:endParaRPr lang="en-US" sz="2000" b="1" dirty="0">
              <a:solidFill>
                <a:schemeClr val="accent2">
                  <a:lumMod val="75000"/>
                </a:schemeClr>
              </a:solidFill>
            </a:endParaRPr>
          </a:p>
        </p:txBody>
      </p:sp>
    </p:spTree>
    <p:extLst>
      <p:ext uri="{BB962C8B-B14F-4D97-AF65-F5344CB8AC3E}">
        <p14:creationId xmlns:p14="http://schemas.microsoft.com/office/powerpoint/2010/main" val="1166499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69A7B11-E234-4CCA-90BC-461F49659E30}"/>
              </a:ext>
            </a:extLst>
          </p:cNvPr>
          <p:cNvSpPr txBox="1"/>
          <p:nvPr/>
        </p:nvSpPr>
        <p:spPr>
          <a:xfrm>
            <a:off x="4592320" y="2967335"/>
            <a:ext cx="2457724" cy="923330"/>
          </a:xfrm>
          <a:prstGeom prst="rect">
            <a:avLst/>
          </a:prstGeom>
          <a:noFill/>
        </p:spPr>
        <p:txBody>
          <a:bodyPr wrap="none" rtlCol="0">
            <a:spAutoFit/>
          </a:bodyPr>
          <a:lstStyle/>
          <a:p>
            <a:r>
              <a:rPr lang="en-US" sz="5400"/>
              <a:t>Thanks!</a:t>
            </a:r>
          </a:p>
        </p:txBody>
      </p:sp>
    </p:spTree>
    <p:extLst>
      <p:ext uri="{BB962C8B-B14F-4D97-AF65-F5344CB8AC3E}">
        <p14:creationId xmlns:p14="http://schemas.microsoft.com/office/powerpoint/2010/main" val="1439667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2956CF6-F3BD-43C6-93AB-EED51E9EB718}"/>
              </a:ext>
            </a:extLst>
          </p:cNvPr>
          <p:cNvCxnSpPr/>
          <p:nvPr/>
        </p:nvCxnSpPr>
        <p:spPr>
          <a:xfrm>
            <a:off x="501445" y="1150374"/>
            <a:ext cx="11031794" cy="0"/>
          </a:xfrm>
          <a:prstGeom prst="line">
            <a:avLst/>
          </a:prstGeom>
          <a:ln w="19050"/>
        </p:spPr>
        <p:style>
          <a:lnRef idx="1">
            <a:schemeClr val="dk1"/>
          </a:lnRef>
          <a:fillRef idx="0">
            <a:schemeClr val="dk1"/>
          </a:fillRef>
          <a:effectRef idx="0">
            <a:schemeClr val="dk1"/>
          </a:effectRef>
          <a:fontRef idx="minor">
            <a:schemeClr val="tx1"/>
          </a:fontRef>
        </p:style>
      </p:cxnSp>
      <p:sp>
        <p:nvSpPr>
          <p:cNvPr id="6" name="文本框 5">
            <a:extLst>
              <a:ext uri="{FF2B5EF4-FFF2-40B4-BE49-F238E27FC236}">
                <a16:creationId xmlns:a16="http://schemas.microsoft.com/office/drawing/2014/main" id="{DEEE67C8-6C8B-4634-95E8-D1AC9C9F428F}"/>
              </a:ext>
            </a:extLst>
          </p:cNvPr>
          <p:cNvSpPr txBox="1"/>
          <p:nvPr/>
        </p:nvSpPr>
        <p:spPr>
          <a:xfrm>
            <a:off x="501445" y="403123"/>
            <a:ext cx="1879041" cy="584775"/>
          </a:xfrm>
          <a:prstGeom prst="rect">
            <a:avLst/>
          </a:prstGeom>
          <a:noFill/>
        </p:spPr>
        <p:txBody>
          <a:bodyPr wrap="none" rtlCol="0">
            <a:spAutoFit/>
          </a:bodyPr>
          <a:lstStyle/>
          <a:p>
            <a:r>
              <a:rPr lang="en-US" altLang="zh-CN" sz="3200" b="1" dirty="0"/>
              <a:t>Prologue</a:t>
            </a:r>
            <a:endParaRPr lang="zh-CN" altLang="en-US" sz="3200" dirty="0"/>
          </a:p>
        </p:txBody>
      </p:sp>
      <p:sp>
        <p:nvSpPr>
          <p:cNvPr id="7" name="文本框 6">
            <a:extLst>
              <a:ext uri="{FF2B5EF4-FFF2-40B4-BE49-F238E27FC236}">
                <a16:creationId xmlns:a16="http://schemas.microsoft.com/office/drawing/2014/main" id="{04D70276-D3E6-4B24-BDEE-99A09CCE110C}"/>
              </a:ext>
            </a:extLst>
          </p:cNvPr>
          <p:cNvSpPr txBox="1"/>
          <p:nvPr/>
        </p:nvSpPr>
        <p:spPr>
          <a:xfrm>
            <a:off x="501445" y="1243065"/>
            <a:ext cx="10378590" cy="4520918"/>
          </a:xfrm>
          <a:prstGeom prst="rect">
            <a:avLst/>
          </a:prstGeom>
          <a:noFill/>
        </p:spPr>
        <p:txBody>
          <a:bodyPr wrap="square" rtlCol="0">
            <a:spAutoFit/>
          </a:bodyPr>
          <a:lstStyle/>
          <a:p>
            <a:pPr>
              <a:lnSpc>
                <a:spcPct val="125000"/>
              </a:lnSpc>
            </a:pPr>
            <a:r>
              <a:rPr lang="en-US" altLang="zh-CN" sz="3200" dirty="0">
                <a:latin typeface="Calibri" panose="020F0502020204030204" pitchFamily="34" charset="0"/>
                <a:cs typeface="Calibri" panose="020F0502020204030204" pitchFamily="34" charset="0"/>
              </a:rPr>
              <a:t>Current ML systems</a:t>
            </a:r>
          </a:p>
          <a:p>
            <a:pPr marL="742950" lvl="1" indent="-285750">
              <a:lnSpc>
                <a:spcPct val="125000"/>
              </a:lnSpc>
              <a:buFont typeface="Arial" panose="020B0604020202020204" pitchFamily="34" charset="0"/>
              <a:buChar char="•"/>
            </a:pPr>
            <a:r>
              <a:rPr lang="en-US" sz="2400" dirty="0"/>
              <a:t>Hard-wired programs.</a:t>
            </a:r>
          </a:p>
          <a:p>
            <a:pPr marL="742950" lvl="1" indent="-285750">
              <a:lnSpc>
                <a:spcPct val="125000"/>
              </a:lnSpc>
              <a:buFont typeface="Arial" panose="020B0604020202020204" pitchFamily="34" charset="0"/>
              <a:buChar char="•"/>
            </a:pPr>
            <a:r>
              <a:rPr lang="en-US" sz="2400" dirty="0"/>
              <a:t>Trained with external supervision or external rewards.</a:t>
            </a:r>
          </a:p>
          <a:p>
            <a:pPr marL="742950" lvl="1" indent="-285750">
              <a:lnSpc>
                <a:spcPct val="125000"/>
              </a:lnSpc>
              <a:buFont typeface="Arial" panose="020B0604020202020204" pitchFamily="34" charset="0"/>
              <a:buChar char="•"/>
            </a:pPr>
            <a:r>
              <a:rPr lang="en-US" sz="2400" dirty="0"/>
              <a:t>Trained with very large numbers of trials.</a:t>
            </a:r>
          </a:p>
          <a:p>
            <a:pPr marL="742950" lvl="1" indent="-285750">
              <a:lnSpc>
                <a:spcPct val="125000"/>
              </a:lnSpc>
              <a:buFont typeface="Arial" panose="020B0604020202020204" pitchFamily="34" charset="0"/>
              <a:buChar char="•"/>
            </a:pPr>
            <a:endParaRPr lang="en-US" sz="2400" dirty="0"/>
          </a:p>
          <a:p>
            <a:pPr>
              <a:lnSpc>
                <a:spcPct val="125000"/>
              </a:lnSpc>
            </a:pPr>
            <a:r>
              <a:rPr lang="en-US" altLang="zh-CN" sz="3200" dirty="0">
                <a:latin typeface="Calibri" panose="020F0502020204030204" pitchFamily="34" charset="0"/>
                <a:cs typeface="Calibri" panose="020F0502020204030204" pitchFamily="34" charset="0"/>
              </a:rPr>
              <a:t>Autonomous Machine Intelligence</a:t>
            </a:r>
          </a:p>
          <a:p>
            <a:pPr marL="800100" lvl="1" indent="-342900">
              <a:lnSpc>
                <a:spcPct val="125000"/>
              </a:lnSpc>
              <a:buFont typeface="Arial" panose="020B0604020202020204" pitchFamily="34" charset="0"/>
              <a:buChar char="•"/>
            </a:pPr>
            <a:r>
              <a:rPr lang="en-US" sz="2400" dirty="0"/>
              <a:t>Can represent the world, reason, and plan. </a:t>
            </a:r>
          </a:p>
          <a:p>
            <a:pPr marL="800100" lvl="1" indent="-342900">
              <a:lnSpc>
                <a:spcPct val="125000"/>
              </a:lnSpc>
              <a:buFont typeface="Arial" panose="020B0604020202020204" pitchFamily="34" charset="0"/>
              <a:buChar char="•"/>
            </a:pPr>
            <a:r>
              <a:rPr lang="en-US" sz="2400" dirty="0"/>
              <a:t>Behaviors are driven by intrinsic objectives.</a:t>
            </a:r>
          </a:p>
          <a:p>
            <a:pPr marL="800100" lvl="1" indent="-342900">
              <a:lnSpc>
                <a:spcPct val="125000"/>
              </a:lnSpc>
              <a:buFont typeface="Arial" panose="020B0604020202020204" pitchFamily="34" charset="0"/>
              <a:buChar char="•"/>
            </a:pPr>
            <a:r>
              <a:rPr lang="en-US" altLang="zh-CN" sz="2400" dirty="0"/>
              <a:t>Learn through observations rather than interactions.</a:t>
            </a:r>
          </a:p>
        </p:txBody>
      </p:sp>
    </p:spTree>
    <p:extLst>
      <p:ext uri="{BB962C8B-B14F-4D97-AF65-F5344CB8AC3E}">
        <p14:creationId xmlns:p14="http://schemas.microsoft.com/office/powerpoint/2010/main" val="4059043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2956CF6-F3BD-43C6-93AB-EED51E9EB718}"/>
              </a:ext>
            </a:extLst>
          </p:cNvPr>
          <p:cNvCxnSpPr/>
          <p:nvPr/>
        </p:nvCxnSpPr>
        <p:spPr>
          <a:xfrm>
            <a:off x="501445" y="1150374"/>
            <a:ext cx="11031794" cy="0"/>
          </a:xfrm>
          <a:prstGeom prst="line">
            <a:avLst/>
          </a:prstGeom>
          <a:ln w="19050"/>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068FB274-E8E1-492A-B7BD-DD0A261A2B22}"/>
              </a:ext>
            </a:extLst>
          </p:cNvPr>
          <p:cNvSpPr txBox="1"/>
          <p:nvPr/>
        </p:nvSpPr>
        <p:spPr>
          <a:xfrm>
            <a:off x="501445" y="403123"/>
            <a:ext cx="7385355" cy="584775"/>
          </a:xfrm>
          <a:prstGeom prst="rect">
            <a:avLst/>
          </a:prstGeom>
          <a:noFill/>
        </p:spPr>
        <p:txBody>
          <a:bodyPr wrap="none" rtlCol="0">
            <a:spAutoFit/>
          </a:bodyPr>
          <a:lstStyle/>
          <a:p>
            <a:r>
              <a:rPr lang="en-US" altLang="zh-CN" sz="3200" b="1" dirty="0"/>
              <a:t>Autonomous</a:t>
            </a:r>
            <a:r>
              <a:rPr lang="zh-CN" altLang="en-US" sz="3200" b="1" dirty="0"/>
              <a:t> </a:t>
            </a:r>
            <a:r>
              <a:rPr lang="en-US" altLang="zh-CN" sz="3200" b="1" dirty="0"/>
              <a:t>Intelligence Architecture</a:t>
            </a:r>
          </a:p>
        </p:txBody>
      </p:sp>
      <p:sp>
        <p:nvSpPr>
          <p:cNvPr id="6" name="文本框 5">
            <a:extLst>
              <a:ext uri="{FF2B5EF4-FFF2-40B4-BE49-F238E27FC236}">
                <a16:creationId xmlns:a16="http://schemas.microsoft.com/office/drawing/2014/main" id="{126DB6B2-E3B1-4D6C-8D6B-51C8BF5EEED5}"/>
              </a:ext>
            </a:extLst>
          </p:cNvPr>
          <p:cNvSpPr txBox="1"/>
          <p:nvPr/>
        </p:nvSpPr>
        <p:spPr>
          <a:xfrm>
            <a:off x="501445" y="1517726"/>
            <a:ext cx="6079237" cy="4962897"/>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400" b="1" dirty="0">
                <a:latin typeface="Calibri" panose="020F0502020204030204" pitchFamily="34" charset="0"/>
                <a:cs typeface="Calibri" panose="020F0502020204030204" pitchFamily="34" charset="0"/>
              </a:rPr>
              <a:t>Configurator</a:t>
            </a:r>
            <a:r>
              <a:rPr lang="en-US" altLang="zh-CN" sz="2000" dirty="0"/>
              <a:t>:  configure all other modules for a particular objective.</a:t>
            </a:r>
          </a:p>
          <a:p>
            <a:pPr marL="342900" indent="-342900" algn="just">
              <a:buFont typeface="Arial" panose="020B0604020202020204" pitchFamily="34" charset="0"/>
              <a:buChar char="•"/>
            </a:pPr>
            <a:endParaRPr lang="en-US" altLang="zh-CN" sz="105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altLang="zh-CN" sz="2400" b="1" dirty="0">
                <a:latin typeface="Calibri" panose="020F0502020204030204" pitchFamily="34" charset="0"/>
                <a:cs typeface="Calibri" panose="020F0502020204030204" pitchFamily="34" charset="0"/>
              </a:rPr>
              <a:t>Perception</a:t>
            </a:r>
            <a:r>
              <a:rPr lang="en-US" altLang="zh-CN" sz="2000" dirty="0">
                <a:latin typeface="Calibri" panose="020F0502020204030204" pitchFamily="34" charset="0"/>
                <a:cs typeface="Calibri" panose="020F0502020204030204" pitchFamily="34" charset="0"/>
              </a:rPr>
              <a:t>: </a:t>
            </a:r>
            <a:r>
              <a:rPr lang="en-US" sz="2000" dirty="0"/>
              <a:t>receives signals from sensors and estimates the current state of the world.</a:t>
            </a:r>
          </a:p>
          <a:p>
            <a:pPr marL="342900" indent="-342900" algn="just">
              <a:buFont typeface="Arial" panose="020B0604020202020204" pitchFamily="34" charset="0"/>
              <a:buChar char="•"/>
            </a:pPr>
            <a:endParaRPr lang="en-US" altLang="zh-CN" sz="105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altLang="zh-CN" sz="2400" b="1" dirty="0">
                <a:latin typeface="Calibri" panose="020F0502020204030204" pitchFamily="34" charset="0"/>
                <a:cs typeface="Calibri" panose="020F0502020204030204" pitchFamily="34" charset="0"/>
              </a:rPr>
              <a:t>World Model</a:t>
            </a:r>
            <a:r>
              <a:rPr lang="en-US" altLang="zh-CN" sz="2000" dirty="0">
                <a:latin typeface="Calibri" panose="020F0502020204030204" pitchFamily="34" charset="0"/>
                <a:cs typeface="Calibri" panose="020F0502020204030204" pitchFamily="34" charset="0"/>
              </a:rPr>
              <a:t>:  </a:t>
            </a:r>
            <a:r>
              <a:rPr lang="en-US" sz="2000" dirty="0"/>
              <a:t>estimate missing information about the state beyond perception and predict plausible future states of the world.</a:t>
            </a:r>
          </a:p>
          <a:p>
            <a:pPr marL="342900" indent="-342900" algn="just">
              <a:buFont typeface="Arial" panose="020B0604020202020204" pitchFamily="34" charset="0"/>
              <a:buChar char="•"/>
            </a:pPr>
            <a:endParaRPr lang="en-US" altLang="zh-CN" sz="105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altLang="zh-CN" sz="2400" b="1" dirty="0">
                <a:latin typeface="Calibri" panose="020F0502020204030204" pitchFamily="34" charset="0"/>
                <a:cs typeface="Calibri" panose="020F0502020204030204" pitchFamily="34" charset="0"/>
              </a:rPr>
              <a:t>Cost</a:t>
            </a:r>
            <a:r>
              <a:rPr lang="en-US" altLang="zh-CN" sz="2000" dirty="0">
                <a:latin typeface="Calibri" panose="020F0502020204030204" pitchFamily="34" charset="0"/>
                <a:cs typeface="Calibri" panose="020F0502020204030204" pitchFamily="34" charset="0"/>
              </a:rPr>
              <a:t>: </a:t>
            </a:r>
            <a:r>
              <a:rPr lang="en-US" sz="2000" dirty="0"/>
              <a:t>measures the level of discomfort of the agent, output a scalar quantity called the </a:t>
            </a:r>
            <a:r>
              <a:rPr lang="en-US" sz="2000" i="1" dirty="0"/>
              <a:t>energy.</a:t>
            </a:r>
          </a:p>
          <a:p>
            <a:pPr marL="342900" indent="-342900" algn="just">
              <a:buFont typeface="Arial" panose="020B0604020202020204" pitchFamily="34" charset="0"/>
              <a:buChar char="•"/>
            </a:pPr>
            <a:endParaRPr lang="en-US" altLang="zh-CN" sz="105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b="1" dirty="0"/>
              <a:t>Short-term memory</a:t>
            </a:r>
            <a:r>
              <a:rPr lang="en-US" sz="2000" dirty="0"/>
              <a:t>: stores states of the world and corresponding intrinsic cost.</a:t>
            </a:r>
          </a:p>
          <a:p>
            <a:pPr marL="342900" indent="-342900" algn="just">
              <a:buFont typeface="Arial" panose="020B0604020202020204" pitchFamily="34" charset="0"/>
              <a:buChar char="•"/>
            </a:pPr>
            <a:endParaRPr lang="en-US" altLang="zh-CN" sz="105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altLang="zh-CN" sz="2400" b="1" dirty="0">
                <a:latin typeface="Calibri" panose="020F0502020204030204" pitchFamily="34" charset="0"/>
                <a:cs typeface="Calibri" panose="020F0502020204030204" pitchFamily="34" charset="0"/>
              </a:rPr>
              <a:t>Actor</a:t>
            </a:r>
            <a:r>
              <a:rPr lang="en-US" altLang="zh-CN" sz="2000" dirty="0">
                <a:latin typeface="Calibri" panose="020F0502020204030204" pitchFamily="34" charset="0"/>
                <a:cs typeface="Calibri" panose="020F0502020204030204" pitchFamily="34" charset="0"/>
              </a:rPr>
              <a:t>: </a:t>
            </a:r>
            <a:r>
              <a:rPr lang="en-US" sz="2000" dirty="0"/>
              <a:t>computes proposals for action sequence</a:t>
            </a:r>
            <a:r>
              <a:rPr lang="en-US" altLang="zh-CN" sz="2000" dirty="0"/>
              <a:t>s</a:t>
            </a:r>
            <a:r>
              <a:rPr lang="en-US" sz="2000" dirty="0"/>
              <a:t>.</a:t>
            </a:r>
            <a:endParaRPr lang="en-US" altLang="zh-CN" sz="2000" dirty="0">
              <a:latin typeface="Calibri" panose="020F0502020204030204" pitchFamily="34" charset="0"/>
              <a:cs typeface="Calibri" panose="020F0502020204030204" pitchFamily="34" charset="0"/>
            </a:endParaRPr>
          </a:p>
        </p:txBody>
      </p:sp>
      <p:pic>
        <p:nvPicPr>
          <p:cNvPr id="7" name="Picture 6" descr="Diagram&#10;&#10;Description automatically generated">
            <a:extLst>
              <a:ext uri="{FF2B5EF4-FFF2-40B4-BE49-F238E27FC236}">
                <a16:creationId xmlns:a16="http://schemas.microsoft.com/office/drawing/2014/main" id="{DD0BFD6E-F4F8-B932-AA8D-3C7B80B0D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2217" y="1768752"/>
            <a:ext cx="4946002" cy="4497135"/>
          </a:xfrm>
          <a:prstGeom prst="rect">
            <a:avLst/>
          </a:prstGeom>
        </p:spPr>
      </p:pic>
    </p:spTree>
    <p:extLst>
      <p:ext uri="{BB962C8B-B14F-4D97-AF65-F5344CB8AC3E}">
        <p14:creationId xmlns:p14="http://schemas.microsoft.com/office/powerpoint/2010/main" val="544694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DFAB06EA-FD31-D432-3D9A-7FE596CD34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1647" y="1766489"/>
            <a:ext cx="6888705" cy="2838806"/>
          </a:xfrm>
          <a:prstGeom prst="rect">
            <a:avLst/>
          </a:prstGeom>
        </p:spPr>
      </p:pic>
      <p:cxnSp>
        <p:nvCxnSpPr>
          <p:cNvPr id="5" name="直接连接符 4">
            <a:extLst>
              <a:ext uri="{FF2B5EF4-FFF2-40B4-BE49-F238E27FC236}">
                <a16:creationId xmlns:a16="http://schemas.microsoft.com/office/drawing/2014/main" id="{32956CF6-F3BD-43C6-93AB-EED51E9EB718}"/>
              </a:ext>
            </a:extLst>
          </p:cNvPr>
          <p:cNvCxnSpPr/>
          <p:nvPr/>
        </p:nvCxnSpPr>
        <p:spPr>
          <a:xfrm>
            <a:off x="501445" y="1150374"/>
            <a:ext cx="11031794" cy="0"/>
          </a:xfrm>
          <a:prstGeom prst="line">
            <a:avLst/>
          </a:prstGeom>
          <a:ln w="19050"/>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D6C77B72-0403-4776-AE16-A5A5F272A625}"/>
              </a:ext>
            </a:extLst>
          </p:cNvPr>
          <p:cNvSpPr txBox="1"/>
          <p:nvPr/>
        </p:nvSpPr>
        <p:spPr>
          <a:xfrm>
            <a:off x="501445" y="403123"/>
            <a:ext cx="4833374" cy="584775"/>
          </a:xfrm>
          <a:prstGeom prst="rect">
            <a:avLst/>
          </a:prstGeom>
          <a:noFill/>
        </p:spPr>
        <p:txBody>
          <a:bodyPr wrap="none" rtlCol="0">
            <a:spAutoFit/>
          </a:bodyPr>
          <a:lstStyle/>
          <a:p>
            <a:r>
              <a:rPr lang="en-US" sz="3200" b="1" dirty="0"/>
              <a:t>Perception-Action Loops</a:t>
            </a:r>
            <a:endParaRPr lang="en-US" altLang="zh-CN" sz="3200" b="1" dirty="0"/>
          </a:p>
        </p:txBody>
      </p:sp>
      <p:sp>
        <p:nvSpPr>
          <p:cNvPr id="3" name="TextBox 2">
            <a:extLst>
              <a:ext uri="{FF2B5EF4-FFF2-40B4-BE49-F238E27FC236}">
                <a16:creationId xmlns:a16="http://schemas.microsoft.com/office/drawing/2014/main" id="{B538AB14-FC02-CAE1-6A5C-846529304A7D}"/>
              </a:ext>
            </a:extLst>
          </p:cNvPr>
          <p:cNvSpPr txBox="1"/>
          <p:nvPr/>
        </p:nvSpPr>
        <p:spPr>
          <a:xfrm>
            <a:off x="501445" y="1543987"/>
            <a:ext cx="4137286" cy="461665"/>
          </a:xfrm>
          <a:prstGeom prst="rect">
            <a:avLst/>
          </a:prstGeom>
          <a:noFill/>
        </p:spPr>
        <p:txBody>
          <a:bodyPr wrap="square" rtlCol="0">
            <a:spAutoFit/>
          </a:bodyPr>
          <a:lstStyle/>
          <a:p>
            <a:r>
              <a:rPr lang="en-US" sz="2400" b="1" dirty="0"/>
              <a:t>Mode 1: Reactive behavior</a:t>
            </a:r>
          </a:p>
        </p:txBody>
      </p:sp>
      <p:sp>
        <p:nvSpPr>
          <p:cNvPr id="8" name="Rectangle 7">
            <a:extLst>
              <a:ext uri="{FF2B5EF4-FFF2-40B4-BE49-F238E27FC236}">
                <a16:creationId xmlns:a16="http://schemas.microsoft.com/office/drawing/2014/main" id="{6E140808-94FD-8F10-2FBD-0CC8DF024B2E}"/>
              </a:ext>
            </a:extLst>
          </p:cNvPr>
          <p:cNvSpPr/>
          <p:nvPr/>
        </p:nvSpPr>
        <p:spPr>
          <a:xfrm>
            <a:off x="1705266" y="5876145"/>
            <a:ext cx="1963711" cy="5787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s[0] = Enc(x) </a:t>
            </a:r>
          </a:p>
        </p:txBody>
      </p:sp>
      <p:sp>
        <p:nvSpPr>
          <p:cNvPr id="10" name="Rectangle 9">
            <a:extLst>
              <a:ext uri="{FF2B5EF4-FFF2-40B4-BE49-F238E27FC236}">
                <a16:creationId xmlns:a16="http://schemas.microsoft.com/office/drawing/2014/main" id="{40FDFE9B-CF8A-D95F-DDE7-69B9F71A0F68}"/>
              </a:ext>
            </a:extLst>
          </p:cNvPr>
          <p:cNvSpPr/>
          <p:nvPr/>
        </p:nvSpPr>
        <p:spPr>
          <a:xfrm>
            <a:off x="4552672" y="5876144"/>
            <a:ext cx="1963711" cy="5787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a[0] = A(s[0]) </a:t>
            </a:r>
          </a:p>
        </p:txBody>
      </p:sp>
      <p:cxnSp>
        <p:nvCxnSpPr>
          <p:cNvPr id="12" name="Straight Arrow Connector 11">
            <a:extLst>
              <a:ext uri="{FF2B5EF4-FFF2-40B4-BE49-F238E27FC236}">
                <a16:creationId xmlns:a16="http://schemas.microsoft.com/office/drawing/2014/main" id="{2B1B324B-77AE-9362-0341-0C8EB6A426D4}"/>
              </a:ext>
            </a:extLst>
          </p:cNvPr>
          <p:cNvCxnSpPr>
            <a:cxnSpLocks/>
          </p:cNvCxnSpPr>
          <p:nvPr/>
        </p:nvCxnSpPr>
        <p:spPr>
          <a:xfrm>
            <a:off x="3728937" y="6165510"/>
            <a:ext cx="73874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8604869-7FB1-62A7-D367-F8B9C5FC1CE5}"/>
              </a:ext>
            </a:extLst>
          </p:cNvPr>
          <p:cNvSpPr/>
          <p:nvPr/>
        </p:nvSpPr>
        <p:spPr>
          <a:xfrm>
            <a:off x="7452223" y="5876144"/>
            <a:ext cx="2525772" cy="5787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s[1] = Pred(s[0],a[0]) </a:t>
            </a:r>
          </a:p>
        </p:txBody>
      </p:sp>
      <p:cxnSp>
        <p:nvCxnSpPr>
          <p:cNvPr id="17" name="Straight Arrow Connector 16">
            <a:extLst>
              <a:ext uri="{FF2B5EF4-FFF2-40B4-BE49-F238E27FC236}">
                <a16:creationId xmlns:a16="http://schemas.microsoft.com/office/drawing/2014/main" id="{A4DFBF14-8EEA-51D7-3B5C-1D891B953CD2}"/>
              </a:ext>
            </a:extLst>
          </p:cNvPr>
          <p:cNvCxnSpPr>
            <a:cxnSpLocks/>
          </p:cNvCxnSpPr>
          <p:nvPr/>
        </p:nvCxnSpPr>
        <p:spPr>
          <a:xfrm>
            <a:off x="6622424" y="6172560"/>
            <a:ext cx="73874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26D96B56-30CF-528A-FAE9-15990C4FA56A}"/>
              </a:ext>
            </a:extLst>
          </p:cNvPr>
          <p:cNvSpPr/>
          <p:nvPr/>
        </p:nvSpPr>
        <p:spPr>
          <a:xfrm>
            <a:off x="4548337" y="4972456"/>
            <a:ext cx="1989891" cy="5787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f[0] = C(s[0]) </a:t>
            </a:r>
          </a:p>
        </p:txBody>
      </p:sp>
      <p:cxnSp>
        <p:nvCxnSpPr>
          <p:cNvPr id="31" name="Connector: Elbow 30">
            <a:extLst>
              <a:ext uri="{FF2B5EF4-FFF2-40B4-BE49-F238E27FC236}">
                <a16:creationId xmlns:a16="http://schemas.microsoft.com/office/drawing/2014/main" id="{9F8DE8D1-0381-C1AE-D48D-04C3AF785290}"/>
              </a:ext>
            </a:extLst>
          </p:cNvPr>
          <p:cNvCxnSpPr>
            <a:cxnSpLocks/>
          </p:cNvCxnSpPr>
          <p:nvPr/>
        </p:nvCxnSpPr>
        <p:spPr>
          <a:xfrm rot="5400000" flipH="1" flipV="1">
            <a:off x="3686793" y="5376751"/>
            <a:ext cx="903687" cy="673833"/>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A48C0BE-C8CC-1211-60A0-5797950D1013}"/>
              </a:ext>
            </a:extLst>
          </p:cNvPr>
          <p:cNvSpPr/>
          <p:nvPr/>
        </p:nvSpPr>
        <p:spPr>
          <a:xfrm>
            <a:off x="7455895" y="4973387"/>
            <a:ext cx="1963711" cy="5787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 Store (s[0],f[0]) </a:t>
            </a:r>
          </a:p>
        </p:txBody>
      </p:sp>
      <p:cxnSp>
        <p:nvCxnSpPr>
          <p:cNvPr id="6" name="Straight Arrow Connector 5">
            <a:extLst>
              <a:ext uri="{FF2B5EF4-FFF2-40B4-BE49-F238E27FC236}">
                <a16:creationId xmlns:a16="http://schemas.microsoft.com/office/drawing/2014/main" id="{394FDDF2-F6DF-6DEC-D261-4F42E1E9BAB7}"/>
              </a:ext>
            </a:extLst>
          </p:cNvPr>
          <p:cNvCxnSpPr>
            <a:cxnSpLocks/>
          </p:cNvCxnSpPr>
          <p:nvPr/>
        </p:nvCxnSpPr>
        <p:spPr>
          <a:xfrm>
            <a:off x="6627690" y="5263100"/>
            <a:ext cx="73874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580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2956CF6-F3BD-43C6-93AB-EED51E9EB718}"/>
              </a:ext>
            </a:extLst>
          </p:cNvPr>
          <p:cNvCxnSpPr/>
          <p:nvPr/>
        </p:nvCxnSpPr>
        <p:spPr>
          <a:xfrm>
            <a:off x="501445" y="1150374"/>
            <a:ext cx="11031794" cy="0"/>
          </a:xfrm>
          <a:prstGeom prst="line">
            <a:avLst/>
          </a:prstGeom>
          <a:ln w="19050"/>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D6C77B72-0403-4776-AE16-A5A5F272A625}"/>
              </a:ext>
            </a:extLst>
          </p:cNvPr>
          <p:cNvSpPr txBox="1"/>
          <p:nvPr/>
        </p:nvSpPr>
        <p:spPr>
          <a:xfrm>
            <a:off x="501445" y="403123"/>
            <a:ext cx="4833374" cy="584775"/>
          </a:xfrm>
          <a:prstGeom prst="rect">
            <a:avLst/>
          </a:prstGeom>
          <a:noFill/>
        </p:spPr>
        <p:txBody>
          <a:bodyPr wrap="none" rtlCol="0">
            <a:spAutoFit/>
          </a:bodyPr>
          <a:lstStyle/>
          <a:p>
            <a:r>
              <a:rPr lang="en-US" sz="3200" b="1" dirty="0"/>
              <a:t>Perception-Action Loops</a:t>
            </a:r>
            <a:endParaRPr lang="en-US" altLang="zh-CN" sz="3200" b="1" dirty="0"/>
          </a:p>
        </p:txBody>
      </p:sp>
      <p:sp>
        <p:nvSpPr>
          <p:cNvPr id="3" name="TextBox 2">
            <a:extLst>
              <a:ext uri="{FF2B5EF4-FFF2-40B4-BE49-F238E27FC236}">
                <a16:creationId xmlns:a16="http://schemas.microsoft.com/office/drawing/2014/main" id="{B538AB14-FC02-CAE1-6A5C-846529304A7D}"/>
              </a:ext>
            </a:extLst>
          </p:cNvPr>
          <p:cNvSpPr txBox="1"/>
          <p:nvPr/>
        </p:nvSpPr>
        <p:spPr>
          <a:xfrm>
            <a:off x="501444" y="1543987"/>
            <a:ext cx="9901729" cy="830997"/>
          </a:xfrm>
          <a:prstGeom prst="rect">
            <a:avLst/>
          </a:prstGeom>
          <a:noFill/>
        </p:spPr>
        <p:txBody>
          <a:bodyPr wrap="square" rtlCol="0">
            <a:spAutoFit/>
          </a:bodyPr>
          <a:lstStyle/>
          <a:p>
            <a:r>
              <a:rPr lang="en-US" sz="2400" b="1" dirty="0"/>
              <a:t>Mode 2: </a:t>
            </a:r>
            <a:r>
              <a:rPr lang="en" altLang="zh-CN" sz="2400" b="1" dirty="0"/>
              <a:t>reasoning and planning using the world model </a:t>
            </a:r>
          </a:p>
          <a:p>
            <a:endParaRPr lang="en-US" sz="2400" b="1" dirty="0"/>
          </a:p>
        </p:txBody>
      </p:sp>
      <p:pic>
        <p:nvPicPr>
          <p:cNvPr id="6" name="图片 5">
            <a:extLst>
              <a:ext uri="{FF2B5EF4-FFF2-40B4-BE49-F238E27FC236}">
                <a16:creationId xmlns:a16="http://schemas.microsoft.com/office/drawing/2014/main" id="{D1B0FC08-2A2A-0743-B330-FD3C705153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444" y="2214901"/>
            <a:ext cx="10147300" cy="2578100"/>
          </a:xfrm>
          <a:prstGeom prst="rect">
            <a:avLst/>
          </a:prstGeom>
        </p:spPr>
      </p:pic>
      <p:sp>
        <p:nvSpPr>
          <p:cNvPr id="16" name="Rectangle 7">
            <a:extLst>
              <a:ext uri="{FF2B5EF4-FFF2-40B4-BE49-F238E27FC236}">
                <a16:creationId xmlns:a16="http://schemas.microsoft.com/office/drawing/2014/main" id="{EE9BF6A8-E8A9-4D42-BACE-CF8C1815A04B}"/>
              </a:ext>
            </a:extLst>
          </p:cNvPr>
          <p:cNvSpPr/>
          <p:nvPr/>
        </p:nvSpPr>
        <p:spPr>
          <a:xfrm>
            <a:off x="571469" y="5696263"/>
            <a:ext cx="1454046" cy="59872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Perception</a:t>
            </a:r>
          </a:p>
          <a:p>
            <a:pPr algn="ctr"/>
            <a:r>
              <a:rPr lang="en-US" sz="1400" b="1" dirty="0">
                <a:solidFill>
                  <a:schemeClr val="tx1"/>
                </a:solidFill>
              </a:rPr>
              <a:t>s[0] = Enc(x) </a:t>
            </a:r>
          </a:p>
        </p:txBody>
      </p:sp>
      <p:sp>
        <p:nvSpPr>
          <p:cNvPr id="18" name="Rectangle 7">
            <a:extLst>
              <a:ext uri="{FF2B5EF4-FFF2-40B4-BE49-F238E27FC236}">
                <a16:creationId xmlns:a16="http://schemas.microsoft.com/office/drawing/2014/main" id="{F08623A1-2D03-2C45-B1BE-22F0F9E90924}"/>
              </a:ext>
            </a:extLst>
          </p:cNvPr>
          <p:cNvSpPr/>
          <p:nvPr/>
        </p:nvSpPr>
        <p:spPr>
          <a:xfrm>
            <a:off x="2372787" y="5463915"/>
            <a:ext cx="1269169" cy="102682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Action </a:t>
            </a:r>
          </a:p>
          <a:p>
            <a:pPr algn="ctr"/>
            <a:r>
              <a:rPr lang="en-US" sz="2000" b="1" dirty="0">
                <a:solidFill>
                  <a:schemeClr val="tx1"/>
                </a:solidFill>
              </a:rPr>
              <a:t>Proposal</a:t>
            </a:r>
          </a:p>
          <a:p>
            <a:pPr algn="ctr"/>
            <a:r>
              <a:rPr lang="en-US" sz="1400" b="1" dirty="0">
                <a:solidFill>
                  <a:schemeClr val="tx1"/>
                </a:solidFill>
              </a:rPr>
              <a:t>a[0] … a[T] </a:t>
            </a:r>
          </a:p>
        </p:txBody>
      </p:sp>
      <p:sp>
        <p:nvSpPr>
          <p:cNvPr id="19" name="Rectangle 7">
            <a:extLst>
              <a:ext uri="{FF2B5EF4-FFF2-40B4-BE49-F238E27FC236}">
                <a16:creationId xmlns:a16="http://schemas.microsoft.com/office/drawing/2014/main" id="{E9309120-53F1-3944-836A-0892526B0098}"/>
              </a:ext>
            </a:extLst>
          </p:cNvPr>
          <p:cNvSpPr/>
          <p:nvPr/>
        </p:nvSpPr>
        <p:spPr>
          <a:xfrm>
            <a:off x="4009213" y="5716253"/>
            <a:ext cx="1449047" cy="5787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Simulation</a:t>
            </a:r>
          </a:p>
          <a:p>
            <a:pPr algn="ctr"/>
            <a:r>
              <a:rPr lang="en-US" sz="1200" b="1" dirty="0">
                <a:solidFill>
                  <a:schemeClr val="tx1"/>
                </a:solidFill>
              </a:rPr>
              <a:t>s[1] … s[T] </a:t>
            </a:r>
          </a:p>
        </p:txBody>
      </p:sp>
      <mc:AlternateContent xmlns:mc="http://schemas.openxmlformats.org/markup-compatibility/2006" xmlns:a14="http://schemas.microsoft.com/office/drawing/2010/main">
        <mc:Choice Requires="a14">
          <p:sp>
            <p:nvSpPr>
              <p:cNvPr id="20" name="Rectangle 7">
                <a:extLst>
                  <a:ext uri="{FF2B5EF4-FFF2-40B4-BE49-F238E27FC236}">
                    <a16:creationId xmlns:a16="http://schemas.microsoft.com/office/drawing/2014/main" id="{36302CF8-EB08-C044-845A-EB50D2F4C392}"/>
                  </a:ext>
                </a:extLst>
              </p:cNvPr>
              <p:cNvSpPr/>
              <p:nvPr/>
            </p:nvSpPr>
            <p:spPr>
              <a:xfrm>
                <a:off x="5825516" y="5613823"/>
                <a:ext cx="1524002" cy="78697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Evaluation</a:t>
                </a:r>
                <a14:m>
                  <m:oMath xmlns:m="http://schemas.openxmlformats.org/officeDocument/2006/math">
                    <m:r>
                      <a:rPr lang="en-US" sz="1400" b="1" i="0" smtClean="0">
                        <a:solidFill>
                          <a:schemeClr val="tx1"/>
                        </a:solidFill>
                        <a:latin typeface="Cambria Math" panose="02040503050406030204" pitchFamily="18" charset="0"/>
                      </a:rPr>
                      <m:t>𝐅</m:t>
                    </m:r>
                    <m:d>
                      <m:dPr>
                        <m:ctrlPr>
                          <a:rPr lang="en-US" sz="1400" b="1" i="1" smtClean="0">
                            <a:solidFill>
                              <a:schemeClr val="tx1"/>
                            </a:solidFill>
                            <a:latin typeface="Cambria Math" panose="02040503050406030204" pitchFamily="18" charset="0"/>
                          </a:rPr>
                        </m:ctrlPr>
                      </m:dPr>
                      <m:e>
                        <m:r>
                          <a:rPr lang="en-US" sz="1400" b="1" i="0" smtClean="0">
                            <a:solidFill>
                              <a:schemeClr val="tx1"/>
                            </a:solidFill>
                            <a:latin typeface="Cambria Math" panose="02040503050406030204" pitchFamily="18" charset="0"/>
                          </a:rPr>
                          <m:t>𝐱</m:t>
                        </m:r>
                      </m:e>
                    </m:d>
                    <m:r>
                      <a:rPr lang="en-US" sz="1400" b="1" i="0" smtClean="0">
                        <a:solidFill>
                          <a:schemeClr val="tx1"/>
                        </a:solidFill>
                        <a:latin typeface="Cambria Math" panose="02040503050406030204" pitchFamily="18" charset="0"/>
                      </a:rPr>
                      <m:t>=</m:t>
                    </m:r>
                    <m:nary>
                      <m:naryPr>
                        <m:chr m:val="∑"/>
                        <m:ctrlPr>
                          <a:rPr lang="en-US" altLang="zh-CN" sz="1400" b="1" i="1" smtClean="0">
                            <a:solidFill>
                              <a:schemeClr val="tx1"/>
                            </a:solidFill>
                            <a:latin typeface="Cambria Math" panose="02040503050406030204" pitchFamily="18" charset="0"/>
                          </a:rPr>
                        </m:ctrlPr>
                      </m:naryPr>
                      <m:sub>
                        <m:r>
                          <m:rPr>
                            <m:brk m:alnAt="23"/>
                          </m:rPr>
                          <a:rPr lang="en-US" altLang="zh-CN" sz="1400" b="1" i="0" smtClean="0">
                            <a:solidFill>
                              <a:schemeClr val="tx1"/>
                            </a:solidFill>
                            <a:latin typeface="Cambria Math" panose="02040503050406030204" pitchFamily="18" charset="0"/>
                          </a:rPr>
                          <m:t>𝐭</m:t>
                        </m:r>
                        <m:r>
                          <a:rPr lang="en-US" altLang="zh-CN" sz="1400" b="1" i="0" smtClean="0">
                            <a:solidFill>
                              <a:schemeClr val="tx1"/>
                            </a:solidFill>
                            <a:latin typeface="Cambria Math" panose="02040503050406030204" pitchFamily="18" charset="0"/>
                          </a:rPr>
                          <m:t>=</m:t>
                        </m:r>
                        <m:r>
                          <a:rPr lang="en-US" altLang="zh-CN" sz="1400" b="1" i="0" smtClean="0">
                            <a:solidFill>
                              <a:schemeClr val="tx1"/>
                            </a:solidFill>
                            <a:latin typeface="Cambria Math" panose="02040503050406030204" pitchFamily="18" charset="0"/>
                          </a:rPr>
                          <m:t>𝟏</m:t>
                        </m:r>
                      </m:sub>
                      <m:sup>
                        <m:r>
                          <a:rPr lang="en-US" altLang="zh-CN" sz="1400" b="1" i="0" smtClean="0">
                            <a:solidFill>
                              <a:schemeClr val="tx1"/>
                            </a:solidFill>
                            <a:latin typeface="Cambria Math" panose="02040503050406030204" pitchFamily="18" charset="0"/>
                          </a:rPr>
                          <m:t>𝐓</m:t>
                        </m:r>
                      </m:sup>
                      <m:e>
                        <m:r>
                          <a:rPr lang="en-US" altLang="zh-CN" sz="1400" b="1" i="0" smtClean="0">
                            <a:solidFill>
                              <a:schemeClr val="tx1"/>
                            </a:solidFill>
                            <a:latin typeface="Cambria Math" panose="02040503050406030204" pitchFamily="18" charset="0"/>
                          </a:rPr>
                          <m:t>𝐂</m:t>
                        </m:r>
                        <m:r>
                          <a:rPr lang="en-US" altLang="zh-CN" sz="1400" b="1" i="0" smtClean="0">
                            <a:solidFill>
                              <a:schemeClr val="tx1"/>
                            </a:solidFill>
                            <a:latin typeface="Cambria Math" panose="02040503050406030204" pitchFamily="18" charset="0"/>
                          </a:rPr>
                          <m:t>(</m:t>
                        </m:r>
                        <m:r>
                          <a:rPr lang="en-US" altLang="zh-CN" sz="1400" b="1" i="0" smtClean="0">
                            <a:solidFill>
                              <a:schemeClr val="tx1"/>
                            </a:solidFill>
                            <a:latin typeface="Cambria Math" panose="02040503050406030204" pitchFamily="18" charset="0"/>
                          </a:rPr>
                          <m:t>𝐬</m:t>
                        </m:r>
                        <m:r>
                          <a:rPr lang="en-US" altLang="zh-CN" sz="1400" b="1" i="0" smtClean="0">
                            <a:solidFill>
                              <a:schemeClr val="tx1"/>
                            </a:solidFill>
                            <a:latin typeface="Cambria Math" panose="02040503050406030204" pitchFamily="18" charset="0"/>
                          </a:rPr>
                          <m:t>[</m:t>
                        </m:r>
                        <m:r>
                          <a:rPr lang="en-US" altLang="zh-CN" sz="1400" b="1" i="0" smtClean="0">
                            <a:solidFill>
                              <a:schemeClr val="tx1"/>
                            </a:solidFill>
                            <a:latin typeface="Cambria Math" panose="02040503050406030204" pitchFamily="18" charset="0"/>
                          </a:rPr>
                          <m:t>𝐭</m:t>
                        </m:r>
                        <m:r>
                          <a:rPr lang="en-US" altLang="zh-CN" sz="1400" b="1" i="0" smtClean="0">
                            <a:solidFill>
                              <a:schemeClr val="tx1"/>
                            </a:solidFill>
                            <a:latin typeface="Cambria Math" panose="02040503050406030204" pitchFamily="18" charset="0"/>
                          </a:rPr>
                          <m:t>])</m:t>
                        </m:r>
                      </m:e>
                    </m:nary>
                  </m:oMath>
                </a14:m>
                <a:endParaRPr lang="en-US" sz="1400" b="1" dirty="0">
                  <a:solidFill>
                    <a:schemeClr val="tx1"/>
                  </a:solidFill>
                </a:endParaRPr>
              </a:p>
            </p:txBody>
          </p:sp>
        </mc:Choice>
        <mc:Fallback xmlns="">
          <p:sp>
            <p:nvSpPr>
              <p:cNvPr id="20" name="Rectangle 7">
                <a:extLst>
                  <a:ext uri="{FF2B5EF4-FFF2-40B4-BE49-F238E27FC236}">
                    <a16:creationId xmlns:a16="http://schemas.microsoft.com/office/drawing/2014/main" id="{36302CF8-EB08-C044-845A-EB50D2F4C392}"/>
                  </a:ext>
                </a:extLst>
              </p:cNvPr>
              <p:cNvSpPr>
                <a:spLocks noRot="1" noChangeAspect="1" noMove="1" noResize="1" noEditPoints="1" noAdjustHandles="1" noChangeArrowheads="1" noChangeShapeType="1" noTextEdit="1"/>
              </p:cNvSpPr>
              <p:nvPr/>
            </p:nvSpPr>
            <p:spPr>
              <a:xfrm>
                <a:off x="5825516" y="5613823"/>
                <a:ext cx="1524002" cy="786978"/>
              </a:xfrm>
              <a:prstGeom prst="rect">
                <a:avLst/>
              </a:prstGeom>
              <a:blipFill>
                <a:blip r:embed="rId4"/>
                <a:stretch>
                  <a:fillRect l="-813" t="-4615" b="-64615"/>
                </a:stretch>
              </a:blipFill>
              <a:ln w="28575">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Rectangle 7">
                <a:extLst>
                  <a:ext uri="{FF2B5EF4-FFF2-40B4-BE49-F238E27FC236}">
                    <a16:creationId xmlns:a16="http://schemas.microsoft.com/office/drawing/2014/main" id="{A05442A0-50AF-C041-8D6A-E176490DA10D}"/>
                  </a:ext>
                </a:extLst>
              </p:cNvPr>
              <p:cNvSpPr/>
              <p:nvPr/>
            </p:nvSpPr>
            <p:spPr>
              <a:xfrm>
                <a:off x="7636839" y="5701263"/>
                <a:ext cx="1239179" cy="59372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Planning</a:t>
                </a:r>
              </a:p>
              <a:p>
                <a:pPr algn="ctr"/>
                <a14:m>
                  <m:oMath xmlns:m="http://schemas.openxmlformats.org/officeDocument/2006/math">
                    <m:acc>
                      <m:accPr>
                        <m:chr m:val="̃"/>
                        <m:ctrlPr>
                          <a:rPr lang="en-US" altLang="zh-CN" sz="1400" b="1" i="1" smtClean="0">
                            <a:solidFill>
                              <a:schemeClr val="tx1"/>
                            </a:solidFill>
                            <a:latin typeface="Cambria Math" panose="02040503050406030204" pitchFamily="18" charset="0"/>
                          </a:rPr>
                        </m:ctrlPr>
                      </m:accPr>
                      <m:e>
                        <m:r>
                          <a:rPr lang="en-US" altLang="zh-CN" sz="1400" b="1" i="1" smtClean="0">
                            <a:solidFill>
                              <a:schemeClr val="tx1"/>
                            </a:solidFill>
                            <a:latin typeface="Cambria Math" panose="02040503050406030204" pitchFamily="18" charset="0"/>
                          </a:rPr>
                          <m:t>𝒂</m:t>
                        </m:r>
                      </m:e>
                    </m:acc>
                  </m:oMath>
                </a14:m>
                <a:r>
                  <a:rPr lang="en-US" sz="1400" b="1" dirty="0">
                    <a:solidFill>
                      <a:schemeClr val="tx1"/>
                    </a:solidFill>
                  </a:rPr>
                  <a:t>[0] … </a:t>
                </a:r>
                <a14:m>
                  <m:oMath xmlns:m="http://schemas.openxmlformats.org/officeDocument/2006/math">
                    <m:acc>
                      <m:accPr>
                        <m:chr m:val="̃"/>
                        <m:ctrlPr>
                          <a:rPr lang="en-US" altLang="zh-CN" sz="1400" b="1" i="1" smtClean="0">
                            <a:solidFill>
                              <a:schemeClr val="tx1"/>
                            </a:solidFill>
                            <a:latin typeface="Cambria Math" panose="02040503050406030204" pitchFamily="18" charset="0"/>
                          </a:rPr>
                        </m:ctrlPr>
                      </m:accPr>
                      <m:e>
                        <m:r>
                          <a:rPr lang="en-US" altLang="zh-CN" sz="1400" b="1" i="1" smtClean="0">
                            <a:solidFill>
                              <a:schemeClr val="tx1"/>
                            </a:solidFill>
                            <a:latin typeface="Cambria Math" panose="02040503050406030204" pitchFamily="18" charset="0"/>
                          </a:rPr>
                          <m:t>𝒂</m:t>
                        </m:r>
                      </m:e>
                    </m:acc>
                  </m:oMath>
                </a14:m>
                <a:r>
                  <a:rPr lang="en-US" sz="1400" b="1" dirty="0">
                    <a:solidFill>
                      <a:schemeClr val="tx1"/>
                    </a:solidFill>
                  </a:rPr>
                  <a:t>[T] </a:t>
                </a:r>
              </a:p>
            </p:txBody>
          </p:sp>
        </mc:Choice>
        <mc:Fallback xmlns="">
          <p:sp>
            <p:nvSpPr>
              <p:cNvPr id="21" name="Rectangle 7">
                <a:extLst>
                  <a:ext uri="{FF2B5EF4-FFF2-40B4-BE49-F238E27FC236}">
                    <a16:creationId xmlns:a16="http://schemas.microsoft.com/office/drawing/2014/main" id="{A05442A0-50AF-C041-8D6A-E176490DA10D}"/>
                  </a:ext>
                </a:extLst>
              </p:cNvPr>
              <p:cNvSpPr>
                <a:spLocks noRot="1" noChangeAspect="1" noMove="1" noResize="1" noEditPoints="1" noAdjustHandles="1" noChangeArrowheads="1" noChangeShapeType="1" noTextEdit="1"/>
              </p:cNvSpPr>
              <p:nvPr/>
            </p:nvSpPr>
            <p:spPr>
              <a:xfrm>
                <a:off x="7636839" y="5701263"/>
                <a:ext cx="1239179" cy="593723"/>
              </a:xfrm>
              <a:prstGeom prst="rect">
                <a:avLst/>
              </a:prstGeom>
              <a:blipFill>
                <a:blip r:embed="rId5"/>
                <a:stretch>
                  <a:fillRect l="-2000" t="-4000" r="-2000" b="-8000"/>
                </a:stretch>
              </a:blipFill>
              <a:ln w="28575">
                <a:solidFill>
                  <a:schemeClr val="tx1"/>
                </a:solidFill>
              </a:ln>
            </p:spPr>
            <p:txBody>
              <a:bodyPr/>
              <a:lstStyle/>
              <a:p>
                <a:r>
                  <a:rPr lang="zh-CN" altLang="en-US">
                    <a:noFill/>
                  </a:rPr>
                  <a:t> </a:t>
                </a:r>
              </a:p>
            </p:txBody>
          </p:sp>
        </mc:Fallback>
      </mc:AlternateContent>
      <p:sp>
        <p:nvSpPr>
          <p:cNvPr id="22" name="Rectangle 7">
            <a:extLst>
              <a:ext uri="{FF2B5EF4-FFF2-40B4-BE49-F238E27FC236}">
                <a16:creationId xmlns:a16="http://schemas.microsoft.com/office/drawing/2014/main" id="{8F1B5665-C86B-5C44-BE43-C6BE156EF45A}"/>
              </a:ext>
            </a:extLst>
          </p:cNvPr>
          <p:cNvSpPr/>
          <p:nvPr/>
        </p:nvSpPr>
        <p:spPr>
          <a:xfrm>
            <a:off x="9183320" y="5688773"/>
            <a:ext cx="906900" cy="5787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Acting</a:t>
            </a:r>
          </a:p>
        </p:txBody>
      </p:sp>
      <p:sp>
        <p:nvSpPr>
          <p:cNvPr id="23" name="Rectangle 7">
            <a:extLst>
              <a:ext uri="{FF2B5EF4-FFF2-40B4-BE49-F238E27FC236}">
                <a16:creationId xmlns:a16="http://schemas.microsoft.com/office/drawing/2014/main" id="{5179895D-70F3-2A44-BD73-D727CEDA01C5}"/>
              </a:ext>
            </a:extLst>
          </p:cNvPr>
          <p:cNvSpPr/>
          <p:nvPr/>
        </p:nvSpPr>
        <p:spPr>
          <a:xfrm>
            <a:off x="10412515" y="5686273"/>
            <a:ext cx="1026821" cy="5787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tx1"/>
                </a:solidFill>
              </a:rPr>
              <a:t>Memory</a:t>
            </a:r>
          </a:p>
        </p:txBody>
      </p:sp>
      <p:cxnSp>
        <p:nvCxnSpPr>
          <p:cNvPr id="13" name="直线箭头连接符 12">
            <a:extLst>
              <a:ext uri="{FF2B5EF4-FFF2-40B4-BE49-F238E27FC236}">
                <a16:creationId xmlns:a16="http://schemas.microsoft.com/office/drawing/2014/main" id="{B8ACA1A5-F1DA-AB40-8678-1A9FC26AC32E}"/>
              </a:ext>
            </a:extLst>
          </p:cNvPr>
          <p:cNvCxnSpPr>
            <a:cxnSpLocks/>
            <a:endCxn id="18" idx="1"/>
          </p:cNvCxnSpPr>
          <p:nvPr/>
        </p:nvCxnSpPr>
        <p:spPr>
          <a:xfrm flipV="1">
            <a:off x="2010525" y="5977328"/>
            <a:ext cx="362262" cy="374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a:extLst>
              <a:ext uri="{FF2B5EF4-FFF2-40B4-BE49-F238E27FC236}">
                <a16:creationId xmlns:a16="http://schemas.microsoft.com/office/drawing/2014/main" id="{4333F06A-6EA7-284A-9036-9FE44E42CB9E}"/>
              </a:ext>
            </a:extLst>
          </p:cNvPr>
          <p:cNvCxnSpPr/>
          <p:nvPr/>
        </p:nvCxnSpPr>
        <p:spPr>
          <a:xfrm flipV="1">
            <a:off x="3661939" y="5994818"/>
            <a:ext cx="362262" cy="374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5D3B6126-1AFA-C540-BC55-AA9D0F849454}"/>
              </a:ext>
            </a:extLst>
          </p:cNvPr>
          <p:cNvCxnSpPr/>
          <p:nvPr/>
        </p:nvCxnSpPr>
        <p:spPr>
          <a:xfrm flipV="1">
            <a:off x="5478243" y="5997318"/>
            <a:ext cx="362262" cy="374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21E5C93B-69BC-9D45-8A33-F1250C6A8D88}"/>
              </a:ext>
            </a:extLst>
          </p:cNvPr>
          <p:cNvCxnSpPr>
            <a:cxnSpLocks/>
            <a:stCxn id="20" idx="3"/>
            <a:endCxn id="21" idx="1"/>
          </p:cNvCxnSpPr>
          <p:nvPr/>
        </p:nvCxnSpPr>
        <p:spPr>
          <a:xfrm flipV="1">
            <a:off x="7349518" y="5998125"/>
            <a:ext cx="287321" cy="91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a:extLst>
              <a:ext uri="{FF2B5EF4-FFF2-40B4-BE49-F238E27FC236}">
                <a16:creationId xmlns:a16="http://schemas.microsoft.com/office/drawing/2014/main" id="{AABDA469-C577-1346-B324-7A0BAF308885}"/>
              </a:ext>
            </a:extLst>
          </p:cNvPr>
          <p:cNvCxnSpPr>
            <a:cxnSpLocks/>
          </p:cNvCxnSpPr>
          <p:nvPr/>
        </p:nvCxnSpPr>
        <p:spPr>
          <a:xfrm>
            <a:off x="8925981" y="5995630"/>
            <a:ext cx="272315" cy="168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44F75068-C3A5-9340-930B-37495BB57E52}"/>
              </a:ext>
            </a:extLst>
          </p:cNvPr>
          <p:cNvCxnSpPr>
            <a:cxnSpLocks/>
          </p:cNvCxnSpPr>
          <p:nvPr/>
        </p:nvCxnSpPr>
        <p:spPr>
          <a:xfrm>
            <a:off x="10127691" y="5998130"/>
            <a:ext cx="272315" cy="168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肘形连接符 33">
            <a:extLst>
              <a:ext uri="{FF2B5EF4-FFF2-40B4-BE49-F238E27FC236}">
                <a16:creationId xmlns:a16="http://schemas.microsoft.com/office/drawing/2014/main" id="{CE7BDC41-E42B-124C-9AAF-D526600C2BBF}"/>
              </a:ext>
            </a:extLst>
          </p:cNvPr>
          <p:cNvCxnSpPr>
            <a:cxnSpLocks/>
            <a:stCxn id="21" idx="0"/>
            <a:endCxn id="18" idx="0"/>
          </p:cNvCxnSpPr>
          <p:nvPr/>
        </p:nvCxnSpPr>
        <p:spPr>
          <a:xfrm rot="16200000" flipV="1">
            <a:off x="5513227" y="2958060"/>
            <a:ext cx="237348" cy="5249057"/>
          </a:xfrm>
          <a:prstGeom prst="bentConnector3">
            <a:avLst>
              <a:gd name="adj1" fmla="val 196314"/>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46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2956CF6-F3BD-43C6-93AB-EED51E9EB718}"/>
              </a:ext>
            </a:extLst>
          </p:cNvPr>
          <p:cNvCxnSpPr/>
          <p:nvPr/>
        </p:nvCxnSpPr>
        <p:spPr>
          <a:xfrm>
            <a:off x="501445" y="1150374"/>
            <a:ext cx="11031794" cy="0"/>
          </a:xfrm>
          <a:prstGeom prst="line">
            <a:avLst/>
          </a:prstGeom>
          <a:ln w="19050"/>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D6C77B72-0403-4776-AE16-A5A5F272A625}"/>
              </a:ext>
            </a:extLst>
          </p:cNvPr>
          <p:cNvSpPr txBox="1"/>
          <p:nvPr/>
        </p:nvSpPr>
        <p:spPr>
          <a:xfrm>
            <a:off x="501445" y="403123"/>
            <a:ext cx="4833374" cy="584775"/>
          </a:xfrm>
          <a:prstGeom prst="rect">
            <a:avLst/>
          </a:prstGeom>
          <a:noFill/>
        </p:spPr>
        <p:txBody>
          <a:bodyPr wrap="none" rtlCol="0">
            <a:spAutoFit/>
          </a:bodyPr>
          <a:lstStyle/>
          <a:p>
            <a:r>
              <a:rPr lang="en-US" sz="3200" b="1" dirty="0"/>
              <a:t>Perception-Action Loops</a:t>
            </a:r>
            <a:endParaRPr lang="en-US" altLang="zh-CN" sz="3200" b="1" dirty="0"/>
          </a:p>
        </p:txBody>
      </p:sp>
      <p:sp>
        <p:nvSpPr>
          <p:cNvPr id="3" name="TextBox 2">
            <a:extLst>
              <a:ext uri="{FF2B5EF4-FFF2-40B4-BE49-F238E27FC236}">
                <a16:creationId xmlns:a16="http://schemas.microsoft.com/office/drawing/2014/main" id="{B538AB14-FC02-CAE1-6A5C-846529304A7D}"/>
              </a:ext>
            </a:extLst>
          </p:cNvPr>
          <p:cNvSpPr txBox="1"/>
          <p:nvPr/>
        </p:nvSpPr>
        <p:spPr>
          <a:xfrm>
            <a:off x="508943" y="1529682"/>
            <a:ext cx="9901729" cy="461665"/>
          </a:xfrm>
          <a:prstGeom prst="rect">
            <a:avLst/>
          </a:prstGeom>
          <a:noFill/>
        </p:spPr>
        <p:txBody>
          <a:bodyPr wrap="square" rtlCol="0">
            <a:spAutoFit/>
          </a:bodyPr>
          <a:lstStyle/>
          <a:p>
            <a:r>
              <a:rPr lang="en" altLang="zh-CN" sz="2400" b="1" dirty="0"/>
              <a:t>From Mode-2 to Mode-1: Learning New Skills </a:t>
            </a:r>
          </a:p>
        </p:txBody>
      </p:sp>
      <p:pic>
        <p:nvPicPr>
          <p:cNvPr id="7" name="图片 6">
            <a:extLst>
              <a:ext uri="{FF2B5EF4-FFF2-40B4-BE49-F238E27FC236}">
                <a16:creationId xmlns:a16="http://schemas.microsoft.com/office/drawing/2014/main" id="{574D2BFB-5B12-B246-A843-A6386E174B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335" y="2289125"/>
            <a:ext cx="10096500" cy="2819400"/>
          </a:xfrm>
          <a:prstGeom prst="rect">
            <a:avLst/>
          </a:prstGeom>
        </p:spPr>
      </p:pic>
      <p:pic>
        <p:nvPicPr>
          <p:cNvPr id="9" name="图片 8">
            <a:extLst>
              <a:ext uri="{FF2B5EF4-FFF2-40B4-BE49-F238E27FC236}">
                <a16:creationId xmlns:a16="http://schemas.microsoft.com/office/drawing/2014/main" id="{75F7F0AE-35CC-D944-BDC8-C9D8CABA54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8131" y="5587390"/>
            <a:ext cx="7615614" cy="686242"/>
          </a:xfrm>
          <a:prstGeom prst="rect">
            <a:avLst/>
          </a:prstGeom>
        </p:spPr>
      </p:pic>
    </p:spTree>
    <p:extLst>
      <p:ext uri="{BB962C8B-B14F-4D97-AF65-F5344CB8AC3E}">
        <p14:creationId xmlns:p14="http://schemas.microsoft.com/office/powerpoint/2010/main" val="1021291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2956CF6-F3BD-43C6-93AB-EED51E9EB718}"/>
              </a:ext>
            </a:extLst>
          </p:cNvPr>
          <p:cNvCxnSpPr/>
          <p:nvPr/>
        </p:nvCxnSpPr>
        <p:spPr>
          <a:xfrm>
            <a:off x="501445" y="1150374"/>
            <a:ext cx="11031794" cy="0"/>
          </a:xfrm>
          <a:prstGeom prst="line">
            <a:avLst/>
          </a:prstGeom>
          <a:ln w="19050"/>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D6C77B72-0403-4776-AE16-A5A5F272A625}"/>
              </a:ext>
            </a:extLst>
          </p:cNvPr>
          <p:cNvSpPr txBox="1"/>
          <p:nvPr/>
        </p:nvSpPr>
        <p:spPr>
          <a:xfrm>
            <a:off x="501445" y="403123"/>
            <a:ext cx="2558714" cy="584775"/>
          </a:xfrm>
          <a:prstGeom prst="rect">
            <a:avLst/>
          </a:prstGeom>
          <a:noFill/>
        </p:spPr>
        <p:txBody>
          <a:bodyPr wrap="none" rtlCol="0">
            <a:spAutoFit/>
          </a:bodyPr>
          <a:lstStyle/>
          <a:p>
            <a:r>
              <a:rPr lang="en-US" altLang="zh-CN" sz="3200" b="1" dirty="0"/>
              <a:t>Cost Module</a:t>
            </a:r>
          </a:p>
        </p:txBody>
      </p:sp>
      <p:pic>
        <p:nvPicPr>
          <p:cNvPr id="6" name="图片 5">
            <a:extLst>
              <a:ext uri="{FF2B5EF4-FFF2-40B4-BE49-F238E27FC236}">
                <a16:creationId xmlns:a16="http://schemas.microsoft.com/office/drawing/2014/main" id="{96E1F7ED-7163-D347-8856-790423E05B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293" y="1908852"/>
            <a:ext cx="5549069" cy="2663148"/>
          </a:xfrm>
          <a:prstGeom prst="rect">
            <a:avLst/>
          </a:prstGeom>
        </p:spPr>
      </p:pic>
      <p:sp>
        <p:nvSpPr>
          <p:cNvPr id="8" name="文本框 7">
            <a:extLst>
              <a:ext uri="{FF2B5EF4-FFF2-40B4-BE49-F238E27FC236}">
                <a16:creationId xmlns:a16="http://schemas.microsoft.com/office/drawing/2014/main" id="{72647676-DDD5-214A-8958-401A20974BD1}"/>
              </a:ext>
            </a:extLst>
          </p:cNvPr>
          <p:cNvSpPr txBox="1"/>
          <p:nvPr/>
        </p:nvSpPr>
        <p:spPr>
          <a:xfrm>
            <a:off x="1319134" y="1508742"/>
            <a:ext cx="4452079" cy="400110"/>
          </a:xfrm>
          <a:prstGeom prst="rect">
            <a:avLst/>
          </a:prstGeom>
          <a:noFill/>
        </p:spPr>
        <p:txBody>
          <a:bodyPr wrap="square" rtlCol="0">
            <a:spAutoFit/>
          </a:bodyPr>
          <a:lstStyle/>
          <a:p>
            <a:r>
              <a:rPr lang="en" altLang="zh-CN" sz="2000" b="1" dirty="0">
                <a:solidFill>
                  <a:schemeClr val="accent2">
                    <a:lumMod val="75000"/>
                  </a:schemeClr>
                </a:solidFill>
              </a:rPr>
              <a:t>Architecture of the cost module </a:t>
            </a:r>
          </a:p>
        </p:txBody>
      </p:sp>
      <p:pic>
        <p:nvPicPr>
          <p:cNvPr id="11" name="图片 10">
            <a:extLst>
              <a:ext uri="{FF2B5EF4-FFF2-40B4-BE49-F238E27FC236}">
                <a16:creationId xmlns:a16="http://schemas.microsoft.com/office/drawing/2014/main" id="{64180C93-7647-614D-AC35-F1D90FA8A5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7323" y="3318285"/>
            <a:ext cx="5782282" cy="2574517"/>
          </a:xfrm>
          <a:prstGeom prst="rect">
            <a:avLst/>
          </a:prstGeom>
        </p:spPr>
      </p:pic>
      <p:cxnSp>
        <p:nvCxnSpPr>
          <p:cNvPr id="13" name="直线连接符 12">
            <a:extLst>
              <a:ext uri="{FF2B5EF4-FFF2-40B4-BE49-F238E27FC236}">
                <a16:creationId xmlns:a16="http://schemas.microsoft.com/office/drawing/2014/main" id="{D497EF7A-D15B-4B41-ABD6-6813861ED6C7}"/>
              </a:ext>
            </a:extLst>
          </p:cNvPr>
          <p:cNvCxnSpPr/>
          <p:nvPr/>
        </p:nvCxnSpPr>
        <p:spPr>
          <a:xfrm>
            <a:off x="6017342" y="1319134"/>
            <a:ext cx="0" cy="529860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D013CF1-B6C6-C94E-B55D-F28B86978836}"/>
              </a:ext>
            </a:extLst>
          </p:cNvPr>
          <p:cNvSpPr txBox="1"/>
          <p:nvPr/>
        </p:nvSpPr>
        <p:spPr>
          <a:xfrm>
            <a:off x="511831" y="4676931"/>
            <a:ext cx="5259382" cy="1877437"/>
          </a:xfrm>
          <a:prstGeom prst="rect">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txBody>
          <a:bodyPr wrap="square" rtlCol="0">
            <a:spAutoFit/>
          </a:bodyPr>
          <a:lstStyle/>
          <a:p>
            <a:pPr marL="285750" indent="-285750" algn="just">
              <a:buFontTx/>
              <a:buChar char="-"/>
            </a:pPr>
            <a:r>
              <a:rPr lang="en" altLang="zh-CN" dirty="0"/>
              <a:t>Each submodule imparts a particular behavioral drive to the agent. </a:t>
            </a:r>
          </a:p>
          <a:p>
            <a:pPr marL="285750" indent="-285750" algn="just">
              <a:buFontTx/>
              <a:buChar char="-"/>
            </a:pPr>
            <a:endParaRPr lang="en" altLang="zh-CN" sz="800" dirty="0"/>
          </a:p>
          <a:p>
            <a:pPr marL="285750" indent="-285750" algn="just">
              <a:buFontTx/>
              <a:buChar char="-"/>
            </a:pPr>
            <a:r>
              <a:rPr lang="en" altLang="zh-CN" dirty="0"/>
              <a:t>The weights in the linear combination are modulated by the configurator module and allow the agent to focus on different sub</a:t>
            </a:r>
            <a:r>
              <a:rPr lang="en-US" altLang="zh-CN" dirty="0"/>
              <a:t>-</a:t>
            </a:r>
            <a:r>
              <a:rPr lang="en" altLang="zh-CN" dirty="0"/>
              <a:t>goals at different times. </a:t>
            </a:r>
          </a:p>
        </p:txBody>
      </p:sp>
      <p:sp>
        <p:nvSpPr>
          <p:cNvPr id="15" name="文本框 14">
            <a:extLst>
              <a:ext uri="{FF2B5EF4-FFF2-40B4-BE49-F238E27FC236}">
                <a16:creationId xmlns:a16="http://schemas.microsoft.com/office/drawing/2014/main" id="{E37E3845-0BCE-1C4D-95EE-740B35983A11}"/>
              </a:ext>
            </a:extLst>
          </p:cNvPr>
          <p:cNvSpPr txBox="1"/>
          <p:nvPr/>
        </p:nvSpPr>
        <p:spPr>
          <a:xfrm>
            <a:off x="6280879" y="1558978"/>
            <a:ext cx="5252360" cy="1600438"/>
          </a:xfrm>
          <a:prstGeom prst="rect">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wrap="square" rtlCol="0">
            <a:spAutoFit/>
          </a:bodyPr>
          <a:lstStyle/>
          <a:p>
            <a:pPr marL="285750" indent="-285750">
              <a:buFontTx/>
              <a:buChar char="-"/>
            </a:pPr>
            <a:r>
              <a:rPr lang="en" altLang="zh-CN" dirty="0"/>
              <a:t>anticipate long-term outcomes with minimal use of the onerous world model</a:t>
            </a:r>
            <a:r>
              <a:rPr lang="en-US" altLang="zh-CN" dirty="0"/>
              <a:t>.</a:t>
            </a:r>
          </a:p>
          <a:p>
            <a:pPr marL="285750" indent="-285750">
              <a:buFontTx/>
              <a:buChar char="-"/>
            </a:pPr>
            <a:endParaRPr lang="en-US" altLang="zh-CN" sz="800" dirty="0"/>
          </a:p>
          <a:p>
            <a:pPr marL="285750" indent="-285750">
              <a:buFontTx/>
              <a:buChar char="-"/>
            </a:pPr>
            <a:r>
              <a:rPr lang="en" altLang="zh-CN" dirty="0"/>
              <a:t>allow the configurator to make the agent focus on accomplishing sub-goals with a learned cost. </a:t>
            </a:r>
          </a:p>
          <a:p>
            <a:endParaRPr kumimoji="1" lang="zh-CN" altLang="en-US" dirty="0"/>
          </a:p>
        </p:txBody>
      </p:sp>
      <p:sp>
        <p:nvSpPr>
          <p:cNvPr id="16" name="文本框 15">
            <a:extLst>
              <a:ext uri="{FF2B5EF4-FFF2-40B4-BE49-F238E27FC236}">
                <a16:creationId xmlns:a16="http://schemas.microsoft.com/office/drawing/2014/main" id="{2FE68A9F-DB89-FE46-B801-C81F398F7155}"/>
              </a:ext>
            </a:extLst>
          </p:cNvPr>
          <p:cNvSpPr txBox="1"/>
          <p:nvPr/>
        </p:nvSpPr>
        <p:spPr>
          <a:xfrm>
            <a:off x="7746745" y="6095096"/>
            <a:ext cx="2503358" cy="369332"/>
          </a:xfrm>
          <a:prstGeom prst="rect">
            <a:avLst/>
          </a:prstGeom>
          <a:noFill/>
        </p:spPr>
        <p:txBody>
          <a:bodyPr wrap="square" rtlCol="0">
            <a:spAutoFit/>
          </a:bodyPr>
          <a:lstStyle/>
          <a:p>
            <a:r>
              <a:rPr lang="en" altLang="zh-CN" b="1" dirty="0">
                <a:solidFill>
                  <a:schemeClr val="accent2">
                    <a:lumMod val="75000"/>
                  </a:schemeClr>
                </a:solidFill>
              </a:rPr>
              <a:t>Training the critic. </a:t>
            </a:r>
          </a:p>
        </p:txBody>
      </p:sp>
    </p:spTree>
    <p:extLst>
      <p:ext uri="{BB962C8B-B14F-4D97-AF65-F5344CB8AC3E}">
        <p14:creationId xmlns:p14="http://schemas.microsoft.com/office/powerpoint/2010/main" val="557319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2956CF6-F3BD-43C6-93AB-EED51E9EB718}"/>
              </a:ext>
            </a:extLst>
          </p:cNvPr>
          <p:cNvCxnSpPr/>
          <p:nvPr/>
        </p:nvCxnSpPr>
        <p:spPr>
          <a:xfrm>
            <a:off x="501445" y="1150374"/>
            <a:ext cx="11031794" cy="0"/>
          </a:xfrm>
          <a:prstGeom prst="line">
            <a:avLst/>
          </a:prstGeom>
          <a:ln w="19050"/>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D6C77B72-0403-4776-AE16-A5A5F272A625}"/>
              </a:ext>
            </a:extLst>
          </p:cNvPr>
          <p:cNvSpPr txBox="1"/>
          <p:nvPr/>
        </p:nvSpPr>
        <p:spPr>
          <a:xfrm>
            <a:off x="501445" y="403123"/>
            <a:ext cx="7805342" cy="584775"/>
          </a:xfrm>
          <a:prstGeom prst="rect">
            <a:avLst/>
          </a:prstGeom>
          <a:noFill/>
        </p:spPr>
        <p:txBody>
          <a:bodyPr wrap="none" rtlCol="0">
            <a:spAutoFit/>
          </a:bodyPr>
          <a:lstStyle/>
          <a:p>
            <a:r>
              <a:rPr lang="en-US" sz="3200" b="1" dirty="0"/>
              <a:t>Designing and Training the World Model</a:t>
            </a:r>
            <a:endParaRPr lang="en-US" altLang="zh-CN" sz="3200" b="1" dirty="0"/>
          </a:p>
        </p:txBody>
      </p:sp>
      <p:sp>
        <p:nvSpPr>
          <p:cNvPr id="4" name="TextBox 3">
            <a:extLst>
              <a:ext uri="{FF2B5EF4-FFF2-40B4-BE49-F238E27FC236}">
                <a16:creationId xmlns:a16="http://schemas.microsoft.com/office/drawing/2014/main" id="{4BD95438-59EA-A6EE-50FA-E30F4C1A3E48}"/>
              </a:ext>
            </a:extLst>
          </p:cNvPr>
          <p:cNvSpPr txBox="1"/>
          <p:nvPr/>
        </p:nvSpPr>
        <p:spPr>
          <a:xfrm>
            <a:off x="561454" y="1456633"/>
            <a:ext cx="5145375" cy="830997"/>
          </a:xfrm>
          <a:prstGeom prst="rect">
            <a:avLst/>
          </a:prstGeom>
          <a:noFill/>
        </p:spPr>
        <p:txBody>
          <a:bodyPr wrap="square" rtlCol="0">
            <a:spAutoFit/>
          </a:bodyPr>
          <a:lstStyle/>
          <a:p>
            <a:pPr algn="ctr"/>
            <a:r>
              <a:rPr lang="en-US" sz="2400" b="1" dirty="0"/>
              <a:t>Self-Supervised Learning Paradigm and Energy-based Model (EBM) </a:t>
            </a:r>
          </a:p>
        </p:txBody>
      </p:sp>
      <p:pic>
        <p:nvPicPr>
          <p:cNvPr id="16" name="Picture 15" descr="Diagram&#10;&#10;Description automatically generated">
            <a:extLst>
              <a:ext uri="{FF2B5EF4-FFF2-40B4-BE49-F238E27FC236}">
                <a16:creationId xmlns:a16="http://schemas.microsoft.com/office/drawing/2014/main" id="{6DCBD802-489A-3341-E53D-F599292D9D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47" y="3637546"/>
            <a:ext cx="4814851" cy="2784047"/>
          </a:xfrm>
          <a:prstGeom prst="rect">
            <a:avLst/>
          </a:prstGeom>
        </p:spPr>
      </p:pic>
      <p:pic>
        <p:nvPicPr>
          <p:cNvPr id="19" name="Picture 18" descr="Diagram&#10;&#10;Description automatically generated">
            <a:extLst>
              <a:ext uri="{FF2B5EF4-FFF2-40B4-BE49-F238E27FC236}">
                <a16:creationId xmlns:a16="http://schemas.microsoft.com/office/drawing/2014/main" id="{E8EF3C5D-C3D9-3D23-7199-0DCFE06280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0890" y="4391181"/>
            <a:ext cx="5201092" cy="2030412"/>
          </a:xfrm>
          <a:prstGeom prst="rect">
            <a:avLst/>
          </a:prstGeom>
        </p:spPr>
      </p:pic>
      <p:sp>
        <p:nvSpPr>
          <p:cNvPr id="20" name="TextBox 19">
            <a:extLst>
              <a:ext uri="{FF2B5EF4-FFF2-40B4-BE49-F238E27FC236}">
                <a16:creationId xmlns:a16="http://schemas.microsoft.com/office/drawing/2014/main" id="{951B3090-927B-20A4-C6DB-B78B5667514A}"/>
              </a:ext>
            </a:extLst>
          </p:cNvPr>
          <p:cNvSpPr txBox="1"/>
          <p:nvPr/>
        </p:nvSpPr>
        <p:spPr>
          <a:xfrm>
            <a:off x="6358310" y="1511950"/>
            <a:ext cx="5315874" cy="461665"/>
          </a:xfrm>
          <a:prstGeom prst="rect">
            <a:avLst/>
          </a:prstGeom>
          <a:noFill/>
        </p:spPr>
        <p:txBody>
          <a:bodyPr wrap="square" rtlCol="0">
            <a:spAutoFit/>
          </a:bodyPr>
          <a:lstStyle/>
          <a:p>
            <a:r>
              <a:rPr lang="en-US" sz="2400" b="1" dirty="0"/>
              <a:t>Latent-variable Energy-based Model </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828569D-3AFF-35EE-7B29-3F24E7EB4476}"/>
                  </a:ext>
                </a:extLst>
              </p:cNvPr>
              <p:cNvSpPr txBox="1"/>
              <p:nvPr/>
            </p:nvSpPr>
            <p:spPr>
              <a:xfrm>
                <a:off x="688099" y="2623575"/>
                <a:ext cx="4180119" cy="7771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𝐹𝑜𝑟</m:t>
                      </m:r>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r>
                        <a:rPr lang="en-US" sz="2000" b="0" i="1" smtClean="0">
                          <a:latin typeface="Cambria Math" panose="02040503050406030204" pitchFamily="18" charset="0"/>
                        </a:rPr>
                        <m:t>𝑔𝑖𝑣𝑒𝑛</m:t>
                      </m:r>
                      <m:r>
                        <a:rPr lang="en-US" sz="2000" b="0" i="1" smtClean="0">
                          <a:latin typeface="Cambria Math" panose="02040503050406030204" pitchFamily="18" charset="0"/>
                        </a:rPr>
                        <m:t> </m:t>
                      </m:r>
                      <m:r>
                        <a:rPr lang="en-US" sz="2000" b="0" i="1" smtClean="0">
                          <a:latin typeface="Cambria Math" panose="02040503050406030204" pitchFamily="18" charset="0"/>
                        </a:rPr>
                        <m:t>𝑠𝑎𝑚𝑝𝑙𝑒</m:t>
                      </m:r>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 </m:t>
                          </m:r>
                          <m:r>
                            <a:rPr lang="en-US" sz="2000" b="0" i="1" smtClean="0">
                              <a:latin typeface="Cambria Math" panose="02040503050406030204" pitchFamily="18" charset="0"/>
                            </a:rPr>
                            <m:t>𝑦</m:t>
                          </m:r>
                        </m:e>
                      </m:d>
                      <m:r>
                        <a:rPr lang="en-US" sz="2000" b="0" i="1" smtClean="0">
                          <a:latin typeface="Cambria Math" panose="02040503050406030204" pitchFamily="18" charset="0"/>
                        </a:rPr>
                        <m:t>,</m:t>
                      </m:r>
                    </m:oMath>
                  </m:oMathPara>
                </a14:m>
                <a:endParaRPr lang="en-US" sz="2000" b="0" dirty="0"/>
              </a:p>
              <a:p>
                <a:endParaRPr lang="en-US" sz="1050" b="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𝐹</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 </m:t>
                          </m:r>
                          <m:r>
                            <a:rPr lang="en-US" sz="2000" b="0" i="1" smtClean="0">
                              <a:latin typeface="Cambria Math" panose="02040503050406030204" pitchFamily="18" charset="0"/>
                            </a:rPr>
                            <m:t>𝑦</m:t>
                          </m:r>
                        </m:e>
                      </m:d>
                      <m:r>
                        <a:rPr lang="en-US" sz="2000" b="0" i="1" smtClean="0">
                          <a:latin typeface="Cambria Math" panose="02040503050406030204" pitchFamily="18" charset="0"/>
                        </a:rPr>
                        <m:t>&lt;</m:t>
                      </m:r>
                      <m:r>
                        <a:rPr lang="en-US" sz="2000" b="0" i="1" smtClean="0">
                          <a:latin typeface="Cambria Math" panose="02040503050406030204" pitchFamily="18" charset="0"/>
                        </a:rPr>
                        <m:t>𝐹</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𝑦</m:t>
                              </m:r>
                            </m:e>
                            <m:sup>
                              <m:r>
                                <a:rPr lang="en-US" sz="2000" b="0" i="1" smtClean="0">
                                  <a:latin typeface="Cambria Math" panose="02040503050406030204" pitchFamily="18" charset="0"/>
                                </a:rPr>
                                <m:t>′</m:t>
                              </m:r>
                            </m:sup>
                          </m:sSup>
                        </m:e>
                      </m:d>
                      <m:r>
                        <a:rPr lang="en-US" sz="2000" b="0" i="1" smtClean="0">
                          <a:latin typeface="Cambria Math" panose="02040503050406030204" pitchFamily="18" charset="0"/>
                        </a:rPr>
                        <m:t>, </m:t>
                      </m:r>
                      <m:r>
                        <a:rPr lang="en-US" sz="2000" b="0" i="1" smtClean="0">
                          <a:latin typeface="Cambria Math" panose="02040503050406030204" pitchFamily="18" charset="0"/>
                        </a:rPr>
                        <m:t>𝑤h𝑒𝑛𝑒𝑣𝑒𝑟</m:t>
                      </m:r>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𝑦</m:t>
                          </m:r>
                        </m:e>
                        <m:sup>
                          <m:r>
                            <a:rPr lang="en-US" sz="2000" b="0" i="1" smtClean="0">
                              <a:latin typeface="Cambria Math" panose="02040503050406030204" pitchFamily="18" charset="0"/>
                            </a:rPr>
                            <m:t>′</m:t>
                          </m:r>
                        </m:sup>
                      </m:sSup>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r>
                        <a:rPr lang="en-US" sz="2000" b="0" i="1" smtClean="0">
                          <a:latin typeface="Cambria Math" panose="02040503050406030204" pitchFamily="18" charset="0"/>
                          <a:ea typeface="Cambria Math" panose="02040503050406030204" pitchFamily="18" charset="0"/>
                        </a:rPr>
                        <m:t>.</m:t>
                      </m:r>
                    </m:oMath>
                  </m:oMathPara>
                </a14:m>
                <a:endParaRPr lang="en-US" sz="2000" b="0" dirty="0"/>
              </a:p>
            </p:txBody>
          </p:sp>
        </mc:Choice>
        <mc:Fallback xmlns="">
          <p:sp>
            <p:nvSpPr>
              <p:cNvPr id="21" name="TextBox 20">
                <a:extLst>
                  <a:ext uri="{FF2B5EF4-FFF2-40B4-BE49-F238E27FC236}">
                    <a16:creationId xmlns:a16="http://schemas.microsoft.com/office/drawing/2014/main" id="{2828569D-3AFF-35EE-7B29-3F24E7EB4476}"/>
                  </a:ext>
                </a:extLst>
              </p:cNvPr>
              <p:cNvSpPr txBox="1">
                <a:spLocks noRot="1" noChangeAspect="1" noMove="1" noResize="1" noEditPoints="1" noAdjustHandles="1" noChangeArrowheads="1" noChangeShapeType="1" noTextEdit="1"/>
              </p:cNvSpPr>
              <p:nvPr/>
            </p:nvSpPr>
            <p:spPr>
              <a:xfrm>
                <a:off x="688099" y="2623575"/>
                <a:ext cx="4180119" cy="777136"/>
              </a:xfrm>
              <a:prstGeom prst="rect">
                <a:avLst/>
              </a:prstGeom>
              <a:blipFill>
                <a:blip r:embed="rId5"/>
                <a:stretch>
                  <a:fillRect t="-3226" b="-12903"/>
                </a:stretch>
              </a:blipFill>
            </p:spPr>
            <p:txBody>
              <a:bodyPr/>
              <a:lstStyle/>
              <a:p>
                <a:r>
                  <a:rPr lang="zh-CN" altLang="en-US">
                    <a:noFill/>
                  </a:rPr>
                  <a:t> </a:t>
                </a:r>
              </a:p>
            </p:txBody>
          </p:sp>
        </mc:Fallback>
      </mc:AlternateContent>
      <p:pic>
        <p:nvPicPr>
          <p:cNvPr id="24" name="Picture 23">
            <a:extLst>
              <a:ext uri="{FF2B5EF4-FFF2-40B4-BE49-F238E27FC236}">
                <a16:creationId xmlns:a16="http://schemas.microsoft.com/office/drawing/2014/main" id="{C67B5993-CCA0-A8B8-061D-B29D1B8F78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65431" y="2599608"/>
            <a:ext cx="3042872" cy="601887"/>
          </a:xfrm>
          <a:prstGeom prst="rect">
            <a:avLst/>
          </a:prstGeom>
        </p:spPr>
      </p:pic>
      <p:pic>
        <p:nvPicPr>
          <p:cNvPr id="26" name="Picture 25">
            <a:extLst>
              <a:ext uri="{FF2B5EF4-FFF2-40B4-BE49-F238E27FC236}">
                <a16:creationId xmlns:a16="http://schemas.microsoft.com/office/drawing/2014/main" id="{DAC09049-319C-6CA9-DB1E-F5D428E2BB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74967" y="3247540"/>
            <a:ext cx="4172938" cy="439257"/>
          </a:xfrm>
          <a:prstGeom prst="rect">
            <a:avLst/>
          </a:prstGeom>
        </p:spPr>
      </p:pic>
    </p:spTree>
    <p:extLst>
      <p:ext uri="{BB962C8B-B14F-4D97-AF65-F5344CB8AC3E}">
        <p14:creationId xmlns:p14="http://schemas.microsoft.com/office/powerpoint/2010/main" val="3557023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2956CF6-F3BD-43C6-93AB-EED51E9EB718}"/>
              </a:ext>
            </a:extLst>
          </p:cNvPr>
          <p:cNvCxnSpPr/>
          <p:nvPr/>
        </p:nvCxnSpPr>
        <p:spPr>
          <a:xfrm>
            <a:off x="501445" y="1150374"/>
            <a:ext cx="11031794" cy="0"/>
          </a:xfrm>
          <a:prstGeom prst="line">
            <a:avLst/>
          </a:prstGeom>
          <a:ln w="19050"/>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D6C77B72-0403-4776-AE16-A5A5F272A625}"/>
              </a:ext>
            </a:extLst>
          </p:cNvPr>
          <p:cNvSpPr txBox="1"/>
          <p:nvPr/>
        </p:nvSpPr>
        <p:spPr>
          <a:xfrm>
            <a:off x="501445" y="403123"/>
            <a:ext cx="7805342" cy="584775"/>
          </a:xfrm>
          <a:prstGeom prst="rect">
            <a:avLst/>
          </a:prstGeom>
          <a:noFill/>
        </p:spPr>
        <p:txBody>
          <a:bodyPr wrap="none" rtlCol="0">
            <a:spAutoFit/>
          </a:bodyPr>
          <a:lstStyle/>
          <a:p>
            <a:r>
              <a:rPr lang="en-US" sz="3200" b="1" dirty="0"/>
              <a:t>Designing and Training the World Model</a:t>
            </a:r>
            <a:endParaRPr lang="en-US" altLang="zh-CN" sz="3200" b="1" dirty="0"/>
          </a:p>
        </p:txBody>
      </p:sp>
      <p:sp>
        <p:nvSpPr>
          <p:cNvPr id="4" name="TextBox 3">
            <a:extLst>
              <a:ext uri="{FF2B5EF4-FFF2-40B4-BE49-F238E27FC236}">
                <a16:creationId xmlns:a16="http://schemas.microsoft.com/office/drawing/2014/main" id="{4BD95438-59EA-A6EE-50FA-E30F4C1A3E48}"/>
              </a:ext>
            </a:extLst>
          </p:cNvPr>
          <p:cNvSpPr txBox="1"/>
          <p:nvPr/>
        </p:nvSpPr>
        <p:spPr>
          <a:xfrm>
            <a:off x="501446" y="1415698"/>
            <a:ext cx="8042947" cy="461665"/>
          </a:xfrm>
          <a:prstGeom prst="rect">
            <a:avLst/>
          </a:prstGeom>
          <a:noFill/>
        </p:spPr>
        <p:txBody>
          <a:bodyPr wrap="square" rtlCol="0">
            <a:spAutoFit/>
          </a:bodyPr>
          <a:lstStyle/>
          <a:p>
            <a:r>
              <a:rPr lang="en-US" sz="2400" b="1" dirty="0"/>
              <a:t>Four Standard Architectures and </a:t>
            </a:r>
            <a:r>
              <a:rPr lang="en-US" sz="2400" b="1" dirty="0">
                <a:solidFill>
                  <a:srgbClr val="FF0000"/>
                </a:solidFill>
              </a:rPr>
              <a:t>Energy Collapse </a:t>
            </a:r>
          </a:p>
        </p:txBody>
      </p:sp>
      <p:pic>
        <p:nvPicPr>
          <p:cNvPr id="6" name="Picture 5" descr="Diagram&#10;&#10;Description automatically generated">
            <a:extLst>
              <a:ext uri="{FF2B5EF4-FFF2-40B4-BE49-F238E27FC236}">
                <a16:creationId xmlns:a16="http://schemas.microsoft.com/office/drawing/2014/main" id="{65DE2234-B913-8E3A-3AA3-B90F4519A4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824" y="1915032"/>
            <a:ext cx="9712184" cy="4177569"/>
          </a:xfrm>
          <a:prstGeom prst="rect">
            <a:avLst/>
          </a:prstGeom>
        </p:spPr>
      </p:pic>
      <p:sp>
        <p:nvSpPr>
          <p:cNvPr id="7" name="TextBox 6">
            <a:extLst>
              <a:ext uri="{FF2B5EF4-FFF2-40B4-BE49-F238E27FC236}">
                <a16:creationId xmlns:a16="http://schemas.microsoft.com/office/drawing/2014/main" id="{3D0DF3F5-002F-B24E-46BA-48AD34B791AC}"/>
              </a:ext>
            </a:extLst>
          </p:cNvPr>
          <p:cNvSpPr txBox="1"/>
          <p:nvPr/>
        </p:nvSpPr>
        <p:spPr>
          <a:xfrm>
            <a:off x="8794231" y="6207259"/>
            <a:ext cx="1439055" cy="400110"/>
          </a:xfrm>
          <a:custGeom>
            <a:avLst/>
            <a:gdLst>
              <a:gd name="connsiteX0" fmla="*/ 0 w 1439055"/>
              <a:gd name="connsiteY0" fmla="*/ 0 h 400110"/>
              <a:gd name="connsiteX1" fmla="*/ 494076 w 1439055"/>
              <a:gd name="connsiteY1" fmla="*/ 0 h 400110"/>
              <a:gd name="connsiteX2" fmla="*/ 944979 w 1439055"/>
              <a:gd name="connsiteY2" fmla="*/ 0 h 400110"/>
              <a:gd name="connsiteX3" fmla="*/ 1439055 w 1439055"/>
              <a:gd name="connsiteY3" fmla="*/ 0 h 400110"/>
              <a:gd name="connsiteX4" fmla="*/ 1439055 w 1439055"/>
              <a:gd name="connsiteY4" fmla="*/ 400110 h 400110"/>
              <a:gd name="connsiteX5" fmla="*/ 1002542 w 1439055"/>
              <a:gd name="connsiteY5" fmla="*/ 400110 h 400110"/>
              <a:gd name="connsiteX6" fmla="*/ 537247 w 1439055"/>
              <a:gd name="connsiteY6" fmla="*/ 400110 h 400110"/>
              <a:gd name="connsiteX7" fmla="*/ 0 w 1439055"/>
              <a:gd name="connsiteY7" fmla="*/ 400110 h 400110"/>
              <a:gd name="connsiteX8" fmla="*/ 0 w 1439055"/>
              <a:gd name="connsiteY8"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9055" h="400110" extrusionOk="0">
                <a:moveTo>
                  <a:pt x="0" y="0"/>
                </a:moveTo>
                <a:cubicBezTo>
                  <a:pt x="222368" y="-14435"/>
                  <a:pt x="270258" y="5495"/>
                  <a:pt x="494076" y="0"/>
                </a:cubicBezTo>
                <a:cubicBezTo>
                  <a:pt x="717894" y="-5495"/>
                  <a:pt x="844663" y="2657"/>
                  <a:pt x="944979" y="0"/>
                </a:cubicBezTo>
                <a:cubicBezTo>
                  <a:pt x="1045295" y="-2657"/>
                  <a:pt x="1208260" y="6797"/>
                  <a:pt x="1439055" y="0"/>
                </a:cubicBezTo>
                <a:cubicBezTo>
                  <a:pt x="1433823" y="193942"/>
                  <a:pt x="1457475" y="279620"/>
                  <a:pt x="1439055" y="400110"/>
                </a:cubicBezTo>
                <a:cubicBezTo>
                  <a:pt x="1304863" y="409067"/>
                  <a:pt x="1164723" y="382055"/>
                  <a:pt x="1002542" y="400110"/>
                </a:cubicBezTo>
                <a:cubicBezTo>
                  <a:pt x="840361" y="418165"/>
                  <a:pt x="635110" y="403748"/>
                  <a:pt x="537247" y="400110"/>
                </a:cubicBezTo>
                <a:cubicBezTo>
                  <a:pt x="439384" y="396472"/>
                  <a:pt x="119412" y="417092"/>
                  <a:pt x="0" y="400110"/>
                </a:cubicBezTo>
                <a:cubicBezTo>
                  <a:pt x="9321" y="296159"/>
                  <a:pt x="-4128" y="80652"/>
                  <a:pt x="0" y="0"/>
                </a:cubicBezTo>
                <a:close/>
              </a:path>
            </a:pathLst>
          </a:custGeom>
          <a:noFill/>
          <a:ln w="6350">
            <a:solidFill>
              <a:schemeClr val="tx1"/>
            </a:solidFill>
            <a:extLst>
              <a:ext uri="{C807C97D-BFC1-408E-A445-0C87EB9F89A2}">
                <ask:lineSketchStyleProps xmlns:ask="http://schemas.microsoft.com/office/drawing/2018/sketchyshapes" sd="3125028111">
                  <a:prstGeom prst="rect">
                    <a:avLst/>
                  </a:prstGeom>
                  <ask:type>
                    <ask:lineSketchFreehand/>
                  </ask:type>
                </ask:lineSketchStyleProps>
              </a:ext>
            </a:extLst>
          </a:ln>
        </p:spPr>
        <p:txBody>
          <a:bodyPr wrap="square" rtlCol="0">
            <a:spAutoFit/>
          </a:bodyPr>
          <a:lstStyle/>
          <a:p>
            <a:r>
              <a:rPr lang="en-US" sz="2000" dirty="0"/>
              <a:t>Predictable</a:t>
            </a:r>
          </a:p>
        </p:txBody>
      </p:sp>
      <p:sp>
        <p:nvSpPr>
          <p:cNvPr id="8" name="TextBox 7">
            <a:extLst>
              <a:ext uri="{FF2B5EF4-FFF2-40B4-BE49-F238E27FC236}">
                <a16:creationId xmlns:a16="http://schemas.microsoft.com/office/drawing/2014/main" id="{4D44A8D3-A843-FC2A-C4B7-5EDA9CCE70C8}"/>
              </a:ext>
            </a:extLst>
          </p:cNvPr>
          <p:cNvSpPr txBox="1"/>
          <p:nvPr/>
        </p:nvSpPr>
        <p:spPr>
          <a:xfrm>
            <a:off x="3999613" y="6207259"/>
            <a:ext cx="1439055" cy="400110"/>
          </a:xfrm>
          <a:custGeom>
            <a:avLst/>
            <a:gdLst>
              <a:gd name="connsiteX0" fmla="*/ 0 w 1439055"/>
              <a:gd name="connsiteY0" fmla="*/ 0 h 400110"/>
              <a:gd name="connsiteX1" fmla="*/ 494076 w 1439055"/>
              <a:gd name="connsiteY1" fmla="*/ 0 h 400110"/>
              <a:gd name="connsiteX2" fmla="*/ 944979 w 1439055"/>
              <a:gd name="connsiteY2" fmla="*/ 0 h 400110"/>
              <a:gd name="connsiteX3" fmla="*/ 1439055 w 1439055"/>
              <a:gd name="connsiteY3" fmla="*/ 0 h 400110"/>
              <a:gd name="connsiteX4" fmla="*/ 1439055 w 1439055"/>
              <a:gd name="connsiteY4" fmla="*/ 400110 h 400110"/>
              <a:gd name="connsiteX5" fmla="*/ 1002542 w 1439055"/>
              <a:gd name="connsiteY5" fmla="*/ 400110 h 400110"/>
              <a:gd name="connsiteX6" fmla="*/ 537247 w 1439055"/>
              <a:gd name="connsiteY6" fmla="*/ 400110 h 400110"/>
              <a:gd name="connsiteX7" fmla="*/ 0 w 1439055"/>
              <a:gd name="connsiteY7" fmla="*/ 400110 h 400110"/>
              <a:gd name="connsiteX8" fmla="*/ 0 w 1439055"/>
              <a:gd name="connsiteY8"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9055" h="400110" extrusionOk="0">
                <a:moveTo>
                  <a:pt x="0" y="0"/>
                </a:moveTo>
                <a:cubicBezTo>
                  <a:pt x="222368" y="-14435"/>
                  <a:pt x="270258" y="5495"/>
                  <a:pt x="494076" y="0"/>
                </a:cubicBezTo>
                <a:cubicBezTo>
                  <a:pt x="717894" y="-5495"/>
                  <a:pt x="844663" y="2657"/>
                  <a:pt x="944979" y="0"/>
                </a:cubicBezTo>
                <a:cubicBezTo>
                  <a:pt x="1045295" y="-2657"/>
                  <a:pt x="1208260" y="6797"/>
                  <a:pt x="1439055" y="0"/>
                </a:cubicBezTo>
                <a:cubicBezTo>
                  <a:pt x="1433823" y="193942"/>
                  <a:pt x="1457475" y="279620"/>
                  <a:pt x="1439055" y="400110"/>
                </a:cubicBezTo>
                <a:cubicBezTo>
                  <a:pt x="1304863" y="409067"/>
                  <a:pt x="1164723" y="382055"/>
                  <a:pt x="1002542" y="400110"/>
                </a:cubicBezTo>
                <a:cubicBezTo>
                  <a:pt x="840361" y="418165"/>
                  <a:pt x="635110" y="403748"/>
                  <a:pt x="537247" y="400110"/>
                </a:cubicBezTo>
                <a:cubicBezTo>
                  <a:pt x="439384" y="396472"/>
                  <a:pt x="119412" y="417092"/>
                  <a:pt x="0" y="400110"/>
                </a:cubicBezTo>
                <a:cubicBezTo>
                  <a:pt x="9321" y="296159"/>
                  <a:pt x="-4128" y="80652"/>
                  <a:pt x="0" y="0"/>
                </a:cubicBezTo>
                <a:close/>
              </a:path>
            </a:pathLst>
          </a:custGeom>
          <a:noFill/>
          <a:ln w="6350">
            <a:solidFill>
              <a:schemeClr val="tx1"/>
            </a:solidFill>
            <a:extLst>
              <a:ext uri="{C807C97D-BFC1-408E-A445-0C87EB9F89A2}">
                <ask:lineSketchStyleProps xmlns:ask="http://schemas.microsoft.com/office/drawing/2018/sketchyshapes" sd="3125028111">
                  <a:prstGeom prst="rect">
                    <a:avLst/>
                  </a:prstGeom>
                  <ask:type>
                    <ask:lineSketchFreehand/>
                  </ask:type>
                </ask:lineSketchStyleProps>
              </a:ext>
            </a:extLst>
          </a:ln>
        </p:spPr>
        <p:txBody>
          <a:bodyPr wrap="square" rtlCol="0">
            <a:spAutoFit/>
          </a:bodyPr>
          <a:lstStyle/>
          <a:p>
            <a:r>
              <a:rPr lang="en-US" sz="2000" dirty="0"/>
              <a:t>multiplicity</a:t>
            </a:r>
          </a:p>
        </p:txBody>
      </p:sp>
    </p:spTree>
    <p:extLst>
      <p:ext uri="{BB962C8B-B14F-4D97-AF65-F5344CB8AC3E}">
        <p14:creationId xmlns:p14="http://schemas.microsoft.com/office/powerpoint/2010/main" val="22100255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3294</TotalTime>
  <Words>4521</Words>
  <Application>Microsoft Macintosh PowerPoint</Application>
  <PresentationFormat>Widescreen</PresentationFormat>
  <Paragraphs>255</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-apple-system</vt:lpstr>
      <vt:lpstr>等线</vt:lpstr>
      <vt:lpstr>等线 Light</vt:lpstr>
      <vt:lpstr>Arial</vt:lpstr>
      <vt:lpstr>Calibri</vt:lpstr>
      <vt:lpstr>Cambria Math</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Ziqiang Zhang (FA Talent)</dc:creator>
  <cp:lastModifiedBy>Yaru Hao</cp:lastModifiedBy>
  <cp:revision>57</cp:revision>
  <dcterms:created xsi:type="dcterms:W3CDTF">2022-04-21T15:32:31Z</dcterms:created>
  <dcterms:modified xsi:type="dcterms:W3CDTF">2022-07-08T06:39:45Z</dcterms:modified>
</cp:coreProperties>
</file>