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58" r:id="rId6"/>
    <p:sldId id="267" r:id="rId7"/>
    <p:sldId id="264" r:id="rId8"/>
    <p:sldId id="266" r:id="rId9"/>
    <p:sldId id="265" r:id="rId10"/>
    <p:sldId id="260" r:id="rId11"/>
    <p:sldId id="271" r:id="rId12"/>
    <p:sldId id="272" r:id="rId13"/>
    <p:sldId id="262" r:id="rId14"/>
    <p:sldId id="273" r:id="rId15"/>
    <p:sldId id="274" r:id="rId16"/>
    <p:sldId id="263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F290-B8CF-4738-8AEF-287547046BF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EA68-16CC-4962-9A0E-0654DA39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 Transformer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Weizhi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129521"/>
            <a:ext cx="10515600" cy="713161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5" y="929155"/>
            <a:ext cx="9900878" cy="4324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576" y="5384800"/>
            <a:ext cx="10273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TD Learning: best model-free TD learning method</a:t>
            </a:r>
          </a:p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Behavior Clon</a:t>
            </a:r>
            <a:r>
              <a:rPr lang="en-US" altLang="zh-C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ing: predict action given states (without returns-to-go)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0" y="1825625"/>
            <a:ext cx="10325175" cy="29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687"/>
          </a:xfrm>
        </p:spPr>
        <p:txBody>
          <a:bodyPr/>
          <a:lstStyle/>
          <a:p>
            <a:r>
              <a:rPr lang="en-US" dirty="0" smtClean="0"/>
              <a:t>D4RL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5" y="1178844"/>
            <a:ext cx="8977769" cy="49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65" y="329266"/>
            <a:ext cx="11049000" cy="64489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Does Decision Transformer perform behavior cloning on a subset of the data?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/>
          <a:lstStyle/>
          <a:p>
            <a:r>
              <a:rPr lang="en-US" dirty="0" smtClean="0"/>
              <a:t>Comparison with %BC (behavior cloning)</a:t>
            </a:r>
          </a:p>
          <a:p>
            <a:r>
              <a:rPr lang="en-US" dirty="0" smtClean="0"/>
              <a:t>The percentile X% interpolates between standard BC (X = 100%) that trains on the entire dataset and only cloning the best observed trajectory (X → 0%).</a:t>
            </a:r>
          </a:p>
          <a:p>
            <a:r>
              <a:rPr lang="en-US" dirty="0" smtClean="0"/>
              <a:t>Trade-off between better generalization and a specialized model on a desirable subset of data.</a:t>
            </a:r>
          </a:p>
          <a:p>
            <a:r>
              <a:rPr lang="en-US" dirty="0" smtClean="0"/>
              <a:t>Decision Transformer either outperforms or is competitive to %BC, without the confound of having to select the optimal subset.</a:t>
            </a:r>
          </a:p>
        </p:txBody>
      </p:sp>
    </p:spTree>
    <p:extLst>
      <p:ext uri="{BB962C8B-B14F-4D97-AF65-F5344CB8AC3E}">
        <p14:creationId xmlns:p14="http://schemas.microsoft.com/office/powerpoint/2010/main" val="14442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65" y="329266"/>
            <a:ext cx="11049000" cy="64489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Does Decision Transformer perform behavior cloning on a subset of the data?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/>
          <a:lstStyle/>
          <a:p>
            <a:r>
              <a:rPr lang="en-US" dirty="0" smtClean="0"/>
              <a:t>Data Sufficient Setting (D4RL)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4" y="1860022"/>
            <a:ext cx="10429951" cy="38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65" y="329266"/>
            <a:ext cx="11049000" cy="64489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Does Decision Transformer perform behavior cloning on a subset of the data?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/>
          <a:lstStyle/>
          <a:p>
            <a:r>
              <a:rPr lang="en-US" dirty="0" smtClean="0"/>
              <a:t>Data Limited Setting (Atari)</a:t>
            </a:r>
          </a:p>
          <a:p>
            <a:r>
              <a:rPr lang="en-US" dirty="0" smtClean="0"/>
              <a:t>Decision Transformer can outperform %BC by using all trajectories in the dataset to improve generalization.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5" y="2926406"/>
            <a:ext cx="10596640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997"/>
            <a:ext cx="10515600" cy="60904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How well does Decision Transformer model the distribution of returns?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7"/>
            <a:ext cx="10515600" cy="4927881"/>
          </a:xfrm>
        </p:spPr>
        <p:txBody>
          <a:bodyPr/>
          <a:lstStyle/>
          <a:p>
            <a:r>
              <a:rPr lang="en-US" dirty="0" smtClean="0"/>
              <a:t>The decoding process would return a trajectory determined by the target return we set.</a:t>
            </a:r>
          </a:p>
          <a:p>
            <a:r>
              <a:rPr lang="en-US" dirty="0" smtClean="0"/>
              <a:t>On every task, the desired target returns and the true observed returns are highly correlated.</a:t>
            </a:r>
          </a:p>
          <a:p>
            <a:r>
              <a:rPr lang="en-US" dirty="0" smtClean="0"/>
              <a:t>Decision Transformer generates trajectories that almost perfectly match the desired returns.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3157"/>
            <a:ext cx="10363276" cy="42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79"/>
            <a:ext cx="10515600" cy="60904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How well does Decision Transformer model the distribution of returns?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376"/>
            <a:ext cx="10515600" cy="4252542"/>
          </a:xfrm>
        </p:spPr>
        <p:txBody>
          <a:bodyPr/>
          <a:lstStyle/>
          <a:p>
            <a:r>
              <a:rPr lang="en-US" dirty="0" smtClean="0"/>
              <a:t>Decision Transformer generates trajectories that almost perfectly match the desired returns.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3157"/>
            <a:ext cx="10363276" cy="42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4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How well does Decision Transformer model the distribution of returns?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082"/>
            <a:ext cx="10515600" cy="4927881"/>
          </a:xfrm>
        </p:spPr>
        <p:txBody>
          <a:bodyPr/>
          <a:lstStyle/>
          <a:p>
            <a:r>
              <a:rPr lang="en-US" dirty="0" smtClean="0"/>
              <a:t>We can prompt the Decision Transformer with higher returns than the maximum episode return available in the dataset, demonstrating that Decision Transformer is sometimes capable of extrapolation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24" y="2463084"/>
            <a:ext cx="10363276" cy="42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351338"/>
          </a:xfrm>
        </p:spPr>
        <p:txBody>
          <a:bodyPr/>
          <a:lstStyle/>
          <a:p>
            <a:r>
              <a:rPr lang="en-US" dirty="0" smtClean="0"/>
              <a:t>If generative trajectory modeling – i.e. modeling the joint distribution of the sequence of states, actions, and rewards – can serve as a replacement for conventional RL algorithms.</a:t>
            </a:r>
            <a:endParaRPr lang="en-US" dirty="0"/>
          </a:p>
        </p:txBody>
      </p:sp>
      <p:pic>
        <p:nvPicPr>
          <p:cNvPr id="1028" name="Picture 4" descr="https://upload-images.jianshu.io/upload_images/10751578-2eaa2bec23740b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04" y="3020639"/>
            <a:ext cx="6858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RL Methods Scale Poorly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Hypothesis:</a:t>
            </a:r>
          </a:p>
          <a:p>
            <a:r>
              <a:rPr lang="en-US" dirty="0" smtClean="0"/>
              <a:t>Limited by small-scale, single-task nature of training</a:t>
            </a:r>
          </a:p>
          <a:p>
            <a:r>
              <a:rPr lang="en-US" dirty="0" smtClean="0"/>
              <a:t>Poor modeling of large distributions</a:t>
            </a:r>
          </a:p>
          <a:p>
            <a:r>
              <a:rPr lang="en-US" dirty="0" smtClean="0"/>
              <a:t>Non-stationarity caused by learning of both actor &amp; critic networks </a:t>
            </a:r>
          </a:p>
          <a:p>
            <a:r>
              <a:rPr lang="en-US" dirty="0" smtClean="0"/>
              <a:t>Often complex solutions (that don’t scale) are used to fix instabilities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Goal: model RL in same framework that has scaled language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118" y="905817"/>
            <a:ext cx="4076730" cy="3109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06" y="975793"/>
            <a:ext cx="4024342" cy="2871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247"/>
            <a:ext cx="10515600" cy="7345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Reinforcement Learning as probabilistic inference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1506"/>
                <a:ext cx="10515600" cy="55223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Sequence (trajectory)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No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-&gt;use returns-to-go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Formulate control as inference: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→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(Markov </a:t>
                </a:r>
                <a:r>
                  <a:rPr lang="en-US" dirty="0" err="1" smtClean="0"/>
                  <a:t>Env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→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 smtClean="0"/>
                  <a:t>)  (General </a:t>
                </a:r>
                <a:r>
                  <a:rPr lang="en-US" dirty="0" err="1" smtClean="0"/>
                  <a:t>Env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	Same Objective as autoregressive language modeling!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	-&gt;Apply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tranfomer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on trajectory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1506"/>
                <a:ext cx="10515600" cy="5522361"/>
              </a:xfrm>
              <a:blipFill>
                <a:blip r:embed="rId4"/>
                <a:stretch>
                  <a:fillRect l="-1217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7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4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Illustrative Example: Finding the Shortest in DG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365"/>
            <a:ext cx="10515600" cy="4999598"/>
          </a:xfrm>
        </p:spPr>
        <p:txBody>
          <a:bodyPr/>
          <a:lstStyle/>
          <a:p>
            <a:r>
              <a:rPr lang="en-US" dirty="0" smtClean="0"/>
              <a:t>The reward is 0 when the agent is at the goal node and −1 otherwise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5" y="2065321"/>
            <a:ext cx="10615690" cy="43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Reinforcement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MDP described by tuple (S, A, P, R)</a:t>
                </a:r>
              </a:p>
              <a:p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,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transition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 trajectory is made up of a sequence of states, actions, and rewards</a:t>
                </a:r>
                <a:endParaRPr lang="en-US" b="0" dirty="0" smtClean="0"/>
              </a:p>
              <a:p>
                <a:r>
                  <a:rPr lang="en-US" dirty="0" smtClean="0"/>
                  <a:t>Return of a trajectory at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Goal: Maximizes expected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nly have access to some fixed limited dataset consisting of trajectory rollouts of arbitrary policies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7" y="251573"/>
            <a:ext cx="6303682" cy="531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8587"/>
                <a:ext cx="10515600" cy="1159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is reward-to-go, which is future desired returns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Trajectory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8587"/>
                <a:ext cx="10515600" cy="1159437"/>
              </a:xfrm>
              <a:blipFill>
                <a:blip r:embed="rId2"/>
                <a:stretch>
                  <a:fillRect l="-1043" t="-5789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75" y="859958"/>
            <a:ext cx="9271649" cy="4383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5823" y="4177553"/>
                <a:ext cx="4821518" cy="83099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Same Objective: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𝑡𝑟𝑎𝑗𝑒𝑐𝑡𝑜𝑟𝑦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3" y="4177553"/>
                <a:ext cx="4821518" cy="830997"/>
              </a:xfrm>
              <a:prstGeom prst="rect">
                <a:avLst/>
              </a:prstGeom>
              <a:blipFill>
                <a:blip r:embed="rId4"/>
                <a:stretch>
                  <a:fillRect l="-1892" t="-5036" b="-79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75" y="6018305"/>
            <a:ext cx="5129250" cy="6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7" y="353173"/>
            <a:ext cx="6303682" cy="531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093693"/>
            <a:ext cx="10515600" cy="5289178"/>
          </a:xfrm>
        </p:spPr>
        <p:txBody>
          <a:bodyPr>
            <a:normAutofit/>
          </a:bodyPr>
          <a:lstStyle/>
          <a:p>
            <a:r>
              <a:rPr lang="en-US" dirty="0" smtClean="0"/>
              <a:t>K </a:t>
            </a:r>
            <a:r>
              <a:rPr lang="en-US" dirty="0" err="1" smtClean="0"/>
              <a:t>timesteps</a:t>
            </a:r>
            <a:r>
              <a:rPr lang="en-US" dirty="0" smtClean="0"/>
              <a:t>-&gt;3K tokens for R, S, A</a:t>
            </a:r>
          </a:p>
          <a:p>
            <a:r>
              <a:rPr lang="en-US" dirty="0" smtClean="0"/>
              <a:t>Separate Embedding Layer for R, S, 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146" y="0"/>
            <a:ext cx="4830037" cy="2283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0" y="2109753"/>
            <a:ext cx="10472814" cy="47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7723"/>
                <a:ext cx="10515600" cy="4961124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Set up R_0 (Expert-level performance or 1.5x SOTA Method Performance)</a:t>
                </a:r>
              </a:p>
              <a:p>
                <a:r>
                  <a:rPr lang="en-US" dirty="0" smtClean="0"/>
                  <a:t>Environment would return r for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t,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7723"/>
                <a:ext cx="10515600" cy="4961124"/>
              </a:xfrm>
              <a:blipFill>
                <a:blip r:embed="rId2"/>
                <a:stretch>
                  <a:fillRect l="-1043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0264"/>
            <a:ext cx="10491329" cy="31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867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Decision Transformer</vt:lpstr>
      <vt:lpstr>Question</vt:lpstr>
      <vt:lpstr>Motivation: RL Methods Scale Poorly</vt:lpstr>
      <vt:lpstr>Reinforcement Learning as probabilistic inference</vt:lpstr>
      <vt:lpstr>Illustrative Example: Finding the Shortest in DG</vt:lpstr>
      <vt:lpstr>Offline Reinforcement Learning</vt:lpstr>
      <vt:lpstr>Architecture</vt:lpstr>
      <vt:lpstr>Architecture</vt:lpstr>
      <vt:lpstr>Inference</vt:lpstr>
      <vt:lpstr>Performance</vt:lpstr>
      <vt:lpstr>Atari</vt:lpstr>
      <vt:lpstr>D4RL</vt:lpstr>
      <vt:lpstr>Does Decision Transformer perform behavior cloning on a subset of the data?</vt:lpstr>
      <vt:lpstr>Does Decision Transformer perform behavior cloning on a subset of the data?</vt:lpstr>
      <vt:lpstr>Does Decision Transformer perform behavior cloning on a subset of the data?</vt:lpstr>
      <vt:lpstr>How well does Decision Transformer model the distribution of returns? </vt:lpstr>
      <vt:lpstr>How well does Decision Transformer model the distribution of returns? </vt:lpstr>
      <vt:lpstr>How well does Decision Transformer model the distribution of returns?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Transformer</dc:title>
  <dc:creator>lenovo</dc:creator>
  <cp:lastModifiedBy>lenovo</cp:lastModifiedBy>
  <cp:revision>65</cp:revision>
  <dcterms:created xsi:type="dcterms:W3CDTF">2022-09-15T16:41:51Z</dcterms:created>
  <dcterms:modified xsi:type="dcterms:W3CDTF">2022-09-16T06:57:04Z</dcterms:modified>
</cp:coreProperties>
</file>