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0" r:id="rId5"/>
    <p:sldId id="258" r:id="rId6"/>
    <p:sldId id="263" r:id="rId7"/>
    <p:sldId id="265" r:id="rId8"/>
    <p:sldId id="264" r:id="rId9"/>
    <p:sldId id="266" r:id="rId10"/>
    <p:sldId id="259" r:id="rId11"/>
    <p:sldId id="273" r:id="rId12"/>
    <p:sldId id="260" r:id="rId13"/>
    <p:sldId id="269" r:id="rId14"/>
    <p:sldId id="274" r:id="rId15"/>
    <p:sldId id="267" r:id="rId16"/>
    <p:sldId id="271" r:id="rId17"/>
    <p:sldId id="272" r:id="rId18"/>
    <p:sldId id="268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0B32BA-C0DD-4346-A213-AEF837E38B32}" v="60" dt="2022-07-15T04:41:33.240"/>
    <p1510:client id="{118F7F24-61B1-41B7-A722-68CC9C0AFE36}" v="38" dt="2022-07-14T06:55:04.405"/>
    <p1510:client id="{95A0B440-9505-9239-4598-7619CB0C73E2}" v="1" dt="2022-07-15T07:56:57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gxing Zhang" userId="S::xizhang@microsoft.com::26b804b4-7603-4c07-8c12-2165afb3dd2c" providerId="AD" clId="Web-{95A0B440-9505-9239-4598-7619CB0C73E2}"/>
    <pc:docChg chg="modSld">
      <pc:chgData name="Xingxing Zhang" userId="S::xizhang@microsoft.com::26b804b4-7603-4c07-8c12-2165afb3dd2c" providerId="AD" clId="Web-{95A0B440-9505-9239-4598-7619CB0C73E2}" dt="2022-07-15T07:56:57.882" v="0"/>
      <pc:docMkLst>
        <pc:docMk/>
      </pc:docMkLst>
      <pc:sldChg chg="addSp">
        <pc:chgData name="Xingxing Zhang" userId="S::xizhang@microsoft.com::26b804b4-7603-4c07-8c12-2165afb3dd2c" providerId="AD" clId="Web-{95A0B440-9505-9239-4598-7619CB0C73E2}" dt="2022-07-15T07:56:57.882" v="0"/>
        <pc:sldMkLst>
          <pc:docMk/>
          <pc:sldMk cId="1309807454" sldId="261"/>
        </pc:sldMkLst>
        <pc:spChg chg="add">
          <ac:chgData name="Xingxing Zhang" userId="S::xizhang@microsoft.com::26b804b4-7603-4c07-8c12-2165afb3dd2c" providerId="AD" clId="Web-{95A0B440-9505-9239-4598-7619CB0C73E2}" dt="2022-07-15T07:56:57.882" v="0"/>
          <ac:spMkLst>
            <pc:docMk/>
            <pc:sldMk cId="1309807454" sldId="261"/>
            <ac:spMk id="3" creationId="{961F32B4-3E8A-0C61-2746-30B55EC077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FD09F-0E26-92E0-A21A-4924A1358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B3E77-44EC-9A12-3337-6A2627EC4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F8ACB-1ED6-7BE3-B38A-BF0F4D98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8B00-14E1-43B5-9395-4707B2D1C389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BDBC2-E0EE-EF49-7FD8-C48D74D1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4482-0C13-8509-7AB8-72074B4B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87F2-29B9-428E-810E-7521F577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1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08AE-00BF-30EA-7CDB-0712CBDE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29FEE-1868-926F-8018-34A5968A6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BD5B0-D08A-1F73-C2E9-610D6586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8B00-14E1-43B5-9395-4707B2D1C389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B78EB-8F54-5E90-4105-6984793C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9C798-3AAD-F64B-B1AF-3DA2CCC6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87F2-29B9-428E-810E-7521F577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5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80767A-E314-835D-630F-5501C50C7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5285C-E822-CF35-460F-9D88FE223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3328B-7A74-91BE-BF2E-0B59831B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8B00-14E1-43B5-9395-4707B2D1C389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0A4F5-63D7-5D84-5820-80F44835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4EE10-5922-A0C6-2B44-BC1DF910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87F2-29B9-428E-810E-7521F577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1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77BDF-B48F-3441-B3D8-745AAEA2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7734A-5E02-69D0-7632-1E580BD48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A7916-594E-0F6C-7758-934D06BC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8B00-14E1-43B5-9395-4707B2D1C389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CCD3A-428B-E17F-46BE-16A6F529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D6F47-053F-3805-FFC8-B322376D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87F2-29B9-428E-810E-7521F577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0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D67E-8029-91DC-ABEF-4477307E7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C980A-0A57-BDED-4472-FFD1D2372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FDECD-70E2-F713-11EB-DD2B0CCD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8B00-14E1-43B5-9395-4707B2D1C389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EB1E2-72D5-481E-AA81-DCA9AEF5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DF55D-1005-20CF-393E-C5485EDD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87F2-29B9-428E-810E-7521F577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0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7BADD-8694-4E45-F7B1-1529E964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78AEA-BF2B-67E2-4759-BD307FF08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B5962-37AF-57C4-D5A2-B8804D45C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434C2-ECD4-BA09-C2D2-DF61BC8B7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8B00-14E1-43B5-9395-4707B2D1C389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42F5F-F57E-1B51-B14D-8430F0DC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7107-ECA6-42C7-D7C9-B6181B9C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87F2-29B9-428E-810E-7521F577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3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BE4B-EFEE-9C47-E8F0-A076F7FF7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69B38-2A3C-0713-A0F1-7147CA9A2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C9F2D-F970-FB37-4AE1-1A26C2333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D872D-1A22-711C-FA59-4C036F22E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4A465-C7AA-94C0-D585-5EEF8306F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23625-B924-8155-8FA2-1346730E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8B00-14E1-43B5-9395-4707B2D1C389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6A8E42-E765-FA12-F2E8-586D057C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CEB16-B3BF-7EE6-2E1A-DB564005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87F2-29B9-428E-810E-7521F577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5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881B-97D7-C915-9D17-F0B128BC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552AE0-8563-8279-9C3C-59F38755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8B00-14E1-43B5-9395-4707B2D1C389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621E4-A15D-BAEB-BFAB-AC2C2A04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EB2A-D172-9EB2-DB09-9F743425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87F2-29B9-428E-810E-7521F577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0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B420F-DD84-8DA9-11EF-EA99FBB6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8B00-14E1-43B5-9395-4707B2D1C389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CAD45-DEEE-F279-AF4A-3CA25C45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CFA8D-1910-A961-19DC-CAE36A05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87F2-29B9-428E-810E-7521F577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22B0-6BF2-314F-26F9-A43FFDC77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445B9-9016-FC8C-2791-670EB40CA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B711D-6465-E83C-C39A-F9FE0CB1C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ABDED-DF64-48C1-BC2C-45A19239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8B00-14E1-43B5-9395-4707B2D1C389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0F906-58C1-9F91-DCCD-4F7B7EF8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F0C44-7D29-B4FB-9B64-E2AF5E6B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87F2-29B9-428E-810E-7521F577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4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A4E3-0BFE-CB86-09A5-0751EDE85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346CCB-3668-964B-4857-50CCE4CB4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204D2-FEAA-E1B5-FD96-469175B16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C29BD-B59F-E44A-1C8A-4CB84553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8B00-14E1-43B5-9395-4707B2D1C389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AA5DB-1D3E-6B94-1065-84B0FEEC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B3F0F-5CDC-9B4C-4610-83C47755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87F2-29B9-428E-810E-7521F577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9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C61DDD-17A6-8227-752E-0699BA3C6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89D9E-3A4D-3D04-F799-E2C313444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B3B8D-F4F8-F271-9F95-41148A000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08B00-14E1-43B5-9395-4707B2D1C389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22DC1-051C-16AB-4E3A-0584ED303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1BC04-3C01-726B-73A4-7479AAF4C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587F2-29B9-428E-810E-7521F577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1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757D50-FEC9-A4A7-121D-C5B29D20C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23" y="1533260"/>
            <a:ext cx="11669754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12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8E6BD2-996B-C5C8-5AFD-1B51CFA1B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18" y="556181"/>
            <a:ext cx="8937982" cy="533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34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0453-51AB-9A98-E25B-BE865CC0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7660CC-9B95-4290-2449-497B7AE7A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535" y="1874777"/>
            <a:ext cx="1105054" cy="4001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671D40-B8A6-6C51-34C0-B6FE845E547F}"/>
              </a:ext>
            </a:extLst>
          </p:cNvPr>
          <p:cNvSpPr txBox="1"/>
          <p:nvPr/>
        </p:nvSpPr>
        <p:spPr>
          <a:xfrm>
            <a:off x="1021080" y="1751663"/>
            <a:ext cx="139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Space: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F33AE-BB6C-D3DD-9213-05D7685F5868}"/>
              </a:ext>
            </a:extLst>
          </p:cNvPr>
          <p:cNvSpPr txBox="1"/>
          <p:nvPr/>
        </p:nvSpPr>
        <p:spPr>
          <a:xfrm>
            <a:off x="1021079" y="2458972"/>
            <a:ext cx="139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Time: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297607-DC03-9EC8-8857-48BA132D8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775" y="5233249"/>
            <a:ext cx="1105054" cy="400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91B004-75B8-42B8-3513-C79008B00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535" y="2495933"/>
            <a:ext cx="1124107" cy="4477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AECEF1-B12F-8A7F-182F-40D8177CEB98}"/>
              </a:ext>
            </a:extLst>
          </p:cNvPr>
          <p:cNvSpPr txBox="1"/>
          <p:nvPr/>
        </p:nvSpPr>
        <p:spPr>
          <a:xfrm>
            <a:off x="838200" y="3212979"/>
            <a:ext cx="60946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Compare with other methods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DCE434-C128-EBDF-4F98-2CD680815CE0}"/>
              </a:ext>
            </a:extLst>
          </p:cNvPr>
          <p:cNvSpPr txBox="1"/>
          <p:nvPr/>
        </p:nvSpPr>
        <p:spPr>
          <a:xfrm>
            <a:off x="1021079" y="4412685"/>
            <a:ext cx="139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Space: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A8510A-77BA-DB50-A353-1596FF832944}"/>
              </a:ext>
            </a:extLst>
          </p:cNvPr>
          <p:cNvSpPr txBox="1"/>
          <p:nvPr/>
        </p:nvSpPr>
        <p:spPr>
          <a:xfrm>
            <a:off x="1021079" y="5171692"/>
            <a:ext cx="139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Time: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5EDB0C-0C6C-E9C8-7754-F63816C1EC92}"/>
                  </a:ext>
                </a:extLst>
              </p:cNvPr>
              <p:cNvSpPr txBox="1"/>
              <p:nvPr/>
            </p:nvSpPr>
            <p:spPr>
              <a:xfrm>
                <a:off x="2267535" y="4496985"/>
                <a:ext cx="11006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5EDB0C-0C6C-E9C8-7754-F63816C1E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535" y="4496985"/>
                <a:ext cx="110062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5D2D6244-1D4C-6A7C-D8C4-CE11DCFB341C}"/>
              </a:ext>
            </a:extLst>
          </p:cNvPr>
          <p:cNvSpPr txBox="1"/>
          <p:nvPr/>
        </p:nvSpPr>
        <p:spPr>
          <a:xfrm>
            <a:off x="1021078" y="3779966"/>
            <a:ext cx="139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/>
              <a:t>PCGrad</a:t>
            </a:r>
            <a:endParaRPr lang="en-US" sz="2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3E462D-186C-1002-D1AE-54345A05640C}"/>
              </a:ext>
            </a:extLst>
          </p:cNvPr>
          <p:cNvSpPr txBox="1"/>
          <p:nvPr/>
        </p:nvSpPr>
        <p:spPr>
          <a:xfrm>
            <a:off x="5220692" y="3782020"/>
            <a:ext cx="139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/>
              <a:t>GradVac</a:t>
            </a:r>
            <a:endParaRPr lang="en-US" sz="280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6A2BD7C-BD7B-2269-7044-6B8CAC1F4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992" y="5115302"/>
            <a:ext cx="1105054" cy="40010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F14A6EE-4905-0B82-7412-DA18545C22C6}"/>
              </a:ext>
            </a:extLst>
          </p:cNvPr>
          <p:cNvSpPr txBox="1"/>
          <p:nvPr/>
        </p:nvSpPr>
        <p:spPr>
          <a:xfrm>
            <a:off x="5284296" y="4294738"/>
            <a:ext cx="139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Space: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89C36E-449A-72B2-3046-89EEB0780D39}"/>
              </a:ext>
            </a:extLst>
          </p:cNvPr>
          <p:cNvSpPr txBox="1"/>
          <p:nvPr/>
        </p:nvSpPr>
        <p:spPr>
          <a:xfrm>
            <a:off x="5284296" y="5053745"/>
            <a:ext cx="139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Time: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3E251B7-DFDA-B39A-C396-EF0B084DE351}"/>
                  </a:ext>
                </a:extLst>
              </p:cNvPr>
              <p:cNvSpPr txBox="1"/>
              <p:nvPr/>
            </p:nvSpPr>
            <p:spPr>
              <a:xfrm>
                <a:off x="6530752" y="4379038"/>
                <a:ext cx="19638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3E251B7-DFDA-B39A-C396-EF0B084DE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752" y="4379038"/>
                <a:ext cx="196387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146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7FD0-209C-7E8D-12E2-A8AAAFE9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Toy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ADC83B-1A4C-C823-FC4F-1B3641284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89" y="1935968"/>
            <a:ext cx="4829560" cy="46923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3BBB0F-E087-E0E4-2A2D-F38514B660F1}"/>
              </a:ext>
            </a:extLst>
          </p:cNvPr>
          <p:cNvSpPr txBox="1"/>
          <p:nvPr/>
        </p:nvSpPr>
        <p:spPr>
          <a:xfrm>
            <a:off x="1279921" y="1566636"/>
            <a:ext cx="896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Vanilla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C6E2CB-1F8A-5387-C128-DC497986FF2F}"/>
              </a:ext>
            </a:extLst>
          </p:cNvPr>
          <p:cNvSpPr txBox="1"/>
          <p:nvPr/>
        </p:nvSpPr>
        <p:spPr>
          <a:xfrm>
            <a:off x="3562183" y="1566636"/>
            <a:ext cx="1196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err="1"/>
              <a:t>RotoGrad</a:t>
            </a:r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5CA663-66F8-F6A7-20BA-9F6310F77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749" y="2872148"/>
            <a:ext cx="4105848" cy="4477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0C8559-9049-C136-EEA3-F54AF0A03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749" y="4256065"/>
            <a:ext cx="6716062" cy="8859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D7AD879-3230-4B87-BAB3-CB8F1E7BC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673" y="5166291"/>
            <a:ext cx="3505689" cy="56205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7BD4839-ADB0-E579-21D8-7A67B8DFCE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712" y="1036748"/>
            <a:ext cx="5229681" cy="21096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E236DDD-C989-0974-685A-54C0ED4C125E}"/>
              </a:ext>
            </a:extLst>
          </p:cNvPr>
          <p:cNvSpPr txBox="1"/>
          <p:nvPr/>
        </p:nvSpPr>
        <p:spPr>
          <a:xfrm>
            <a:off x="5995087" y="540756"/>
            <a:ext cx="12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Model:</a:t>
            </a:r>
          </a:p>
        </p:txBody>
      </p:sp>
    </p:spTree>
    <p:extLst>
      <p:ext uri="{BB962C8B-B14F-4D97-AF65-F5344CB8AC3E}">
        <p14:creationId xmlns:p14="http://schemas.microsoft.com/office/powerpoint/2010/main" val="2803874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7FD0-209C-7E8D-12E2-A8AAAFE9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Toy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5C8203-B29F-E3CA-4B54-D2CEAAC57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730" y="1316320"/>
            <a:ext cx="6321070" cy="4225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08233C-B719-90CD-3FF4-BEA94D99B912}"/>
              </a:ext>
            </a:extLst>
          </p:cNvPr>
          <p:cNvSpPr txBox="1"/>
          <p:nvPr/>
        </p:nvSpPr>
        <p:spPr>
          <a:xfrm>
            <a:off x="542554" y="2525454"/>
            <a:ext cx="43077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Gaussian mixture model with two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err="1"/>
              <a:t>Y</a:t>
            </a:r>
            <a:r>
              <a:rPr lang="en-US" sz="1600" err="1"/>
              <a:t>n,k</a:t>
            </a:r>
            <a:r>
              <a:rPr lang="en-US" sz="1600"/>
              <a:t> </a:t>
            </a:r>
            <a:r>
              <a:rPr lang="en-US" sz="2400"/>
              <a:t>= 1 if </a:t>
            </a:r>
            <a:r>
              <a:rPr lang="en-US" sz="2400" err="1"/>
              <a:t>X</a:t>
            </a:r>
            <a:r>
              <a:rPr lang="en-US" err="1"/>
              <a:t>n</a:t>
            </a:r>
            <a:r>
              <a:rPr lang="en-US" sz="2400"/>
              <a:t> was sampled from cluster k; and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n,k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/>
              <a:t>= 0 otherwise.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Logistic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2461004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DE29-C53A-0D57-E3FC-E0F4BA6A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668EA4-8AF7-125F-FAB2-1B161EF3F2BA}"/>
              </a:ext>
            </a:extLst>
          </p:cNvPr>
          <p:cNvSpPr txBox="1"/>
          <p:nvPr/>
        </p:nvSpPr>
        <p:spPr>
          <a:xfrm>
            <a:off x="838199" y="1690688"/>
            <a:ext cx="29230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multi-MNIST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4F1C2CD-9AAC-0FF1-8AE9-7747F2A70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778" y="1027906"/>
            <a:ext cx="7117736" cy="56255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EAF9F76-FE5E-7D6F-1292-DC05C708C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76" y="3016251"/>
            <a:ext cx="3829584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3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DE29-C53A-0D57-E3FC-E0F4BA6A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50FF07-6D0D-5C2A-572D-F712DECD523F}"/>
              </a:ext>
            </a:extLst>
          </p:cNvPr>
          <p:cNvSpPr txBox="1"/>
          <p:nvPr/>
        </p:nvSpPr>
        <p:spPr>
          <a:xfrm>
            <a:off x="541010" y="2008494"/>
            <a:ext cx="6094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NYUv2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F73F0D-7B50-79D0-FEE2-8C5D3F685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550" y="3143210"/>
            <a:ext cx="3400900" cy="571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C083C0-7EED-E38E-275F-3AAF648D7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728" y="1526562"/>
            <a:ext cx="9605913" cy="48858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06D501-5C69-9DFE-AB30-50E2BFFB6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573" y="517159"/>
            <a:ext cx="4048690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30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DE29-C53A-0D57-E3FC-E0F4BA6A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50FF07-6D0D-5C2A-572D-F712DECD523F}"/>
              </a:ext>
            </a:extLst>
          </p:cNvPr>
          <p:cNvSpPr txBox="1"/>
          <p:nvPr/>
        </p:nvSpPr>
        <p:spPr>
          <a:xfrm>
            <a:off x="1356674" y="1856535"/>
            <a:ext cx="6094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CIFAR10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B5BB31-33DD-8018-30F6-4EDD33B9D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691" y="1149754"/>
            <a:ext cx="6507637" cy="4223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92B857-003A-EF0B-44F9-6D2EF3014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8" y="2618181"/>
            <a:ext cx="5213106" cy="275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68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DE29-C53A-0D57-E3FC-E0F4BA6A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50FF07-6D0D-5C2A-572D-F712DECD523F}"/>
              </a:ext>
            </a:extLst>
          </p:cNvPr>
          <p:cNvSpPr txBox="1"/>
          <p:nvPr/>
        </p:nvSpPr>
        <p:spPr>
          <a:xfrm>
            <a:off x="838200" y="1690688"/>
            <a:ext cx="6094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err="1"/>
              <a:t>CelebA</a:t>
            </a:r>
            <a:endParaRPr lang="en-US"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EB1C37-E55B-545B-E433-0108A9E29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698" y="823549"/>
            <a:ext cx="5296639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08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C143D-8F5B-7CD3-96D9-BB881A4C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A7A8-CA2E-F646-9050-B642B6648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Contributions:</a:t>
            </a:r>
          </a:p>
          <a:p>
            <a:r>
              <a:rPr lang="en-US" err="1"/>
              <a:t>RotoGrad</a:t>
            </a:r>
            <a:r>
              <a:rPr lang="en-US"/>
              <a:t> tackles negative transfer by the cooperation between gradient magnitude and direction-homogenization.</a:t>
            </a:r>
          </a:p>
          <a:p>
            <a:r>
              <a:rPr lang="en-US" altLang="zh-CN"/>
              <a:t>E</a:t>
            </a:r>
            <a:r>
              <a:rPr lang="en-US"/>
              <a:t>mpirical results show the effectiveness of </a:t>
            </a:r>
            <a:r>
              <a:rPr lang="en-US" err="1"/>
              <a:t>RotoGrad</a:t>
            </a:r>
            <a:r>
              <a:rPr lang="en-US"/>
              <a:t> in many scenarios, staying on top of all competing methods in performance, while being on par in terms of computational complexity with those that better scale to complex networks. </a:t>
            </a:r>
          </a:p>
          <a:p>
            <a:r>
              <a:rPr lang="en-US" altLang="zh-CN"/>
              <a:t>T</a:t>
            </a:r>
            <a:r>
              <a:rPr lang="en-US"/>
              <a:t>he time complexity </a:t>
            </a:r>
            <a:r>
              <a:rPr lang="en-US" altLang="zh-CN"/>
              <a:t>of </a:t>
            </a:r>
            <a:r>
              <a:rPr lang="en-US" err="1"/>
              <a:t>RotoGrad</a:t>
            </a:r>
            <a:r>
              <a:rPr lang="en-US"/>
              <a:t> scales better with respect to the number of tasks than existing methods. Forward-pass caching and GPU parallelization can further reduce training time.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5558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C143D-8F5B-7CD3-96D9-BB881A4C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A7A8-CA2E-F646-9050-B642B6648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Limitation:</a:t>
            </a:r>
          </a:p>
          <a:p>
            <a:r>
              <a:rPr lang="en-US" err="1"/>
              <a:t>Rotograd</a:t>
            </a:r>
            <a:r>
              <a:rPr lang="en-US"/>
              <a:t> needs to add more parameters.</a:t>
            </a:r>
          </a:p>
          <a:p>
            <a:r>
              <a:rPr lang="en-US" altLang="zh-CN"/>
              <a:t>When</a:t>
            </a:r>
            <a:r>
              <a:rPr lang="en-US"/>
              <a:t> the size d of the shared representation z is large, the time complexity for updating the rotation matrix may become comparable to the one of the network updates.</a:t>
            </a:r>
          </a:p>
          <a:p>
            <a:r>
              <a:rPr lang="en-US" altLang="zh-CN"/>
              <a:t>Two learning rate parameters need to be adjusted in the training process. Improper learning rate may invalidate the method.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07C7-2828-C39F-2AD1-72BAAB12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Multitask learning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718510-0467-2225-7C41-71B562F4E190}"/>
              </a:ext>
            </a:extLst>
          </p:cNvPr>
          <p:cNvGrpSpPr/>
          <p:nvPr/>
        </p:nvGrpSpPr>
        <p:grpSpPr>
          <a:xfrm>
            <a:off x="6096000" y="1940902"/>
            <a:ext cx="5185353" cy="3493790"/>
            <a:chOff x="6096000" y="1893194"/>
            <a:chExt cx="5185353" cy="34937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E3C886-37F8-55A9-9756-AFFD0B8F9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893194"/>
              <a:ext cx="5185353" cy="349379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7DB201-9E75-A50E-E2A3-2E95D0A063D0}"/>
                </a:ext>
              </a:extLst>
            </p:cNvPr>
            <p:cNvSpPr txBox="1"/>
            <p:nvPr/>
          </p:nvSpPr>
          <p:spPr>
            <a:xfrm>
              <a:off x="7149155" y="2855252"/>
              <a:ext cx="6342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l-GR"/>
                <a:t>φ1</a:t>
              </a:r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BD81773-9A32-27F1-FFDC-23F4574033AF}"/>
                </a:ext>
              </a:extLst>
            </p:cNvPr>
            <p:cNvSpPr txBox="1"/>
            <p:nvPr/>
          </p:nvSpPr>
          <p:spPr>
            <a:xfrm>
              <a:off x="8302200" y="2855252"/>
              <a:ext cx="6342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l-GR"/>
                <a:t>φ</a:t>
              </a:r>
              <a:r>
                <a:rPr lang="en-US"/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F53354-2F7C-5C51-2688-4C54004ABCEA}"/>
                </a:ext>
              </a:extLst>
            </p:cNvPr>
            <p:cNvSpPr txBox="1"/>
            <p:nvPr/>
          </p:nvSpPr>
          <p:spPr>
            <a:xfrm>
              <a:off x="9443539" y="2857073"/>
              <a:ext cx="6342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l-GR"/>
                <a:t>φ</a:t>
              </a:r>
              <a:r>
                <a:rPr lang="en-US"/>
                <a:t>3</a:t>
              </a:r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A988E964-C434-7CC7-9F7D-32F7A0FD96C2}"/>
                </a:ext>
              </a:extLst>
            </p:cNvPr>
            <p:cNvSpPr/>
            <p:nvPr/>
          </p:nvSpPr>
          <p:spPr>
            <a:xfrm>
              <a:off x="7267493" y="3601940"/>
              <a:ext cx="190831" cy="1725433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7219A2-2FE9-D433-D7AE-648071ABB770}"/>
                </a:ext>
              </a:extLst>
            </p:cNvPr>
            <p:cNvSpPr txBox="1"/>
            <p:nvPr/>
          </p:nvSpPr>
          <p:spPr>
            <a:xfrm>
              <a:off x="6848994" y="4279990"/>
              <a:ext cx="3001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/>
                <a:t>θ</a:t>
              </a:r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3F686AC-C2B8-0C1C-A2A6-36CD847D4A8C}"/>
              </a:ext>
            </a:extLst>
          </p:cNvPr>
          <p:cNvSpPr txBox="1"/>
          <p:nvPr/>
        </p:nvSpPr>
        <p:spPr>
          <a:xfrm>
            <a:off x="838200" y="3478582"/>
            <a:ext cx="172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</a:t>
            </a:r>
            <a:r>
              <a:rPr lang="en-US"/>
              <a:t>rchitecture</a:t>
            </a:r>
            <a:r>
              <a:rPr lang="zh-CN" altLang="en-US"/>
              <a:t>：</a:t>
            </a:r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4837EC3-477B-2BC2-F496-5168F029F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131" y="3533545"/>
            <a:ext cx="1724266" cy="3143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1A9A60D-AFA5-BB79-8835-2946EC70D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131" y="2388385"/>
            <a:ext cx="1552792" cy="34294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2279C15-F686-B157-AC48-796F9252B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131" y="2917492"/>
            <a:ext cx="1228896" cy="42868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77B1B46-967A-70F1-2928-DFE59D062059}"/>
              </a:ext>
            </a:extLst>
          </p:cNvPr>
          <p:cNvSpPr txBox="1"/>
          <p:nvPr/>
        </p:nvSpPr>
        <p:spPr>
          <a:xfrm>
            <a:off x="838200" y="2388410"/>
            <a:ext cx="119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Input data</a:t>
            </a:r>
            <a:r>
              <a:rPr lang="zh-CN" altLang="en-US"/>
              <a:t>：</a:t>
            </a:r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7BF-BDD2-2D4C-AD47-4F490BD9B69F}"/>
              </a:ext>
            </a:extLst>
          </p:cNvPr>
          <p:cNvSpPr txBox="1"/>
          <p:nvPr/>
        </p:nvSpPr>
        <p:spPr>
          <a:xfrm>
            <a:off x="838200" y="2917492"/>
            <a:ext cx="119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Labels</a:t>
            </a:r>
            <a:r>
              <a:rPr lang="zh-CN" altLang="en-US"/>
              <a:t>：</a:t>
            </a:r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BD8BD54-3BA4-A1C1-4ABD-8DEB4D4460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9131" y="3902877"/>
            <a:ext cx="2505425" cy="36200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1F0B5E5-B9D6-3C8D-6807-F34648174B3C}"/>
              </a:ext>
            </a:extLst>
          </p:cNvPr>
          <p:cNvSpPr txBox="1"/>
          <p:nvPr/>
        </p:nvSpPr>
        <p:spPr>
          <a:xfrm>
            <a:off x="838200" y="4411371"/>
            <a:ext cx="172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Loss</a:t>
            </a:r>
            <a:r>
              <a:rPr lang="zh-CN" altLang="en-US"/>
              <a:t>：</a:t>
            </a:r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7C6A3F3-3127-4975-0FA1-C7725D729A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6540" y="4453739"/>
            <a:ext cx="1638529" cy="38105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C28C0AF-5978-073C-E925-41D98967AD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5873" y="4482318"/>
            <a:ext cx="1857634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94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CFCE88-7B54-7478-EB1F-0CD58E6AE094}"/>
              </a:ext>
            </a:extLst>
          </p:cNvPr>
          <p:cNvSpPr txBox="1"/>
          <p:nvPr/>
        </p:nvSpPr>
        <p:spPr>
          <a:xfrm>
            <a:off x="4874150" y="2721114"/>
            <a:ext cx="2274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17377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E6AEE-8A24-ED40-B7BC-D08B9F74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Negative Transfer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D3E9DF-A301-8114-A911-853100B1F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900"/>
            <a:ext cx="12192000" cy="4078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956725-37B8-C0B0-D785-5D45C4099A98}"/>
              </a:ext>
            </a:extLst>
          </p:cNvPr>
          <p:cNvSpPr txBox="1"/>
          <p:nvPr/>
        </p:nvSpPr>
        <p:spPr>
          <a:xfrm>
            <a:off x="9185622" y="1990699"/>
            <a:ext cx="2335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magnitude differences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6CB0DE-D3F6-2057-9528-F18186616469}"/>
              </a:ext>
            </a:extLst>
          </p:cNvPr>
          <p:cNvSpPr txBox="1"/>
          <p:nvPr/>
        </p:nvSpPr>
        <p:spPr>
          <a:xfrm>
            <a:off x="3317683" y="1990699"/>
            <a:ext cx="2335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conflicting directions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F32B4-3E8A-0C61-2746-30B55EC077E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30980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D0BE3-3EEA-559B-8BB8-7C78FF6C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7B37F-C5D2-867E-E34C-1EFF85624263}"/>
              </a:ext>
            </a:extLst>
          </p:cNvPr>
          <p:cNvSpPr txBox="1"/>
          <p:nvPr/>
        </p:nvSpPr>
        <p:spPr>
          <a:xfrm>
            <a:off x="838200" y="1690688"/>
            <a:ext cx="952291" cy="37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err="1"/>
              <a:t>PCGrad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9ECB24-F38E-B29F-97A1-0EC22A539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007" y="1546581"/>
            <a:ext cx="1600423" cy="1047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031722-C992-E53A-1A09-41713BD78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007" y="3095645"/>
            <a:ext cx="2753109" cy="18385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24C425-EB4A-B78D-A6E7-73EAC7C3EA38}"/>
              </a:ext>
            </a:extLst>
          </p:cNvPr>
          <p:cNvSpPr txBox="1"/>
          <p:nvPr/>
        </p:nvSpPr>
        <p:spPr>
          <a:xfrm>
            <a:off x="615563" y="3556791"/>
            <a:ext cx="1397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err="1"/>
              <a:t>GradNorm</a:t>
            </a:r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56891C-400D-BE5F-FF0D-88AA58431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003" y="1027906"/>
            <a:ext cx="4639322" cy="20576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ABB715-FADB-D06F-5773-C300A9D56CEB}"/>
              </a:ext>
            </a:extLst>
          </p:cNvPr>
          <p:cNvSpPr txBox="1"/>
          <p:nvPr/>
        </p:nvSpPr>
        <p:spPr>
          <a:xfrm>
            <a:off x="5584998" y="1872083"/>
            <a:ext cx="1158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err="1"/>
              <a:t>GradDrop</a:t>
            </a:r>
            <a:r>
              <a:rPr lang="en-US"/>
              <a:t>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BD552E0-1E1A-854C-F6EA-E7F9F7F51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1538" y="3556791"/>
            <a:ext cx="5363323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EBC8-DCFF-D40C-6CC6-4E79C4D2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</a:t>
            </a:r>
            <a:r>
              <a:rPr lang="en-US" altLang="zh-CN"/>
              <a:t>irection</a:t>
            </a:r>
            <a:r>
              <a:rPr lang="en-US"/>
              <a:t> Homogenization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33FA3-BA8A-92A9-0C31-009B2523C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05" y="1690688"/>
            <a:ext cx="6411220" cy="26673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C562C4-6D11-3BB0-AB7D-A8D4DFAE5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211" y="4461427"/>
            <a:ext cx="1695687" cy="3524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CEB4BD-28FF-9C3D-5113-360D1E01D82D}"/>
                  </a:ext>
                </a:extLst>
              </p:cNvPr>
              <p:cNvSpPr txBox="1"/>
              <p:nvPr/>
            </p:nvSpPr>
            <p:spPr>
              <a:xfrm>
                <a:off x="1857211" y="4982646"/>
                <a:ext cx="57458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𝑆𝑂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CEB4BD-28FF-9C3D-5113-360D1E01D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211" y="4982646"/>
                <a:ext cx="5745868" cy="369332"/>
              </a:xfrm>
              <a:prstGeom prst="rect">
                <a:avLst/>
              </a:prstGeom>
              <a:blipFill>
                <a:blip r:embed="rId4"/>
                <a:stretch>
                  <a:fillRect l="-849" r="-1380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53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EBC8-DCFF-D40C-6CC6-4E79C4D2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</a:t>
            </a:r>
            <a:r>
              <a:rPr lang="en-US" altLang="zh-CN"/>
              <a:t>irection</a:t>
            </a:r>
            <a:r>
              <a:rPr lang="en-US"/>
              <a:t> Homogenization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74C9B5-FD22-3710-216F-0A6B4DFFB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26" y="3833718"/>
            <a:ext cx="3848637" cy="390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69DDE-2BF0-DF88-45F0-E1E892891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66" y="4463111"/>
            <a:ext cx="3734321" cy="4477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2CC480-C56B-14F9-E09E-71256CB72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734" y="3182560"/>
            <a:ext cx="4077269" cy="4191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67F2D0-CE4D-1374-A230-0CF69FA863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448113"/>
            <a:ext cx="3839111" cy="10478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6DDC53-92D5-344A-467A-22075B53B4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1678" y="1605365"/>
            <a:ext cx="3667637" cy="8192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E594A73-1599-14B4-F10C-11C3C255A1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4823" y="3814864"/>
            <a:ext cx="3801005" cy="21910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EF87C75-6E01-CA74-0F8E-7A2FA7384C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734" y="4992149"/>
            <a:ext cx="1648055" cy="52394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15CE4AB-2581-20C6-2209-A73FA431DE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0026" y="5544378"/>
            <a:ext cx="2410161" cy="38105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B9E101E-3D87-11FD-123A-5D03D523181F}"/>
              </a:ext>
            </a:extLst>
          </p:cNvPr>
          <p:cNvSpPr txBox="1"/>
          <p:nvPr/>
        </p:nvSpPr>
        <p:spPr>
          <a:xfrm>
            <a:off x="868880" y="2524290"/>
            <a:ext cx="1855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78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9F72-AC73-DA12-6B02-62B76275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Optimization of </a:t>
            </a:r>
            <a:r>
              <a:rPr lang="en-US" altLang="zh-CN" err="1"/>
              <a:t>R</a:t>
            </a:r>
            <a:r>
              <a:rPr lang="en-US" altLang="zh-CN" sz="2800" err="1"/>
              <a:t>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E3D55-4C6F-9F24-210D-A4DA4EF3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Unconstrained optimization for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93F32-9829-ABA3-A923-C2775AD5E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377" y="1901943"/>
            <a:ext cx="1695687" cy="352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992312-88D6-26A4-4E14-E4A469069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77249"/>
            <a:ext cx="7373379" cy="26387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981631-064E-0C22-0229-772F11482D7C}"/>
              </a:ext>
            </a:extLst>
          </p:cNvPr>
          <p:cNvSpPr txBox="1"/>
          <p:nvPr/>
        </p:nvSpPr>
        <p:spPr>
          <a:xfrm>
            <a:off x="757363" y="5883949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Trivializations for Gradient-Based Optimization on Manifolds</a:t>
            </a:r>
          </a:p>
        </p:txBody>
      </p:sp>
    </p:spTree>
    <p:extLst>
      <p:ext uri="{BB962C8B-B14F-4D97-AF65-F5344CB8AC3E}">
        <p14:creationId xmlns:p14="http://schemas.microsoft.com/office/powerpoint/2010/main" val="307478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EEB6-21B5-51C5-48F0-F5963AA9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</a:t>
            </a:r>
            <a:r>
              <a:rPr lang="en-US" altLang="zh-CN"/>
              <a:t>irection</a:t>
            </a:r>
            <a:r>
              <a:rPr lang="en-US"/>
              <a:t> Homogenization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E2FFF-0CC1-F706-53AD-21F444600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71" y="1778199"/>
            <a:ext cx="11353800" cy="12441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204988-89B5-6D57-6A31-BC278D60B9AB}"/>
              </a:ext>
            </a:extLst>
          </p:cNvPr>
          <p:cNvSpPr txBox="1"/>
          <p:nvPr/>
        </p:nvSpPr>
        <p:spPr>
          <a:xfrm>
            <a:off x="687371" y="3109850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Solution: Stackelberg </a:t>
            </a:r>
            <a:r>
              <a:rPr lang="en-US" altLang="zh-CN" sz="2400"/>
              <a:t>G</a:t>
            </a:r>
            <a:r>
              <a:rPr lang="en-US" sz="2400"/>
              <a:t>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D4AE91-1BE7-E057-71CD-27FF840E0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226" y="3659026"/>
            <a:ext cx="6954220" cy="1505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2C9194-8BDE-46AA-238D-780024F24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54691"/>
            <a:ext cx="10661715" cy="10022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F92B86-697C-096B-7B78-7754D5971958}"/>
              </a:ext>
            </a:extLst>
          </p:cNvPr>
          <p:cNvSpPr txBox="1"/>
          <p:nvPr/>
        </p:nvSpPr>
        <p:spPr>
          <a:xfrm>
            <a:off x="9161446" y="3726849"/>
            <a:ext cx="16841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(Rotation)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3A869F-BE21-C654-8485-C7D5F3ABACED}"/>
              </a:ext>
            </a:extLst>
          </p:cNvPr>
          <p:cNvSpPr txBox="1"/>
          <p:nvPr/>
        </p:nvSpPr>
        <p:spPr>
          <a:xfrm>
            <a:off x="9161446" y="4309937"/>
            <a:ext cx="16841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(Network)</a:t>
            </a:r>
          </a:p>
        </p:txBody>
      </p:sp>
    </p:spTree>
    <p:extLst>
      <p:ext uri="{BB962C8B-B14F-4D97-AF65-F5344CB8AC3E}">
        <p14:creationId xmlns:p14="http://schemas.microsoft.com/office/powerpoint/2010/main" val="235270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EBC8-DCFF-D40C-6CC6-4E79C4D2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Magnitude Homogenization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FF6038-8D09-01ED-053A-C5BAD5AD5109}"/>
                  </a:ext>
                </a:extLst>
              </p:cNvPr>
              <p:cNvSpPr txBox="1"/>
              <p:nvPr/>
            </p:nvSpPr>
            <p:spPr>
              <a:xfrm>
                <a:off x="2377440" y="1687748"/>
                <a:ext cx="292607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FF6038-8D09-01ED-053A-C5BAD5AD5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40" y="1687748"/>
                <a:ext cx="292607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2ECB8C3-0E8C-554E-C12D-D01EA1848BA5}"/>
              </a:ext>
            </a:extLst>
          </p:cNvPr>
          <p:cNvSpPr txBox="1"/>
          <p:nvPr/>
        </p:nvSpPr>
        <p:spPr>
          <a:xfrm>
            <a:off x="838200" y="1721466"/>
            <a:ext cx="1876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Want to keep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4BA576-DAC7-5D41-8BB8-65E161F9F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118" y="2613205"/>
            <a:ext cx="2438740" cy="4001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908D70-F3B4-F463-F22B-095668FBEC66}"/>
              </a:ext>
            </a:extLst>
          </p:cNvPr>
          <p:cNvSpPr txBox="1"/>
          <p:nvPr/>
        </p:nvSpPr>
        <p:spPr>
          <a:xfrm>
            <a:off x="838199" y="2551646"/>
            <a:ext cx="1876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Choose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33C6EC-3355-DDC3-B396-E3EF6B0D3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453" y="2268056"/>
            <a:ext cx="3372321" cy="10288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71FFD2-A6F4-26F7-769B-BD19CC9DC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501" y="4007016"/>
            <a:ext cx="11266998" cy="168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9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Multitask learning</vt:lpstr>
      <vt:lpstr>Negative Transfer</vt:lpstr>
      <vt:lpstr>Related Work</vt:lpstr>
      <vt:lpstr>Direction Homogenization</vt:lpstr>
      <vt:lpstr>Direction Homogenization</vt:lpstr>
      <vt:lpstr>The Optimization of Rk</vt:lpstr>
      <vt:lpstr>Direction Homogenization</vt:lpstr>
      <vt:lpstr>Magnitude Homogenization</vt:lpstr>
      <vt:lpstr>PowerPoint Presentation</vt:lpstr>
      <vt:lpstr>Complexity</vt:lpstr>
      <vt:lpstr>Toy examples</vt:lpstr>
      <vt:lpstr>Toy examples</vt:lpstr>
      <vt:lpstr>Results</vt:lpstr>
      <vt:lpstr>Results</vt:lpstr>
      <vt:lpstr>Results</vt:lpstr>
      <vt:lpstr>Results</vt:lpstr>
      <vt:lpstr>Conclusion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Yiran Liu</dc:creator>
  <cp:revision>1</cp:revision>
  <dcterms:created xsi:type="dcterms:W3CDTF">2022-07-13T06:20:12Z</dcterms:created>
  <dcterms:modified xsi:type="dcterms:W3CDTF">2022-07-15T07:57:00Z</dcterms:modified>
</cp:coreProperties>
</file>