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3302D1-0E40-4D0F-89E4-A761CD9CF3C8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B2B70-DD72-424D-9F56-5CCF75039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ED5DB-00C7-4D17-BE44-F4658A016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8FE37-110B-4A65-A7FF-177FADF7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0F63-DB54-415A-B48B-0CB64CDF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5A2A6-734A-4017-AF18-95E53F67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18BA-AC8D-4071-95F6-F41DCC92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DFC289-97D6-49DB-9767-138393CD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4CE4F-2E88-4681-B7BC-A1E75C41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4AA76-5A9C-4200-8745-BDF47FE4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B2395-9445-4708-90F6-293DE9C1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68ADE1-5956-4799-B013-2ACD3D3C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819272-EC0C-4248-8D39-1A312400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6FF0-27B9-4BB0-90BC-C76D67E8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C4B5D-6249-4307-BF78-73697EAA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B3D41-9591-465D-B3B6-8ED1DA4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1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6B57B-A191-4B05-A3E3-D108B46A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67C56-D774-40C5-A4FA-865B293A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FA317-FEB6-4C06-9AE3-AF551A18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7CCDB-EE81-4054-8483-37481B34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434FB-77D5-4ECD-83BA-C66B5BFE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0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0F92-5904-468C-AA54-96248863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79AB2-F666-4AD4-9F1C-89D4BC4E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A460A-23AF-4D3F-8E56-0CC3851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E57CF-EF6E-494D-8A62-A58EE2F1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4CF6E-A04F-4324-B847-9B78E01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6A16-D144-43FE-A870-49CF23C7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78547-0582-48DD-974A-79296B4E8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2DA56-7D05-43F8-9AC6-F20928983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68417-F983-4A82-8CC8-D76455C3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16D5D-E26A-4BF7-87DA-73F980D2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BE26A-3802-4A2E-A7B8-2B9FD86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2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860C-319E-41DE-BB3E-AA0F570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C2EB7-C77C-475A-9EB8-4AB5CB75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F3670-3840-4C08-980E-7FBE7C9A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6A22D9-8E8A-4BBE-A176-5713C324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F63A94-0647-4501-BFF7-4B7D96B4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4B55F4-32C1-465D-BB9A-F930FDCB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1D2982-1739-4D37-ACB7-309D10C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C68F38-D451-435D-AA09-611042F8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C596A-D95F-472B-B22E-81515D2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A616A-6702-4766-BC1E-48ACBD4A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1DD89-79C0-4CD2-B391-66A7C21C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7819AC-E48D-493D-A4CA-75F0D51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2ADF3-44DF-4E0B-8258-7E68165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AE958-42CC-4C2B-BF19-3DA22C5B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75754-B33F-4E07-B107-16A71009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6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07AB-8C2F-4D89-87D2-035024E3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E32E8-0E57-4CDD-BBB1-FFA60659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E0CC2-6805-4A5C-BBE8-E2BE5A43C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83050-5AEF-45F9-833A-90A1270F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A8676-2BE5-480B-B7F7-19D2945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ABEF1-D634-4018-A5F0-F7E20E9C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A3EE-DE46-4364-B080-466AE5A1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473F58-AABA-4C9D-8303-EE245A3C7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1C968-88D0-474E-92F6-B254C25A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10054-14DA-4385-AEAD-11C7A9E3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B7555-D7F7-4F90-939E-DA019D86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3055D-58DF-48DB-ADB2-F03B3EF7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14064-CF37-4F26-9893-5624C7A4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123EE-36AD-4EEF-AA26-4318F1DB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82C38-4FCA-460D-B194-599FC7EB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F123-6AB9-4016-8A84-1AF499CC4EC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526CB-D980-4A31-87C2-1E4027EDB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CC35-8264-410B-B6DC-DD7C934A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AEBD-66A4-411C-9FFE-AACC295F2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C7110-8765-4230-BDC1-DC8F68EC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10" y="1083076"/>
            <a:ext cx="10596979" cy="3536595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VQ-VAE: </a:t>
            </a:r>
            <a:br>
              <a:rPr lang="en-US" altLang="zh-CN" sz="6600" dirty="0"/>
            </a:br>
            <a:r>
              <a:rPr lang="en-US" altLang="zh-CN" sz="5400" dirty="0"/>
              <a:t>Origin, Development &amp; Application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2638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4533-ED92-426F-ACDE-D2C537CE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VQ-GAN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797C1-7E4C-4D48-8233-849C92C8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Modification:</a:t>
            </a:r>
          </a:p>
          <a:p>
            <a:pPr lvl="1"/>
            <a:r>
              <a:rPr lang="en-US" altLang="zh-CN" dirty="0"/>
              <a:t>The loss in training the codebook changes: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4BC6F-A179-478C-B4FD-C9C9A678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33" y="4599109"/>
            <a:ext cx="6905625" cy="733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86A387-875C-4176-A716-AB5016F8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25" y="2706091"/>
            <a:ext cx="6457950" cy="166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DE9D46-858D-4515-8F03-E1847CCBE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677" y="2536620"/>
            <a:ext cx="2857500" cy="1133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56DFA7-C3F3-4590-86C4-266DAF48C54E}"/>
              </a:ext>
            </a:extLst>
          </p:cNvPr>
          <p:cNvSpPr txBox="1"/>
          <p:nvPr/>
        </p:nvSpPr>
        <p:spPr>
          <a:xfrm>
            <a:off x="1302656" y="4731518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where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951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E801F-8CC1-4CF9-842E-0CE041F5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VQ-GAN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6969E-43EB-405C-A7AE-3C78B8489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Other notes:</a:t>
                </a:r>
              </a:p>
              <a:p>
                <a:pPr lvl="1"/>
                <a:r>
                  <a:rPr lang="en-US" altLang="zh-CN" dirty="0"/>
                  <a:t>Supporting conditional generation, the condition is also transformed to a sequence of latent codes trained by another VQ-GAN.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In generating high-resolution images, the sequence length of the latent codes cannot be too small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the number of down-sampling blocks). In this case, </a:t>
                </a:r>
                <a:r>
                  <a:rPr lang="en-US" altLang="zh-CN" b="1" dirty="0"/>
                  <a:t>sliding attention window </a:t>
                </a:r>
                <a:r>
                  <a:rPr lang="en-US" altLang="zh-CN" dirty="0"/>
                  <a:t>is used in transformers.</a:t>
                </a:r>
                <a:endParaRPr lang="en-US" altLang="zh-CN" b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6969E-43EB-405C-A7AE-3C78B8489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0E5DE56-9E90-4F4F-9E91-BF08B3C3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27" y="3105150"/>
            <a:ext cx="2562225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1A3598-7488-4A10-AB3E-6877E592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708" y="3161930"/>
            <a:ext cx="2638425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5E5DC3-7A25-4D49-BB13-9CA689C71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705" y="3105150"/>
            <a:ext cx="1123950" cy="323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D9AF8D-55D2-48FA-A353-832E42E94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874" y="5130029"/>
            <a:ext cx="5591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7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950AB-4292-44B7-938B-B1655FD2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 wav2vec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3DDB-3283-43C8-BB34-D0DEE403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pPr lvl="1"/>
            <a:r>
              <a:rPr lang="en-US" altLang="zh-CN" dirty="0"/>
              <a:t>Quantize the dense representation of speech in wav2vec.</a:t>
            </a:r>
          </a:p>
          <a:p>
            <a:pPr lvl="1"/>
            <a:r>
              <a:rPr lang="en-US" altLang="zh-CN" dirty="0"/>
              <a:t>Pretrain BERT on the discretized speech data by </a:t>
            </a:r>
            <a:r>
              <a:rPr lang="en-US" altLang="zh-CN" b="1" dirty="0"/>
              <a:t>masked span prediction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3911A9-A2E1-46E6-A2BA-0748E31D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36" y="3159866"/>
            <a:ext cx="4394572" cy="2672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78A26F-2434-41DC-8375-C5CF205D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47" y="3159866"/>
            <a:ext cx="4507452" cy="271772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C8F95A7D-FDF7-4339-A056-10D99937BAD4}"/>
              </a:ext>
            </a:extLst>
          </p:cNvPr>
          <p:cNvSpPr/>
          <p:nvPr/>
        </p:nvSpPr>
        <p:spPr>
          <a:xfrm>
            <a:off x="5566839" y="42764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6D60E-2E45-4EF2-B619-1DCA862A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703" y="5870509"/>
            <a:ext cx="5238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57700-4AB4-4D19-B73F-6F9BD4EB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 wav2vec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7EDCDD-DB31-4BCC-B0E3-92554BF93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ways of quantization:</a:t>
                </a:r>
              </a:p>
              <a:p>
                <a:pPr lvl="1"/>
                <a:r>
                  <a:rPr lang="en-US" altLang="zh-CN" dirty="0"/>
                  <a:t>K-means clustering, like previous mentioned VQ-VAE</a:t>
                </a:r>
              </a:p>
              <a:p>
                <a:pPr lvl="1"/>
                <a:r>
                  <a:rPr lang="en-US" altLang="zh-CN" dirty="0"/>
                  <a:t>Directly use the result of encoder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get the latent code by L2 norm.</a:t>
                </a:r>
              </a:p>
              <a:p>
                <a:pPr lvl="1"/>
                <a:r>
                  <a:rPr lang="en-US" altLang="zh-CN" dirty="0"/>
                  <a:t>The gradient is copied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7EDCDD-DB31-4BCC-B0E3-92554BF93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D851542-DC69-4A9B-ACCC-96873053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25" y="3429000"/>
            <a:ext cx="4595076" cy="3239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572AFC-5F56-4BF3-B2C4-E59C37C6D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54" y="5188997"/>
            <a:ext cx="5156446" cy="9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7A16-C112-4B78-A8C2-4020165E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 wav2vec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56EA2D-81B6-4EDD-8AFF-63D5F9883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ways of quantization: 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(Gumbel better than K-means)</a:t>
                </a:r>
                <a:endParaRPr lang="en-US" altLang="zh-CN" sz="2000" dirty="0"/>
              </a:p>
              <a:p>
                <a:pPr lvl="1"/>
                <a:r>
                  <a:rPr lang="en-US" altLang="zh-CN" dirty="0"/>
                  <a:t>First map the encoder result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V-logits (V is the size of latent code.)</a:t>
                </a:r>
              </a:p>
              <a:p>
                <a:pPr lvl="1"/>
                <a:r>
                  <a:rPr lang="en-US" altLang="zh-CN" dirty="0"/>
                  <a:t>Then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to get probability distribution, do sampling and one-hot.</a:t>
                </a:r>
              </a:p>
              <a:p>
                <a:pPr lvl="1"/>
                <a:r>
                  <a:rPr lang="en-US" altLang="zh-CN" dirty="0"/>
                  <a:t>The sampling is equivalent to Gumbel Max.</a:t>
                </a:r>
              </a:p>
              <a:p>
                <a:pPr lvl="1"/>
                <a:r>
                  <a:rPr lang="en-US" altLang="zh-CN" dirty="0"/>
                  <a:t>Gumbel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is differentiable approximation of one-hot(Gumbel Max).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56EA2D-81B6-4EDD-8AFF-63D5F9883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56BEB2D-B101-4C50-97DE-1011B8B8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68" y="3897065"/>
            <a:ext cx="3640909" cy="2668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AC6258-1638-41A9-B035-387A1FBDB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028" y="5231345"/>
            <a:ext cx="3046832" cy="863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891AC6-FD07-47A2-95FA-01543641E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984" y="5478075"/>
            <a:ext cx="2218678" cy="3781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79B15D-B3D5-461B-BCAC-4E3CF4DF8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182" y="4361699"/>
            <a:ext cx="4171950" cy="647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79A176-EF91-4BAA-98C9-8352A16288AE}"/>
              </a:ext>
            </a:extLst>
          </p:cNvPr>
          <p:cNvSpPr txBox="1"/>
          <p:nvPr/>
        </p:nvSpPr>
        <p:spPr>
          <a:xfrm>
            <a:off x="5293354" y="417703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Gumbel Max: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11A1EE-D19D-4F0D-A747-E6DC4B591E12}"/>
              </a:ext>
            </a:extLst>
          </p:cNvPr>
          <p:cNvSpPr txBox="1"/>
          <p:nvPr/>
        </p:nvSpPr>
        <p:spPr>
          <a:xfrm>
            <a:off x="5293354" y="516249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Gumbel </a:t>
            </a:r>
            <a:r>
              <a:rPr lang="en-US" altLang="zh-CN" dirty="0" err="1"/>
              <a:t>Softmax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0CE9D-E853-4F74-8F2D-EF4DE74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 wav2vec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6A73E-A685-4DA7-AF8E-DF65110D1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VQ with multiple variable groups:</a:t>
                </a:r>
              </a:p>
              <a:p>
                <a:pPr lvl="1"/>
                <a:r>
                  <a:rPr lang="en-US" altLang="zh-CN" dirty="0"/>
                  <a:t>Easy to mode collapse – only a few of the embeddings are actually used</a:t>
                </a:r>
              </a:p>
              <a:p>
                <a:pPr lvl="1"/>
                <a:r>
                  <a:rPr lang="en-US" altLang="zh-CN" dirty="0"/>
                  <a:t>The dense representation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 is organized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groups (each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Each group is represented by an integer, so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consists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indices</a:t>
                </a:r>
              </a:p>
              <a:p>
                <a:pPr lvl="1"/>
                <a:r>
                  <a:rPr lang="en-US" altLang="zh-CN" dirty="0"/>
                  <a:t>The quantized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zh-CN" dirty="0"/>
                  <a:t> is concatenation of several sub-embeddings</a:t>
                </a:r>
              </a:p>
              <a:p>
                <a:pPr lvl="1"/>
                <a:r>
                  <a:rPr lang="en-US" altLang="zh-CN" dirty="0"/>
                  <a:t>The codebook for each group can be shard, or not shared, while the results are similar.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6A73E-A685-4DA7-AF8E-DF65110D1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71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419CC-06C9-4BB4-A4EA-F56C342E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DALL·E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1A37D-57F8-479E-8899-47D660031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Motivation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Similar to VQ-GAN, but the VQ-VAE is replaced with </a:t>
                </a:r>
                <a:r>
                  <a:rPr lang="en-US" altLang="zh-CN" dirty="0" err="1"/>
                  <a:t>dVAE</a:t>
                </a:r>
                <a:r>
                  <a:rPr lang="en-US" altLang="zh-CN" dirty="0"/>
                  <a:t> (Gumbel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version with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Use Logit-Laplace Distribution to replace usual Laplace and Gaussian in decoder, since values of normalized pixels are in [0,1]                                                          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The objective (RHS):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=1 is strict,                                                                                                        but larger is better 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Stage 1: optimizing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altLang="zh-CN" dirty="0"/>
                  <a:t> is uniform distribution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1A37D-57F8-479E-8899-47D660031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BFA92F-F91B-462D-9B90-3AC2B1EBD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94" y="4135819"/>
            <a:ext cx="4540375" cy="1013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0CB0AB-17DF-4982-BDD7-1F4D5CB1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73" y="3571044"/>
            <a:ext cx="4456590" cy="6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2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939F-CFC2-4B94-B809-0EA9F5FE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DALL·E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38519-79A0-443C-9F14-006FCB8CF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Motivation(</a:t>
                </a:r>
                <a:r>
                  <a:rPr lang="en-US" altLang="zh-CN" dirty="0" err="1"/>
                  <a:t>con’t</a:t>
                </a:r>
                <a:r>
                  <a:rPr lang="en-US" altLang="zh-CN" dirty="0"/>
                  <a:t>):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Stage 2: fix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, and optimize over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, text is tokenized by BPE – transformer part, autoregressively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38519-79A0-443C-9F14-006FCB8CF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1E88CEB-AF13-4256-B6C9-CF949A08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08" y="2218242"/>
            <a:ext cx="4540375" cy="10137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38CC68-3273-469D-8181-BD82B8CC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070" y="4059652"/>
            <a:ext cx="4642225" cy="26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F204A-542B-4C17-84B2-A1BE94EE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DALL·E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26799-6F4B-4091-92DD-017391C9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Transformer architecture:</a:t>
            </a:r>
          </a:p>
          <a:p>
            <a:pPr lvl="1"/>
            <a:r>
              <a:rPr lang="en-US" altLang="zh-CN" dirty="0"/>
              <a:t>Input end: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Self attention:                                                                                                64layers                                                                                                     r, c, r, r,…,conv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7002B2-CC4D-4CE6-9993-4A867FA4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34" y="4619334"/>
            <a:ext cx="7411021" cy="22049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C6FA4E-D0F9-4181-B845-9D9A35C4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95" y="2380307"/>
            <a:ext cx="7937260" cy="22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80A4E-F0ED-4A33-8E1B-DB9B563C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581DD-8E8A-4ADF-A2F0-0B0E92CA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pPr lvl="1"/>
            <a:r>
              <a:rPr lang="en-US" altLang="zh-CN" dirty="0"/>
              <a:t>A step towards BERT moment in CV</a:t>
            </a:r>
          </a:p>
          <a:p>
            <a:pPr lvl="1"/>
            <a:r>
              <a:rPr lang="en-US" altLang="zh-CN" dirty="0"/>
              <a:t>Visual tokens are generated by </a:t>
            </a:r>
            <a:r>
              <a:rPr lang="en-US" altLang="zh-CN" dirty="0" err="1"/>
              <a:t>dVAE</a:t>
            </a:r>
            <a:r>
              <a:rPr lang="en-US" altLang="zh-CN" dirty="0"/>
              <a:t>, and then MIM (like MLM)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066DD-BCDE-4FA2-9748-EBBD8B32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88" y="3080552"/>
            <a:ext cx="6731583" cy="35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68FB-70D7-4BE9-BF37-8D4C031F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VAE</a:t>
            </a:r>
            <a:endParaRPr lang="zh-CN" altLang="en-US" dirty="0"/>
          </a:p>
        </p:txBody>
      </p:sp>
      <p:pic>
        <p:nvPicPr>
          <p:cNvPr id="1026" name="Picture 2" descr="Gaussian VAE">
            <a:extLst>
              <a:ext uri="{FF2B5EF4-FFF2-40B4-BE49-F238E27FC236}">
                <a16:creationId xmlns:a16="http://schemas.microsoft.com/office/drawing/2014/main" id="{7B00B1DD-1D12-4BF7-BD65-9EA85CBFF3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14" y="1839912"/>
            <a:ext cx="93934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F2ED10-16DA-42F9-9C84-3E82DB28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04" y="666750"/>
            <a:ext cx="6019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210F2-073A-4CA7-9C69-A8F7063F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88D4D-1A96-4550-83ED-2252C6FD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pPr lvl="1"/>
            <a:r>
              <a:rPr lang="en-US" altLang="zh-CN" dirty="0"/>
              <a:t>Follow BEIT, while aims to learning a Perceptual Codebook for transformers</a:t>
            </a:r>
          </a:p>
          <a:p>
            <a:pPr lvl="1"/>
            <a:r>
              <a:rPr lang="en-US" altLang="zh-CN" dirty="0"/>
              <a:t>Vanilla VQ-VAE loss: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One observation, MSE term in vanilla VQ-VAE loss (corresponding to Gaussian distribution) is </a:t>
            </a:r>
            <a:r>
              <a:rPr lang="en-US" altLang="zh-CN" b="1" dirty="0"/>
              <a:t>pixel level</a:t>
            </a:r>
          </a:p>
          <a:p>
            <a:pPr lvl="1"/>
            <a:r>
              <a:rPr lang="en-US" altLang="zh-CN" b="1" dirty="0"/>
              <a:t>Pixel level </a:t>
            </a:r>
            <a:r>
              <a:rPr lang="en-US" altLang="zh-CN" dirty="0"/>
              <a:t>loss is too sensitive, do not capture </a:t>
            </a:r>
            <a:r>
              <a:rPr lang="en-US" altLang="zh-CN" b="1" dirty="0"/>
              <a:t>perceptual difference</a:t>
            </a:r>
          </a:p>
          <a:p>
            <a:pPr lvl="1"/>
            <a:r>
              <a:rPr lang="en-US" altLang="zh-CN" b="1" dirty="0"/>
              <a:t>“</a:t>
            </a:r>
            <a:r>
              <a:rPr lang="en-US" altLang="zh-CN" dirty="0"/>
              <a:t>A small shift and rotation operation on the original image may not cause perceptual change but induce a large MSE change</a:t>
            </a:r>
            <a:r>
              <a:rPr lang="en-US" altLang="zh-CN" b="1" dirty="0"/>
              <a:t>”</a:t>
            </a:r>
          </a:p>
          <a:p>
            <a:pPr lvl="1"/>
            <a:r>
              <a:rPr lang="en-US" altLang="zh-CN" dirty="0"/>
              <a:t>Add a perceptual term to learn high-level semantic meanings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6E8C57-69D6-47C3-8F10-273B8327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85" y="2972863"/>
            <a:ext cx="4429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A454-AE1F-4FE4-8C7F-2BF5B5FC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565D0-D8D6-4C79-945C-AF45E9B4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Implementation:</a:t>
            </a:r>
          </a:p>
          <a:p>
            <a:pPr lvl="1"/>
            <a:r>
              <a:rPr lang="en-US" altLang="zh-CN" dirty="0"/>
              <a:t>Use a feature extraction model to measure difference between feature maps (</a:t>
            </a:r>
            <a:r>
              <a:rPr lang="en-US" altLang="zh-CN" dirty="0" err="1"/>
              <a:t>ViT</a:t>
            </a:r>
            <a:r>
              <a:rPr lang="en-US" altLang="zh-CN" dirty="0"/>
              <a:t>, </a:t>
            </a:r>
            <a:r>
              <a:rPr lang="en-US" altLang="zh-CN" dirty="0" err="1"/>
              <a:t>ResNet</a:t>
            </a:r>
            <a:r>
              <a:rPr lang="en-US" altLang="zh-CN" dirty="0"/>
              <a:t>, VGG..)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Append the term to get a new VQ-VAE loss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MIM pre-training keeps the same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027790-D5E5-4130-9E82-25246E8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69" y="2989833"/>
            <a:ext cx="3967137" cy="878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EACE83-8A27-4D4B-8CD3-AC2D96426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69" y="4588414"/>
            <a:ext cx="3584036" cy="11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0545-A065-4301-BE96-41BAAB54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86346-BE46-4719-BC47-7603274B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Results: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BBB18-FA2A-4D1B-96D7-41397C6A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6256"/>
            <a:ext cx="4686300" cy="3781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E8ACA6-8601-41E5-AC8D-EAE065AD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96" y="1566863"/>
            <a:ext cx="4733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661E3-5B3C-40FC-A319-BB297018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8F1E3-38CC-4769-996A-0A149699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Analysis:</a:t>
            </a:r>
          </a:p>
          <a:p>
            <a:pPr lvl="1"/>
            <a:r>
              <a:rPr lang="en-US" altLang="zh-CN" dirty="0"/>
              <a:t>Codewords with more semantic meaning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2A54B6-8FDE-47A8-A87B-96600CC5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72" y="2627112"/>
            <a:ext cx="4495800" cy="4057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21240B-71B6-4A3B-875A-C54D5453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06" y="2627111"/>
            <a:ext cx="5902867" cy="2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4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94C14-554A-4925-896A-A643FE0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7B8E-92F3-42B3-82EC-3AD6C56B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Analysis:</a:t>
            </a:r>
          </a:p>
          <a:p>
            <a:pPr lvl="1"/>
            <a:r>
              <a:rPr lang="en-US" altLang="zh-CN" dirty="0"/>
              <a:t>Codewords with more semantic meaning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E6CD9-B829-4719-B513-B2DD3E07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4" y="2668807"/>
            <a:ext cx="8602461" cy="38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192EC-66CF-42EF-B6D9-0DA3CB1C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28CC9-5C8D-4B29-8D67-68A0ADEF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Analysis:</a:t>
            </a:r>
          </a:p>
          <a:p>
            <a:pPr lvl="1"/>
            <a:r>
              <a:rPr lang="en-US" altLang="zh-CN" dirty="0"/>
              <a:t>Different architecture for perceptual loss show little difference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Small data is enough for training the codebook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A0CCD4-B505-4F99-809C-1EA1F44F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082" y="2629177"/>
            <a:ext cx="4607742" cy="20499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1AEFCD-2A03-454D-AAE3-E756DEE6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99" y="5068085"/>
            <a:ext cx="4581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1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792D-BED1-4CBF-8103-48A986C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91451B-39CD-45DD-9FD4-DB83A3FC9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Analysis:</a:t>
                </a:r>
              </a:p>
              <a:p>
                <a:pPr lvl="1"/>
                <a:r>
                  <a:rPr lang="en-US" altLang="zh-CN" dirty="0"/>
                  <a:t>CNN-based VQ-VAE is better than transformer-based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Effects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for perceptual loss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91451B-39CD-45DD-9FD4-DB83A3FC9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EB1A8F2-FB36-474E-8AAD-268B444C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761880"/>
            <a:ext cx="4648200" cy="1866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2FE645-2C54-45E5-8206-200AE82CF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5091251"/>
            <a:ext cx="4676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E379-3608-464B-AE69-B80404A0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5C0C5-62E5-4A3B-8BDD-5682208E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Analysis:</a:t>
            </a:r>
          </a:p>
          <a:p>
            <a:pPr lvl="1"/>
            <a:r>
              <a:rPr lang="en-US" altLang="zh-CN" dirty="0"/>
              <a:t>Explicitly learning the perceptual                                                                       code book or not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Adding GAN loss like VQ-GAN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71EA8-418D-43B5-A9A9-21F1A8A1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6001"/>
            <a:ext cx="4859044" cy="1943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00E7B-29D8-4CDB-98A6-0C77B50F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78" y="4122368"/>
            <a:ext cx="4048125" cy="438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C6B986-7009-4494-86B7-49696C2B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06" y="4560518"/>
            <a:ext cx="4939393" cy="2016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C0EB3A-021F-49FF-B610-2DA8CEC20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041" y="3391753"/>
            <a:ext cx="3881316" cy="3050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E5DFF0-3BDA-4AF0-987C-0C4D5B5C1AD5}"/>
              </a:ext>
            </a:extLst>
          </p:cNvPr>
          <p:cNvSpPr txBox="1"/>
          <p:nvPr/>
        </p:nvSpPr>
        <p:spPr>
          <a:xfrm>
            <a:off x="6875403" y="6341046"/>
            <a:ext cx="447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input       pix       </a:t>
            </a:r>
            <a:r>
              <a:rPr lang="en-US" altLang="zh-CN" dirty="0" err="1"/>
              <a:t>pix+per</a:t>
            </a:r>
            <a:r>
              <a:rPr lang="en-US" altLang="zh-CN" dirty="0"/>
              <a:t>   </a:t>
            </a:r>
            <a:r>
              <a:rPr lang="en-US" altLang="zh-CN" dirty="0" err="1"/>
              <a:t>pix+per+adv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301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1272-DBE3-4356-BEF5-342A42A6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8" y="1520871"/>
            <a:ext cx="5823751" cy="2626650"/>
          </a:xfrm>
        </p:spPr>
        <p:txBody>
          <a:bodyPr>
            <a:normAutofit fontScale="90000"/>
          </a:bodyPr>
          <a:lstStyle/>
          <a:p>
            <a:r>
              <a:rPr lang="en-US" altLang="zh-CN" sz="11500" dirty="0"/>
              <a:t>             Thanks!</a:t>
            </a:r>
            <a:endParaRPr lang="zh-CN" altLang="en-US" sz="11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D08CF-AEFC-46E0-9AE4-4374986E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958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68FB-70D7-4BE9-BF37-8D4C031F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28BBA-8C40-48EC-82BC-5E84830A1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Motivation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Continuous latent code in VAE leads to </a:t>
                </a:r>
                <a:r>
                  <a:rPr lang="en-US" altLang="zh-CN" b="1" dirty="0"/>
                  <a:t>“posterior collapse”</a:t>
                </a:r>
              </a:p>
              <a:p>
                <a:pPr lvl="1"/>
                <a:r>
                  <a:rPr lang="en-US" altLang="zh-CN" dirty="0"/>
                  <a:t>The latent code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is too noisy or too weak</a:t>
                </a:r>
              </a:p>
              <a:p>
                <a:pPr lvl="2"/>
                <a:r>
                  <a:rPr lang="en-US" altLang="zh-CN" dirty="0"/>
                  <a:t>Noisy: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b="1" dirty="0"/>
                  <a:t>σ</a:t>
                </a:r>
                <a:r>
                  <a:rPr lang="en-US" altLang="zh-CN" dirty="0"/>
                  <a:t> given by encoder is unstable, so </a:t>
                </a:r>
                <a:r>
                  <a:rPr lang="en-US" altLang="zh-CN" b="1" dirty="0"/>
                  <a:t>z</a:t>
                </a:r>
                <a:r>
                  <a:rPr lang="en-US" altLang="zh-CN" dirty="0"/>
                  <a:t> is unstable. The decoder choose to ignore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Weak: The latent code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has little connection with the input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Besides, when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is too powerful, the case is similar to `Noisy`,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is ignored.</a:t>
                </a:r>
              </a:p>
              <a:p>
                <a:r>
                  <a:rPr lang="en-US" altLang="zh-CN" dirty="0"/>
                  <a:t>Solution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Discrete latent code – Embedding.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28BBA-8C40-48EC-82BC-5E84830A1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9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672B-B4DF-47C8-8554-4FD0DF1C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VQ-VAE: Stage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A88A46-D96E-4F77-8594-EE2698AB1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059"/>
            <a:ext cx="10326793" cy="30452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B7672E-ACD0-4706-B95D-CA633D47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8" y="5484313"/>
            <a:ext cx="8480902" cy="6419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168F7C-FF43-4775-BC7B-0B23F796CB19}"/>
              </a:ext>
            </a:extLst>
          </p:cNvPr>
          <p:cNvSpPr txBox="1"/>
          <p:nvPr/>
        </p:nvSpPr>
        <p:spPr>
          <a:xfrm>
            <a:off x="1067280" y="6126244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Reconstruction loss                 </a:t>
            </a:r>
            <a:r>
              <a:rPr lang="en-US" altLang="zh-CN" dirty="0">
                <a:solidFill>
                  <a:srgbClr val="00B050"/>
                </a:solidFill>
              </a:rPr>
              <a:t>VQ loss                        </a:t>
            </a:r>
            <a:r>
              <a:rPr lang="en-US" altLang="zh-CN" dirty="0">
                <a:solidFill>
                  <a:srgbClr val="0070C0"/>
                </a:solidFill>
              </a:rPr>
              <a:t>Commitment loss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BB75DE-7F17-40A1-977A-023D7D1F2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937" y="4603289"/>
            <a:ext cx="5400675" cy="704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82FFBB-9547-42F4-9E2E-FBEAB5158CCB}"/>
              </a:ext>
            </a:extLst>
          </p:cNvPr>
          <p:cNvSpPr txBox="1"/>
          <p:nvPr/>
        </p:nvSpPr>
        <p:spPr>
          <a:xfrm>
            <a:off x="341292" y="479401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Vector quantization: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4B2103-EF1B-4492-A82C-191B82868CED}"/>
                  </a:ext>
                </a:extLst>
              </p:cNvPr>
              <p:cNvSpPr txBox="1"/>
              <p:nvPr/>
            </p:nvSpPr>
            <p:spPr>
              <a:xfrm>
                <a:off x="8877670" y="3995307"/>
                <a:ext cx="2416815" cy="1221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is copied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Because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</m:oMath>
                </a14:m>
                <a:r>
                  <a:rPr lang="en-US" altLang="zh-CN" dirty="0"/>
                  <a:t> is </a:t>
                </a:r>
              </a:p>
              <a:p>
                <a:r>
                  <a:rPr lang="en-US" altLang="zh-CN" dirty="0"/>
                  <a:t>non-differentiable.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4B2103-EF1B-4492-A82C-191B8286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70" y="3995307"/>
                <a:ext cx="2416815" cy="1221745"/>
              </a:xfrm>
              <a:prstGeom prst="rect">
                <a:avLst/>
              </a:prstGeom>
              <a:blipFill>
                <a:blip r:embed="rId5"/>
                <a:stretch>
                  <a:fillRect l="-2015" t="-2488" b="-6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63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42F80-2DBE-4604-81A7-B161BEE4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VQ-VAE: Stage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EFA5D-967A-431A-9AF4-0533A93C8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the learnt encode and embeddings, we get the set of latent code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In Stage 2, we can use an autoregressive model (</a:t>
                </a:r>
                <a:r>
                  <a:rPr lang="en-US" altLang="zh-CN" dirty="0" err="1"/>
                  <a:t>PixelCNN</a:t>
                </a:r>
                <a:r>
                  <a:rPr lang="en-US" altLang="zh-CN" dirty="0"/>
                  <a:t>) to fit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 and get the prior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For generation, we sample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decode to pixel level with the decoder.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EFA5D-967A-431A-9AF4-0533A93C8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5CDE0-222D-4FED-B19B-DC5FF9B4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6307E-9E46-4D51-B505-6F87FA69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Modification:</a:t>
            </a:r>
          </a:p>
          <a:p>
            <a:pPr lvl="1"/>
            <a:r>
              <a:rPr lang="en-US" altLang="zh-CN" dirty="0"/>
              <a:t>The discrete latent codes, or embeddings, are updated via EMA (exponential moving average).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Use a more powerful autoregressive model for prior: </a:t>
            </a:r>
            <a:r>
              <a:rPr lang="en-US" altLang="zh-CN" dirty="0" err="1"/>
              <a:t>PixelSnail</a:t>
            </a:r>
            <a:r>
              <a:rPr lang="en-US" altLang="zh-CN" dirty="0"/>
              <a:t> (</a:t>
            </a:r>
            <a:r>
              <a:rPr lang="en-US" altLang="zh-CN" dirty="0" err="1"/>
              <a:t>PixelCNN</a:t>
            </a:r>
            <a:r>
              <a:rPr lang="en-US" altLang="zh-CN" dirty="0"/>
              <a:t> with self-attention)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651F4-1052-45B0-887E-64DC6C9A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109912"/>
            <a:ext cx="6924675" cy="63817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B90FE73-70EF-4417-A59A-5B0C58074493}"/>
              </a:ext>
            </a:extLst>
          </p:cNvPr>
          <p:cNvCxnSpPr/>
          <p:nvPr/>
        </p:nvCxnSpPr>
        <p:spPr>
          <a:xfrm>
            <a:off x="5699464" y="3293616"/>
            <a:ext cx="1597981" cy="337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下 8">
            <a:extLst>
              <a:ext uri="{FF2B5EF4-FFF2-40B4-BE49-F238E27FC236}">
                <a16:creationId xmlns:a16="http://schemas.microsoft.com/office/drawing/2014/main" id="{B71C7CBB-63FB-41C2-A33E-784D2698392C}"/>
              </a:ext>
            </a:extLst>
          </p:cNvPr>
          <p:cNvSpPr/>
          <p:nvPr/>
        </p:nvSpPr>
        <p:spPr>
          <a:xfrm>
            <a:off x="6010183" y="3748087"/>
            <a:ext cx="40837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0F694A-D7EF-41D9-BC3F-978C6F03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94" y="4175650"/>
            <a:ext cx="9277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F716-C031-48C3-B82D-3D7145E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CB1D-048F-44B8-8F34-028B7078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Modification:</a:t>
            </a:r>
          </a:p>
          <a:p>
            <a:pPr lvl="1"/>
            <a:r>
              <a:rPr lang="en-US" altLang="zh-CN" dirty="0"/>
              <a:t>Hierarchical organization – separate local patterns (i.e., texture) from global information (i.e., object shapes). 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B7B2E3-E31A-4D49-9ACF-E2E11B3A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52" y="3029404"/>
            <a:ext cx="10207748" cy="35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1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2F716-C031-48C3-B82D-3D7145E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CB1D-048F-44B8-8F34-028B7078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Modification:</a:t>
            </a:r>
          </a:p>
          <a:p>
            <a:pPr lvl="1"/>
            <a:r>
              <a:rPr lang="en-US" altLang="zh-CN" dirty="0"/>
              <a:t>Hierarchical organization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DBAE0-BCD2-48D0-9B10-C879AEA3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44" y="2679417"/>
            <a:ext cx="7999312" cy="40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4533-ED92-426F-ACDE-D2C537CE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VQ-GAN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797C1-7E4C-4D48-8233-849C92C8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Modification:</a:t>
            </a:r>
          </a:p>
          <a:p>
            <a:pPr lvl="1"/>
            <a:r>
              <a:rPr lang="en-US" altLang="zh-CN" dirty="0"/>
              <a:t>Add a patch-level GAN loss to the original VQ-VAE loss to learn a learn a perceptually rich codebook.</a:t>
            </a:r>
          </a:p>
          <a:p>
            <a:pPr lvl="1"/>
            <a:r>
              <a:rPr lang="en-US" altLang="zh-CN" dirty="0"/>
              <a:t>Use the powerful transformers as the autoregressive prior model to model long-range interactions,.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8039F-0A18-4C91-A858-3768F54C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93" y="3710634"/>
            <a:ext cx="7498013" cy="30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983</Words>
  <Application>Microsoft Office PowerPoint</Application>
  <PresentationFormat>宽屏</PresentationFormat>
  <Paragraphs>168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Wingdings</vt:lpstr>
      <vt:lpstr>Office 主题​​</vt:lpstr>
      <vt:lpstr>VQ-VAE:  Origin, Development &amp; Application</vt:lpstr>
      <vt:lpstr>Recall: VAE</vt:lpstr>
      <vt:lpstr>VQ-VAE</vt:lpstr>
      <vt:lpstr>VQ-VAE: Stage 1</vt:lpstr>
      <vt:lpstr>VQ-VAE: Stage 2</vt:lpstr>
      <vt:lpstr>VQ-VAE2</vt:lpstr>
      <vt:lpstr>VQ-VAE2</vt:lpstr>
      <vt:lpstr>VQ-VAE2</vt:lpstr>
      <vt:lpstr>VQ-GAN</vt:lpstr>
      <vt:lpstr>VQ-GAN</vt:lpstr>
      <vt:lpstr>VQ-GAN</vt:lpstr>
      <vt:lpstr>VQ wav2vec</vt:lpstr>
      <vt:lpstr>VQ wav2vec</vt:lpstr>
      <vt:lpstr>VQ wav2vec</vt:lpstr>
      <vt:lpstr>VQ wav2vec</vt:lpstr>
      <vt:lpstr>DALL·E</vt:lpstr>
      <vt:lpstr>DALL·E</vt:lpstr>
      <vt:lpstr>DALL·E</vt:lpstr>
      <vt:lpstr>BEIT</vt:lpstr>
      <vt:lpstr>PECO</vt:lpstr>
      <vt:lpstr>PECO</vt:lpstr>
      <vt:lpstr>PECO</vt:lpstr>
      <vt:lpstr>PECO</vt:lpstr>
      <vt:lpstr>PECO</vt:lpstr>
      <vt:lpstr>PECO</vt:lpstr>
      <vt:lpstr>PECO</vt:lpstr>
      <vt:lpstr>PECO</vt:lpstr>
      <vt:lpstr>    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VQ-VAE:  Origin, Development &amp; Application</dc:title>
  <dc:creator>Lockon</dc:creator>
  <cp:lastModifiedBy>Lockon</cp:lastModifiedBy>
  <cp:revision>49</cp:revision>
  <dcterms:created xsi:type="dcterms:W3CDTF">2021-12-01T08:48:12Z</dcterms:created>
  <dcterms:modified xsi:type="dcterms:W3CDTF">2021-12-03T06:40:20Z</dcterms:modified>
</cp:coreProperties>
</file>