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72" r:id="rId3"/>
    <p:sldId id="268" r:id="rId4"/>
    <p:sldId id="283" r:id="rId5"/>
    <p:sldId id="278" r:id="rId6"/>
    <p:sldId id="270" r:id="rId7"/>
    <p:sldId id="282" r:id="rId8"/>
    <p:sldId id="277" r:id="rId9"/>
    <p:sldId id="284" r:id="rId10"/>
    <p:sldId id="276" r:id="rId11"/>
    <p:sldId id="281" r:id="rId12"/>
    <p:sldId id="271" r:id="rId13"/>
    <p:sldId id="266" r:id="rId14"/>
    <p:sldId id="265" r:id="rId15"/>
    <p:sldId id="261" r:id="rId16"/>
    <p:sldId id="264" r:id="rId17"/>
    <p:sldId id="279" r:id="rId18"/>
    <p:sldId id="280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79E82-21F6-47AF-B970-E24CA0EDC84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1E79-62EC-4E50-A48D-9A945425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3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1E79-62EC-4E50-A48D-9A94542500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1E79-62EC-4E50-A48D-9A94542500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5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B85CC-989E-5A5F-6C91-E22217EE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C7436D-262B-1269-5226-684F520C4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68482-1993-D1FF-A681-9632703C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D3E4-7B93-49B4-B2B8-D0283572E27F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84E4D-945B-E9D7-E7D7-530F3A77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EAE38-554B-B39F-9FBB-A354DDAF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8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C19D2-3D9C-B00A-2469-4D27FE7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1473C-323A-E22D-E868-C9A91840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C29C0-F858-6B35-6A78-B5AB868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A01D-4078-493B-9BC9-15724B2B2A0F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3F754-FFDB-F89C-E3CB-19A5DF0B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99A5F-B87D-B134-8EB9-825515A3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4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AA3081-9693-DB09-44BF-91353296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45792-3517-A43B-FBBC-DA9D9FEF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32E9F-55F5-1434-6E9F-E2181049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591D-996C-4D75-A1E4-617C6B7BFD6B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4DBEB-1D81-5F00-55C6-BF9EF3AE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F0A3-D4CB-81FC-4CF8-2DF7A48D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0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439F1-AC06-CC15-B3FD-AC05A04C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E7708-BA63-1E52-263F-EC6E70B0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B67FB-F0BA-7F9B-18C7-67C3D9EF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85B0-11C6-49E9-A40F-BF4F66DA66EE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F9AD2-9FFE-39CB-3399-2D4564DB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72AD3-3A81-F4E3-31F5-84D60E6F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A60A-E870-39D9-436C-1616A537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27E6E-BA35-0779-6348-2742AEF9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80F7D-A042-96AD-1654-634FB3CC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61A8-4047-4576-BE8F-A20256F6FDE3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C73F-4482-DF7B-3F7E-B63A749D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A4C52-8BCE-DE3A-283B-151BE05C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CC119-04C9-65DC-C43C-D8AA8482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E27D9-F090-FADF-5223-D3EA3D3CA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9EBDA-C2C5-C9C2-1231-A80CC411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24ED5-8323-B0EE-2DFA-5FFDD6B1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5FB-FE4F-4A28-908B-EF32816DDF17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210D0-EEC2-5D19-9B25-C3262585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7ECAC-9C3A-5F7F-4FB2-A0C9C713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3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B1273-A37C-810D-4E4F-56679161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90962-DA46-49F7-A1BE-3B23BABE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AD51D-624A-D329-A914-7D2D40FD9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1B475C-E4DE-424D-82D2-A743DC401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0857A-8736-1B0F-75FC-9996431D6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BCB438-2C7D-517B-EF4B-2284B7DA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B57-0B62-4CC7-A7E9-1CB0A7349F85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2AF0A4-F480-8C10-CD44-F30CF6BA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3BDF5-A490-C3CD-8AA2-1BE17C92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51BA9-70E6-1C48-92AD-6BE16E0B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DAC032-FDFD-3F89-39FF-2E1FBDF5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D727-E11D-40B5-8555-78356E690372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E44CE6-B4DA-2435-0CCB-F1EB0BB0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8FCCE-F0C1-C55C-7861-EDC3DAFE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5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422E96-8C66-66F4-9E00-3AD5D2DF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0CBE-D1B6-4E01-9674-85BB9B0CF82F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2AA1C6-B768-9F81-C674-9D2F6C34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7168A-D478-A3A5-82AA-E50521CF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E967-8C98-0148-565C-589B2B0A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AAFD1-78A3-C6CE-2E07-119E59D8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6090D-D2DD-90A1-C883-A27EC4FFA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3010F-C23D-0666-F139-2C6E908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150D-A7C5-46FB-8873-847A375E907C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D1969-D6C8-A9A6-2D90-0E1E44BB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CD48E-635D-97F5-7B37-AD2663E2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8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2A277-4FCF-8944-002A-F04C0224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91C978-46E5-7CD1-0B23-1F8BAC840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2BF4D-5DFE-9B32-0401-4A298221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DB09E-B260-F188-7EF4-B1E77FD3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4E06-2234-470E-8AAC-61C39E39E7EF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ACA07-0704-347A-0103-EC12CD7C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BCA87-16E8-DD89-2AA9-ED6EB0DA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1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F2E633-797D-6430-3B85-FEFDE01E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BF6DD-B397-D072-1855-C51D7000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30E30-0E8B-E579-B700-B708BEB37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498B-C095-47A1-A821-EEB6ACABAE22}" type="datetime1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EC9B9-DD58-3CBC-E90A-4C25B43F7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Reference: https://arxiv.org/abs/2107.13602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7B526-C4D2-8913-C75E-9424BB94E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F626-EA03-4A16-9BE1-0011FD27C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9677E-4F41-0316-5254-92EE87B0B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/>
              <a:t>Unsupervised Corpus Aware Language Model Pre-training for Dense Passage Retrieval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1E855A-B7C5-F3D0-673B-A1C37A525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Luyu</a:t>
            </a:r>
            <a:r>
              <a:rPr lang="en-US" altLang="zh-CN" dirty="0"/>
              <a:t> Gao and Jamie Callan</a:t>
            </a:r>
          </a:p>
          <a:p>
            <a:endParaRPr lang="en-US" altLang="zh-CN" dirty="0"/>
          </a:p>
          <a:p>
            <a:r>
              <a:rPr lang="fr-FR" altLang="zh-CN" dirty="0" err="1"/>
              <a:t>Language</a:t>
            </a:r>
            <a:r>
              <a:rPr lang="fr-FR" altLang="zh-CN" dirty="0"/>
              <a:t> Technologies Institute</a:t>
            </a:r>
          </a:p>
          <a:p>
            <a:r>
              <a:rPr lang="fr-FR" altLang="zh-CN" dirty="0"/>
              <a:t>Carnegie Mellon </a:t>
            </a:r>
            <a:r>
              <a:rPr lang="fr-FR" altLang="zh-CN" dirty="0" err="1"/>
              <a:t>University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AEB00-FBEF-07D6-A23C-04E06F70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2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17B66-0710-65CF-ED5D-C8BE5265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Results - Condenser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C3DDF-68C7-0BBC-6033-29A7C342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Retrieval for Web Search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4E5AB-C1AB-ABE9-2389-2ABBAB4A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EF1DF-8627-F95B-E5A7-097FCF43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42" y="2623930"/>
            <a:ext cx="9970234" cy="31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5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7140-18FA-C7DC-43F9-46F4D37B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coCondenser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7DEF-1F61-AB7C-6D96-9F7EBC0D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Motivation: Warm up the [CLS] representation space for dense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Approach: span-level contrastive learning (akin to </a:t>
            </a:r>
            <a:r>
              <a:rPr lang="en-US" altLang="zh-CN" dirty="0" err="1"/>
              <a:t>SimCLR</a:t>
            </a:r>
            <a:r>
              <a:rPr lang="en-US" altLang="zh-CN" dirty="0"/>
              <a:t>) 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713A-509A-845C-6F29-F5CF5AF3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14B88-2FE9-FC7A-BB8C-333BF68F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0" y="3294647"/>
            <a:ext cx="4913907" cy="3244265"/>
          </a:xfrm>
          <a:prstGeom prst="rect">
            <a:avLst/>
          </a:prstGeom>
        </p:spPr>
      </p:pic>
      <p:pic>
        <p:nvPicPr>
          <p:cNvPr id="8" name="图片 9">
            <a:extLst>
              <a:ext uri="{FF2B5EF4-FFF2-40B4-BE49-F238E27FC236}">
                <a16:creationId xmlns:a16="http://schemas.microsoft.com/office/drawing/2014/main" id="{C58D017C-65FE-DE84-BC6E-CDA3863C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97" y="4329744"/>
            <a:ext cx="3947910" cy="11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7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09F04-EAFE-7399-8C30-B1625768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Cache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A17075-14CB-3E03-F8C1-5F551C72B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Contrastive pretraining requires large batch size (more negatives) to learn a better representation space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Gradient accumulation can’t directly apply to contrastive loss with in-batch negatives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Step1: For the whole large batch, calculate and cache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Step2: For each small batch, do BP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to model parameters with gradient accumulation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A17075-14CB-3E03-F8C1-5F551C72B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12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B8D6FD-67FB-8467-86F5-D59FAC88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36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3B594-DEC5-B68A-9BA8-B211C4B3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Pretraining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819FE-9D84-432B-AFF2-6B5D901E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Two-stage pretraining</a:t>
            </a:r>
          </a:p>
          <a:p>
            <a:endParaRPr lang="en-US" altLang="zh-CN" dirty="0"/>
          </a:p>
          <a:p>
            <a:r>
              <a:rPr lang="en-US" altLang="zh-CN" dirty="0"/>
              <a:t>First stage</a:t>
            </a:r>
          </a:p>
          <a:p>
            <a:pPr lvl="1"/>
            <a:r>
              <a:rPr lang="en-US" altLang="zh-CN" dirty="0"/>
              <a:t>Condenser pretraining (MLM)</a:t>
            </a:r>
          </a:p>
          <a:p>
            <a:pPr lvl="1"/>
            <a:r>
              <a:rPr lang="en-US" altLang="zh-CN" dirty="0"/>
              <a:t>Data: English Wikipedia and the </a:t>
            </a:r>
            <a:r>
              <a:rPr lang="en-US" altLang="zh-CN" dirty="0" err="1"/>
              <a:t>BookCorpus</a:t>
            </a:r>
            <a:r>
              <a:rPr lang="en-US" altLang="zh-CN" dirty="0"/>
              <a:t> (same as BERT)</a:t>
            </a:r>
          </a:p>
          <a:p>
            <a:r>
              <a:rPr lang="en-US" altLang="zh-CN" dirty="0"/>
              <a:t>Second stage</a:t>
            </a:r>
          </a:p>
          <a:p>
            <a:pPr lvl="1"/>
            <a:r>
              <a:rPr lang="en-US" altLang="zh-CN" dirty="0" err="1"/>
              <a:t>coCondenser</a:t>
            </a:r>
            <a:r>
              <a:rPr lang="en-US" altLang="zh-CN" dirty="0"/>
              <a:t> pretraining (MLM + </a:t>
            </a:r>
            <a:r>
              <a:rPr lang="en-US" altLang="zh-CN" dirty="0" err="1"/>
              <a:t>SimCLR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Data: downstream retrieval corpus (Wikipedia for QA,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Collections for MS MARCO)</a:t>
            </a: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17FD9-EBC8-B125-D1C9-2CC98732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8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13284-DE78-465C-BF3F-573CD902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 Finetuning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D7B2B-D118-0154-FE75-18A442E3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C91C7-1BAF-1893-019F-BC57B79F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60" y="1398419"/>
            <a:ext cx="8021690" cy="50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1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34996-33A9-B49A-2504-E64D2564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- </a:t>
            </a:r>
            <a:r>
              <a:rPr lang="en-US" altLang="zh-CN" dirty="0" err="1"/>
              <a:t>coCondenser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A06019-F78D-1832-2243-1D7B2C41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78" y="1439864"/>
            <a:ext cx="8884284" cy="5053011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C08B6-79F4-12DC-A6FE-D83641A6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0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E3BAC-CE55-B33A-FCC9-5152D40E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Stage Analysis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AF7E5-4AED-2A4F-9692-B915A098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29" y="1628343"/>
            <a:ext cx="9938434" cy="449613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5C05-6096-B026-C3B5-E9AF2091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7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AC720-5F36-3D85-A613-FB34D2E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0F560-7886-45DA-E27C-28E4B59B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general pretrained model for dense retrieval</a:t>
            </a:r>
          </a:p>
          <a:p>
            <a:pPr lvl="1"/>
            <a:r>
              <a:rPr lang="en-US" altLang="zh-CN" dirty="0"/>
              <a:t>Masked Language Modeling + Span-level Contrastive Learning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Orthogonal to other complex training strategies</a:t>
            </a:r>
          </a:p>
          <a:p>
            <a:pPr lvl="1"/>
            <a:r>
              <a:rPr lang="en-US" altLang="zh-CN" dirty="0"/>
              <a:t>Distillation, data augmentation, negative sampling, false negatives denoising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FF921A-B17D-2D5E-CC28-5623FF7E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2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7A02-D50C-5D71-4430-D9639892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5C65-79C1-82E7-C3B6-8626123A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Condenser the optimal pretraining architecture for retrieval?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Span-level Contrastive Learning compare to ICT?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FF7D-1205-3426-0169-5FEC571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3AE31D-F626-E57E-A656-727D84D9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BB9EC0-2438-C9D2-F0B0-7373C2C13150}"/>
              </a:ext>
            </a:extLst>
          </p:cNvPr>
          <p:cNvSpPr txBox="1"/>
          <p:nvPr/>
        </p:nvSpPr>
        <p:spPr>
          <a:xfrm>
            <a:off x="4592781" y="2410691"/>
            <a:ext cx="3169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367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B9321-10F3-67A1-5F4E-3445915C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232D5-61D0-826A-FCC3-4EB6FDE7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Retrieval Task</a:t>
            </a:r>
          </a:p>
          <a:p>
            <a:pPr lvl="1"/>
            <a:r>
              <a:rPr lang="en-US" altLang="zh-CN" dirty="0"/>
              <a:t>Given a query, find the most relevant documents from a large corpus (~8M in MS MARCO)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BM25 suffer from vocabulary mismatch problem</a:t>
            </a:r>
          </a:p>
          <a:p>
            <a:endParaRPr lang="en-US" altLang="zh-CN" dirty="0"/>
          </a:p>
          <a:p>
            <a:r>
              <a:rPr lang="en-US" altLang="zh-CN" dirty="0"/>
              <a:t>BERT-based cross-encoder is not efficient enough for first-stage retrieval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4727E-B772-A0D1-BC88-47FC3208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9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D35DE-EA55-B9B1-FBB7-BBF4DA6F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 Retrieval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96012-7525-A58B-CCA5-5A4EB9D7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FB6B22-1F3C-7417-7480-2861D29E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57912" cy="44902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BE90A8-6D76-E8E4-3CAC-76FC6125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49" y="3542938"/>
            <a:ext cx="4094451" cy="13251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4CCEF-692F-FEA6-D051-18BACE52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3207" y="6310312"/>
            <a:ext cx="6925586" cy="365125"/>
          </a:xfrm>
        </p:spPr>
        <p:txBody>
          <a:bodyPr/>
          <a:lstStyle/>
          <a:p>
            <a:r>
              <a:rPr lang="en-US" altLang="zh-CN" dirty="0"/>
              <a:t>Dense Passage Retrieval for Open-Domain Question Answering. EMNLP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88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0E5E-4A55-4781-A5EA-C3AAAC95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for Dense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25A32-B827-42F8-70E0-07B592018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Unsupervised construction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pairs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25A32-B827-42F8-70E0-07B592018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339D3-F080-052F-6140-79DC82BA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283FA-9A7D-3951-6DEB-EB3000CA5F60}"/>
              </a:ext>
            </a:extLst>
          </p:cNvPr>
          <p:cNvSpPr txBox="1"/>
          <p:nvPr/>
        </p:nvSpPr>
        <p:spPr>
          <a:xfrm>
            <a:off x="8272521" y="3429000"/>
            <a:ext cx="3081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Inverse Cloze Task (ICT)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Body First Selection (BFS)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Wiki Link Prediction (WLP)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8E0556-EC2E-0277-8E08-9B62C2D09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57" y="2241736"/>
            <a:ext cx="6906182" cy="407016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7D95028-E220-03AA-BF31-0E06B8AD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0664" y="6362886"/>
            <a:ext cx="6202017" cy="365125"/>
          </a:xfrm>
        </p:spPr>
        <p:txBody>
          <a:bodyPr/>
          <a:lstStyle/>
          <a:p>
            <a:r>
              <a:rPr lang="en-US" altLang="zh-CN" dirty="0"/>
              <a:t>Pre-training Tasks for Embedding-based Large-scale Retrieval. ICLR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39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3BC8A-24CF-8258-5E28-4EFBEE7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Unsupervised Pretraining help Supervised Finetuning?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180943-AC92-DBA4-9BB7-9151D0B5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19" y="1808288"/>
            <a:ext cx="10278891" cy="408547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EA586-D9AB-ED2E-E3F1-FE561C35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2476" y="6238750"/>
            <a:ext cx="6687047" cy="365125"/>
          </a:xfrm>
        </p:spPr>
        <p:txBody>
          <a:bodyPr/>
          <a:lstStyle/>
          <a:p>
            <a:r>
              <a:rPr lang="en-US" altLang="zh-CN" dirty="0"/>
              <a:t>End-to-End Training of Neural Retrievers for Open-Domain Question Answering. ACL 2021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663E2-4466-66A4-28FA-7AE388D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81722-6D89-942C-333C-F26DCBD7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202A1-2131-CE89-F0D3-68EFA915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[CLS] token pretrained with MLM and NSP has a large gap with downstream dense retrieval task</a:t>
            </a:r>
          </a:p>
          <a:p>
            <a:endParaRPr lang="en-US" altLang="zh-CN" dirty="0"/>
          </a:p>
          <a:p>
            <a:r>
              <a:rPr lang="en-US" altLang="zh-CN" dirty="0"/>
              <a:t>MLM task doesn’t emphasize [CLS] token for sentence-level global semantic aggregation</a:t>
            </a:r>
          </a:p>
          <a:p>
            <a:endParaRPr lang="en-US" altLang="zh-CN" dirty="0"/>
          </a:p>
          <a:p>
            <a:r>
              <a:rPr lang="en-US" altLang="zh-CN" dirty="0"/>
              <a:t>NSP task uses [CLS] for cross-encoder classification rather than dual-encoder retrieval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EFF38-C41B-5ECB-2F80-B114F14B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3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FEF1-5D6D-624C-7B0A-E520D52A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297A-F650-4082-05AF-C1878250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Motivation: Refine [CLS] representation via MLM pretraining with bottleneck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2CBA-C6E2-33E2-2F1F-BB7861CC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748E5F72-2BF0-8D16-394E-872B349E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90" y="2644417"/>
            <a:ext cx="4738642" cy="3532546"/>
          </a:xfrm>
          <a:prstGeom prst="rect">
            <a:avLst/>
          </a:prstGeom>
        </p:spPr>
      </p:pic>
      <p:pic>
        <p:nvPicPr>
          <p:cNvPr id="10" name="图片 8">
            <a:extLst>
              <a:ext uri="{FF2B5EF4-FFF2-40B4-BE49-F238E27FC236}">
                <a16:creationId xmlns:a16="http://schemas.microsoft.com/office/drawing/2014/main" id="{B1D7C9BC-C7C1-942F-F96A-CE5E257E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34" y="2854286"/>
            <a:ext cx="4623912" cy="1410685"/>
          </a:xfrm>
          <a:prstGeom prst="rect">
            <a:avLst/>
          </a:prstGeom>
        </p:spPr>
      </p:pic>
      <p:pic>
        <p:nvPicPr>
          <p:cNvPr id="12" name="图片 10">
            <a:extLst>
              <a:ext uri="{FF2B5EF4-FFF2-40B4-BE49-F238E27FC236}">
                <a16:creationId xmlns:a16="http://schemas.microsoft.com/office/drawing/2014/main" id="{DF489559-E3D9-2B32-3A26-DC4ECD70E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134" y="4264971"/>
            <a:ext cx="4109710" cy="619999"/>
          </a:xfrm>
          <a:prstGeom prst="rect">
            <a:avLst/>
          </a:prstGeom>
        </p:spPr>
      </p:pic>
      <p:pic>
        <p:nvPicPr>
          <p:cNvPr id="14" name="图片 12">
            <a:extLst>
              <a:ext uri="{FF2B5EF4-FFF2-40B4-BE49-F238E27FC236}">
                <a16:creationId xmlns:a16="http://schemas.microsoft.com/office/drawing/2014/main" id="{86561342-A108-D9C3-4A67-809D0FCD3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020" y="5293743"/>
            <a:ext cx="4109710" cy="7638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36AC-E792-3ABC-75C1-916DA194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2638" y="6356350"/>
            <a:ext cx="5693797" cy="365125"/>
          </a:xfrm>
        </p:spPr>
        <p:txBody>
          <a:bodyPr/>
          <a:lstStyle/>
          <a:p>
            <a:r>
              <a:rPr lang="en-US" altLang="zh-CN" dirty="0"/>
              <a:t>Condenser: a Pre-training Architecture for Dense Retrieval. EMNLP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34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019A7-F95A-8F2E-8CC5-3B6DCB3F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- Condenser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AA63A-7315-58DB-BA7B-7432B60F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Sentence Similarity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A9626-7E7B-8EC5-8EE6-672F00F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2D395-7432-8D01-9D63-C4F7373C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313" y="2521468"/>
            <a:ext cx="4808740" cy="38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17B66-0710-65CF-ED5D-C8BE5265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Results - Condenser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C3DDF-68C7-0BBC-6033-29A7C342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Retrieval for Open QA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4E5AB-C1AB-ABE9-2389-2ABBAB4A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626-EA03-4A16-9BE1-0011FD27C85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5CB10-802B-036F-5487-185C8E04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7" y="2750668"/>
            <a:ext cx="10339346" cy="30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7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429</Words>
  <Application>Microsoft Office PowerPoint</Application>
  <PresentationFormat>Widescreen</PresentationFormat>
  <Paragraphs>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Unsupervised Corpus Aware Language Model Pre-training for Dense Passage Retrieval</vt:lpstr>
      <vt:lpstr>Introduction</vt:lpstr>
      <vt:lpstr>Dense Retrieval</vt:lpstr>
      <vt:lpstr>Pretraining for Dense Retrieval</vt:lpstr>
      <vt:lpstr>Does Unsupervised Pretraining help Supervised Finetuning?</vt:lpstr>
      <vt:lpstr>Problems with BERT</vt:lpstr>
      <vt:lpstr>Condenser</vt:lpstr>
      <vt:lpstr>Results - Condenser</vt:lpstr>
      <vt:lpstr>Results - Condenser</vt:lpstr>
      <vt:lpstr>Results - Condenser</vt:lpstr>
      <vt:lpstr>coCondenser</vt:lpstr>
      <vt:lpstr>Gradient Cache</vt:lpstr>
      <vt:lpstr>Unsupervised Pretraining</vt:lpstr>
      <vt:lpstr>Supervised Finetuning</vt:lpstr>
      <vt:lpstr>Results - coCondenser</vt:lpstr>
      <vt:lpstr>Training Stage Analysis</vt:lpstr>
      <vt:lpstr>Conclusion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泽涵 李</dc:creator>
  <cp:lastModifiedBy>Zehan Li</cp:lastModifiedBy>
  <cp:revision>448</cp:revision>
  <dcterms:created xsi:type="dcterms:W3CDTF">2022-05-31T04:18:28Z</dcterms:created>
  <dcterms:modified xsi:type="dcterms:W3CDTF">2022-06-10T06:41:51Z</dcterms:modified>
</cp:coreProperties>
</file>