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4" r:id="rId5"/>
    <p:sldId id="258" r:id="rId6"/>
    <p:sldId id="261" r:id="rId7"/>
    <p:sldId id="263" r:id="rId8"/>
    <p:sldId id="259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9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21BA-0031-470A-A883-E8816DD72F63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B7874-E0EA-4628-B4C8-70ED1942F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380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21BA-0031-470A-A883-E8816DD72F63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B7874-E0EA-4628-B4C8-70ED1942F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036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21BA-0031-470A-A883-E8816DD72F63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B7874-E0EA-4628-B4C8-70ED1942F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065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21BA-0031-470A-A883-E8816DD72F63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B7874-E0EA-4628-B4C8-70ED1942F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71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21BA-0031-470A-A883-E8816DD72F63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B7874-E0EA-4628-B4C8-70ED1942F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71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21BA-0031-470A-A883-E8816DD72F63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B7874-E0EA-4628-B4C8-70ED1942F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2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21BA-0031-470A-A883-E8816DD72F63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B7874-E0EA-4628-B4C8-70ED1942F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42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21BA-0031-470A-A883-E8816DD72F63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B7874-E0EA-4628-B4C8-70ED1942F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137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21BA-0031-470A-A883-E8816DD72F63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B7874-E0EA-4628-B4C8-70ED1942F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23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21BA-0031-470A-A883-E8816DD72F63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B7874-E0EA-4628-B4C8-70ED1942F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381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221BA-0031-470A-A883-E8816DD72F63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B7874-E0EA-4628-B4C8-70ED1942F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215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221BA-0031-470A-A883-E8816DD72F63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B7874-E0EA-4628-B4C8-70ED1942F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16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 smtClean="0"/>
              <a:t>Flamingo: a Visual Language Model </a:t>
            </a:r>
            <a:br>
              <a:rPr lang="en-US" altLang="zh-CN" sz="4400" b="1" dirty="0" smtClean="0"/>
            </a:br>
            <a:r>
              <a:rPr lang="en-US" altLang="zh-CN" sz="4400" b="1" dirty="0" smtClean="0"/>
              <a:t>for Few-Shot Learning</a:t>
            </a:r>
            <a:endParaRPr lang="zh-CN" alt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31409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2000" dirty="0" err="1" smtClean="0"/>
              <a:t>arXiv</a:t>
            </a:r>
            <a:r>
              <a:rPr lang="en-US" altLang="zh-CN" sz="2000" dirty="0" smtClean="0"/>
              <a:t> 2204.14198</a:t>
            </a:r>
          </a:p>
          <a:p>
            <a:r>
              <a:rPr lang="en-US" altLang="zh-CN" sz="2000" dirty="0" smtClean="0"/>
              <a:t>DeepMind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78288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Approach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800" i="1" dirty="0"/>
              <a:t>V</a:t>
            </a:r>
            <a:r>
              <a:rPr lang="en-US" altLang="zh-CN" sz="2800" i="1" dirty="0" smtClean="0"/>
              <a:t>isual Processing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Vision Encoder</a:t>
            </a:r>
          </a:p>
          <a:p>
            <a:pPr lvl="1"/>
            <a:r>
              <a:rPr lang="en-US" altLang="zh-CN" dirty="0" smtClean="0"/>
              <a:t>Architecture: Normalizer-Free </a:t>
            </a:r>
            <a:r>
              <a:rPr lang="en-US" altLang="zh-CN" dirty="0" err="1" smtClean="0"/>
              <a:t>ResNet</a:t>
            </a:r>
            <a:endParaRPr lang="en-US" altLang="zh-CN" dirty="0" smtClean="0"/>
          </a:p>
          <a:p>
            <a:pPr lvl="1"/>
            <a:r>
              <a:rPr lang="en-US" altLang="zh-CN" dirty="0"/>
              <a:t>Training objective: </a:t>
            </a:r>
            <a:r>
              <a:rPr lang="en-US" altLang="zh-CN" dirty="0" smtClean="0"/>
              <a:t>the </a:t>
            </a:r>
            <a:r>
              <a:rPr lang="en-US" altLang="zh-CN" dirty="0"/>
              <a:t>two-term contrastive loss </a:t>
            </a:r>
            <a:r>
              <a:rPr lang="en-US" altLang="zh-CN" dirty="0" smtClean="0"/>
              <a:t>from CLIP</a:t>
            </a:r>
          </a:p>
          <a:p>
            <a:pPr lvl="1"/>
            <a:r>
              <a:rPr lang="en-US" altLang="zh-CN" dirty="0" smtClean="0"/>
              <a:t>Frozen during Flamingo training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3823" r="56750" b="7457"/>
          <a:stretch/>
        </p:blipFill>
        <p:spPr>
          <a:xfrm>
            <a:off x="4439881" y="3576652"/>
            <a:ext cx="2865481" cy="273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12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618259" cy="4351338"/>
          </a:xfrm>
        </p:spPr>
        <p:txBody>
          <a:bodyPr/>
          <a:lstStyle/>
          <a:p>
            <a:r>
              <a:rPr lang="en-US" altLang="zh-CN" dirty="0"/>
              <a:t>Perceiver </a:t>
            </a:r>
            <a:r>
              <a:rPr lang="en-US" altLang="zh-CN" dirty="0" err="1" smtClean="0"/>
              <a:t>Resampler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Connect </a:t>
            </a:r>
            <a:r>
              <a:rPr lang="en-US" altLang="zh-CN" dirty="0"/>
              <a:t>the vision encoder to </a:t>
            </a:r>
            <a:r>
              <a:rPr lang="en-US" altLang="zh-CN" dirty="0" smtClean="0"/>
              <a:t>the language model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Input: </a:t>
            </a:r>
            <a:r>
              <a:rPr lang="en-US" altLang="zh-CN" dirty="0"/>
              <a:t>a variable number of image or video </a:t>
            </a:r>
            <a:r>
              <a:rPr lang="en-US" altLang="zh-CN" dirty="0" smtClean="0"/>
              <a:t>features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/>
              <a:t>Output: a fixed number of output tokens</a:t>
            </a:r>
            <a:endParaRPr lang="zh-CN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/>
              <a:t>Approach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800" i="1" dirty="0"/>
              <a:t>V</a:t>
            </a:r>
            <a:r>
              <a:rPr lang="en-US" altLang="zh-CN" sz="2800" i="1" dirty="0" smtClean="0"/>
              <a:t>isual Processing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908" y="691764"/>
            <a:ext cx="4791931" cy="548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84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/>
              <a:t>Approach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800" i="1" dirty="0"/>
              <a:t>V</a:t>
            </a:r>
            <a:r>
              <a:rPr lang="en-US" altLang="zh-CN" sz="2800" i="1" dirty="0" smtClean="0"/>
              <a:t>isual Processing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706" y="1690688"/>
            <a:ext cx="5820587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276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Gated </a:t>
            </a:r>
            <a:r>
              <a:rPr lang="en-US" altLang="zh-CN" dirty="0" err="1" smtClean="0"/>
              <a:t>XAttn</a:t>
            </a:r>
            <a:r>
              <a:rPr lang="en-US" altLang="zh-CN" dirty="0" smtClean="0"/>
              <a:t>-Dense layers</a:t>
            </a:r>
          </a:p>
          <a:p>
            <a:pPr lvl="1"/>
            <a:r>
              <a:rPr lang="en-US" altLang="zh-CN" dirty="0" smtClean="0"/>
              <a:t>Conditioning </a:t>
            </a:r>
            <a:r>
              <a:rPr lang="en-US" altLang="zh-CN" dirty="0"/>
              <a:t>a frozen language model on visual representations</a:t>
            </a:r>
            <a:endParaRPr lang="zh-CN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/>
              <a:t>Approach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800" i="1" dirty="0" smtClean="0"/>
              <a:t>Cross-Attention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957" y="2690186"/>
            <a:ext cx="6699897" cy="402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45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/>
              <a:t>Approach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800" i="1" dirty="0" smtClean="0"/>
              <a:t>Cross-Attention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559" y="1690688"/>
            <a:ext cx="7954485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69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/>
              <a:t>Approach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800" i="1" dirty="0" smtClean="0"/>
              <a:t>Cross-Attention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7130" r="1685" b="10963"/>
          <a:stretch/>
        </p:blipFill>
        <p:spPr>
          <a:xfrm>
            <a:off x="7466276" y="1690688"/>
            <a:ext cx="3275937" cy="4240985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40896" cy="4351338"/>
          </a:xfrm>
        </p:spPr>
        <p:txBody>
          <a:bodyPr/>
          <a:lstStyle/>
          <a:p>
            <a:r>
              <a:rPr lang="en-US" altLang="zh-CN" dirty="0" smtClean="0"/>
              <a:t>How to be “gated”?</a:t>
            </a:r>
          </a:p>
          <a:p>
            <a:pPr lvl="1"/>
            <a:r>
              <a:rPr lang="en-US" altLang="zh-CN" dirty="0" smtClean="0"/>
              <a:t>Multiplying </a:t>
            </a:r>
            <a:r>
              <a:rPr lang="en-US" altLang="zh-CN" dirty="0"/>
              <a:t>the output of a newly added layers by </a:t>
            </a:r>
            <a:r>
              <a:rPr lang="en-US" altLang="zh-CN" dirty="0" err="1"/>
              <a:t>tanh</a:t>
            </a:r>
            <a:r>
              <a:rPr lang="en-US" altLang="zh-CN" dirty="0"/>
              <a:t>(</a:t>
            </a:r>
            <a:r>
              <a:rPr lang="zh-CN" altLang="en-US" dirty="0"/>
              <a:t>𝛼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𝛼 </a:t>
            </a:r>
            <a:r>
              <a:rPr lang="en-US" altLang="zh-CN" dirty="0"/>
              <a:t>is a layer-specific learnable scalar initialized at 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5831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/>
              <a:t>Approach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800" i="1" dirty="0" smtClean="0"/>
              <a:t>Input Processing</a:t>
            </a:r>
            <a:endParaRPr lang="zh-CN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74071" cy="4351338"/>
          </a:xfrm>
        </p:spPr>
        <p:txBody>
          <a:bodyPr/>
          <a:lstStyle/>
          <a:p>
            <a:r>
              <a:rPr lang="en-US" altLang="zh-CN" dirty="0" smtClean="0"/>
              <a:t>How to deal with multi-images/videos input?</a:t>
            </a:r>
          </a:p>
          <a:p>
            <a:pPr lvl="1"/>
            <a:r>
              <a:rPr lang="en-US" altLang="zh-CN" dirty="0"/>
              <a:t>Interleaved sequence of visual data and </a:t>
            </a:r>
            <a:r>
              <a:rPr lang="en-US" altLang="zh-CN" dirty="0" smtClean="0"/>
              <a:t>text</a:t>
            </a:r>
          </a:p>
          <a:p>
            <a:pPr lvl="1"/>
            <a:r>
              <a:rPr lang="en-US" altLang="zh-CN" dirty="0"/>
              <a:t>Multi-image attention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22" y="3206155"/>
            <a:ext cx="11620458" cy="330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44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Interleaved image and text </a:t>
            </a:r>
            <a:r>
              <a:rPr lang="en-US" altLang="zh-CN" dirty="0" smtClean="0"/>
              <a:t>dataset</a:t>
            </a:r>
          </a:p>
          <a:p>
            <a:pPr lvl="1"/>
            <a:r>
              <a:rPr lang="en-US" altLang="zh-CN" dirty="0"/>
              <a:t>Collect the </a:t>
            </a:r>
            <a:r>
              <a:rPr lang="en-US" altLang="zh-CN" dirty="0" err="1"/>
              <a:t>MultiModal</a:t>
            </a:r>
            <a:r>
              <a:rPr lang="en-US" altLang="zh-CN" dirty="0"/>
              <a:t> </a:t>
            </a:r>
            <a:r>
              <a:rPr lang="en-US" altLang="zh-CN" dirty="0" err="1"/>
              <a:t>MassiveWeb</a:t>
            </a:r>
            <a:r>
              <a:rPr lang="en-US" altLang="zh-CN" dirty="0"/>
              <a:t> (M3W) </a:t>
            </a:r>
            <a:r>
              <a:rPr lang="en-US" altLang="zh-CN" dirty="0" smtClean="0"/>
              <a:t>dataset</a:t>
            </a:r>
          </a:p>
          <a:p>
            <a:pPr lvl="1"/>
            <a:r>
              <a:rPr lang="en-US" altLang="zh-CN" dirty="0" smtClean="0"/>
              <a:t>185 million </a:t>
            </a:r>
            <a:r>
              <a:rPr lang="en-US" altLang="zh-CN" dirty="0" smtClean="0"/>
              <a:t>images</a:t>
            </a:r>
          </a:p>
          <a:p>
            <a:pPr lvl="1"/>
            <a:r>
              <a:rPr lang="en-US" altLang="zh-CN" dirty="0"/>
              <a:t>182 GB </a:t>
            </a:r>
            <a:r>
              <a:rPr lang="en-US" altLang="zh-CN" dirty="0" smtClean="0"/>
              <a:t>text</a:t>
            </a:r>
            <a:endParaRPr lang="zh-CN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/>
              <a:t>Approach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800" i="1" dirty="0" smtClean="0"/>
              <a:t>Training Data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556" y="3576275"/>
            <a:ext cx="6420746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88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Visual data paired with </a:t>
            </a:r>
            <a:r>
              <a:rPr lang="en-US" altLang="zh-CN" dirty="0" smtClean="0"/>
              <a:t>text</a:t>
            </a:r>
          </a:p>
          <a:p>
            <a:pPr lvl="1"/>
            <a:r>
              <a:rPr lang="da-DK" altLang="zh-CN" dirty="0"/>
              <a:t>ALIGN (Jia et al., 2021</a:t>
            </a:r>
            <a:r>
              <a:rPr lang="da-DK" altLang="zh-CN" dirty="0" smtClean="0"/>
              <a:t>): </a:t>
            </a:r>
            <a:r>
              <a:rPr lang="en-US" altLang="zh-CN" dirty="0"/>
              <a:t>1.8 billion images paired with alt-text</a:t>
            </a:r>
            <a:endParaRPr lang="da-DK" altLang="zh-CN" dirty="0" smtClean="0"/>
          </a:p>
          <a:p>
            <a:pPr lvl="1"/>
            <a:r>
              <a:rPr lang="en-US" altLang="zh-CN" dirty="0" smtClean="0"/>
              <a:t>LTIP </a:t>
            </a:r>
            <a:r>
              <a:rPr lang="en-US" altLang="zh-CN" dirty="0"/>
              <a:t>(Long Text &amp; Image Pairs) consists of 312 million </a:t>
            </a:r>
            <a:r>
              <a:rPr lang="en-US" altLang="zh-CN" dirty="0" smtClean="0"/>
              <a:t>images</a:t>
            </a:r>
          </a:p>
          <a:p>
            <a:pPr lvl="1"/>
            <a:r>
              <a:rPr lang="en-US" altLang="zh-CN" dirty="0"/>
              <a:t>VTP (Video &amp; Text Pairs) consists of 27 million short videos </a:t>
            </a:r>
            <a:endParaRPr lang="zh-CN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/>
              <a:t>Approach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800" i="1" dirty="0" smtClean="0"/>
              <a:t>Training Data</a:t>
            </a:r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706" y="3621697"/>
            <a:ext cx="5458587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583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Training </a:t>
            </a:r>
            <a:r>
              <a:rPr lang="en-US" altLang="zh-CN" dirty="0" smtClean="0"/>
              <a:t>objective</a:t>
            </a:r>
          </a:p>
          <a:p>
            <a:pPr lvl="1"/>
            <a:r>
              <a:rPr lang="en-US" altLang="zh-CN" dirty="0" smtClean="0"/>
              <a:t>Minimize </a:t>
            </a:r>
            <a:r>
              <a:rPr lang="en-US" altLang="zh-CN" dirty="0"/>
              <a:t>a weighted sum of dataset specific expected negative log likelihood of text given some visual inputs</a:t>
            </a:r>
            <a:r>
              <a:rPr lang="en-US" altLang="zh-CN" dirty="0" smtClean="0"/>
              <a:t>:</a:t>
            </a:r>
            <a:endParaRPr lang="en-US" altLang="zh-C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/>
              <a:t>Approach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800" i="1" dirty="0" smtClean="0"/>
              <a:t>Training Objective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023" y="3574499"/>
            <a:ext cx="4505954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Introduction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800" i="1" dirty="0" smtClean="0"/>
              <a:t>Motivation</a:t>
            </a:r>
            <a:endParaRPr lang="zh-CN" altLang="en-US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Motivation - an open challenge:</a:t>
            </a:r>
          </a:p>
          <a:p>
            <a:pPr marL="457200" lvl="1" indent="0">
              <a:buNone/>
            </a:pPr>
            <a:r>
              <a:rPr lang="en-US" altLang="zh-CN" b="1" dirty="0" smtClean="0"/>
              <a:t>In-context learning for multimodal machine learning </a:t>
            </a:r>
            <a:endParaRPr lang="en-US" altLang="zh-CN" b="1" dirty="0"/>
          </a:p>
          <a:p>
            <a:pPr marL="457200" lvl="1" indent="0">
              <a:buNone/>
            </a:pP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dirty="0" smtClean="0"/>
              <a:t>Example:</a:t>
            </a:r>
          </a:p>
        </p:txBody>
      </p:sp>
      <p:sp>
        <p:nvSpPr>
          <p:cNvPr id="5" name="Rectangle 4"/>
          <p:cNvSpPr/>
          <p:nvPr/>
        </p:nvSpPr>
        <p:spPr>
          <a:xfrm>
            <a:off x="1390650" y="2769193"/>
            <a:ext cx="7429500" cy="707886"/>
          </a:xfrm>
          <a:prstGeom prst="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“Building models that can be rapidly adapted to numerous tasks using only a handful of annotated examples”</a:t>
            </a:r>
            <a:endParaRPr lang="zh-CN" alt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73" y="4069714"/>
            <a:ext cx="10116602" cy="14388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748" y="5502162"/>
            <a:ext cx="10202326" cy="109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13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Prompt for vision-to-text and VQA tasks</a:t>
            </a:r>
            <a:endParaRPr lang="zh-CN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/>
              <a:t>Approach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800" i="1" dirty="0" smtClean="0"/>
              <a:t>In-context learning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109" y="2435702"/>
            <a:ext cx="9066166" cy="426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74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Open-ended vs close-ended evaluations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O</a:t>
            </a:r>
            <a:r>
              <a:rPr lang="en-US" altLang="zh-CN" dirty="0" smtClean="0"/>
              <a:t>pen-ended: Beam search with a size of 3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Close-ended: </a:t>
            </a:r>
            <a:r>
              <a:rPr lang="en-US" altLang="zh-CN" dirty="0" smtClean="0"/>
              <a:t>Score </a:t>
            </a:r>
            <a:r>
              <a:rPr lang="en-US" altLang="zh-CN" dirty="0"/>
              <a:t>each of the resulting sequences using the log-likelihood</a:t>
            </a:r>
            <a:endParaRPr lang="zh-CN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/>
              <a:t>Approach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800" i="1" dirty="0" smtClean="0"/>
              <a:t>In-context learning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0341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Training </a:t>
            </a:r>
            <a:r>
              <a:rPr lang="en-US" altLang="zh-CN" dirty="0" err="1" smtClean="0"/>
              <a:t>hyperparameters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Learning rate: 1e-4 with 5000-step warm up</a:t>
            </a:r>
          </a:p>
          <a:p>
            <a:pPr lvl="1"/>
            <a:r>
              <a:rPr lang="en-US" altLang="zh-CN" dirty="0" smtClean="0"/>
              <a:t>Batch size: ?</a:t>
            </a:r>
          </a:p>
          <a:p>
            <a:pPr lvl="1"/>
            <a:r>
              <a:rPr lang="en-US" altLang="zh-CN" dirty="0" smtClean="0"/>
              <a:t>Step: 500k</a:t>
            </a:r>
          </a:p>
          <a:p>
            <a:pPr lvl="1"/>
            <a:r>
              <a:rPr lang="en-US" altLang="zh-CN" dirty="0"/>
              <a:t>Dataset weight: M3W, ALIGN, LTIP and VTP with weights </a:t>
            </a:r>
            <a:r>
              <a:rPr lang="zh-CN" altLang="en-US" dirty="0" smtClean="0"/>
              <a:t>𝜆</a:t>
            </a:r>
            <a:r>
              <a:rPr lang="en-US" altLang="zh-CN" dirty="0" smtClean="0"/>
              <a:t>_</a:t>
            </a:r>
            <a:r>
              <a:rPr lang="zh-CN" altLang="en-US" dirty="0" smtClean="0"/>
              <a:t>𝑚 </a:t>
            </a:r>
            <a:r>
              <a:rPr lang="en-US" altLang="zh-CN" dirty="0"/>
              <a:t>of 1.0, 0.2, 0.2 and 0.03 respectively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 smtClean="0"/>
              <a:t>Experiments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800" i="1" dirty="0" smtClean="0"/>
              <a:t>Training details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9092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 smtClean="0"/>
              <a:t>Experiments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800" i="1" dirty="0" smtClean="0"/>
              <a:t>Models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109" y="3118961"/>
            <a:ext cx="9667782" cy="1896843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Models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dirty="0" smtClean="0"/>
              <a:t>Flamingo-3B/9B/80B </a:t>
            </a:r>
            <a:r>
              <a:rPr lang="en-US" altLang="zh-CN" dirty="0"/>
              <a:t>model builds on top of a </a:t>
            </a:r>
            <a:r>
              <a:rPr lang="en-US" altLang="zh-CN" dirty="0" smtClean="0"/>
              <a:t>1.4B/7B/70B </a:t>
            </a:r>
            <a:r>
              <a:rPr lang="en-US" altLang="zh-CN" dirty="0"/>
              <a:t>frozen language model from Hoffmann et al. (2022).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49551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 smtClean="0"/>
              <a:t>Experiments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800" i="1" dirty="0" smtClean="0"/>
              <a:t>Benchmarks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16" y="1563298"/>
            <a:ext cx="9883966" cy="49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08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 smtClean="0"/>
              <a:t>Experiments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800" i="1" dirty="0" smtClean="0"/>
              <a:t>Few-Shot Results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24" y="1526375"/>
            <a:ext cx="10764752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619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 smtClean="0"/>
              <a:t>Experiments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800" i="1" dirty="0" smtClean="0"/>
              <a:t>Few-Shot Results</a:t>
            </a:r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205" y="2606344"/>
            <a:ext cx="7449590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32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 smtClean="0"/>
              <a:t>Experiments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800" i="1" dirty="0" smtClean="0"/>
              <a:t>Fine-Tuning Results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Fine-tuning</a:t>
            </a:r>
          </a:p>
          <a:p>
            <a:pPr lvl="1"/>
            <a:r>
              <a:rPr lang="en-US" altLang="zh-CN" dirty="0" smtClean="0"/>
              <a:t>Keep </a:t>
            </a:r>
            <a:r>
              <a:rPr lang="en-US" altLang="zh-CN" dirty="0"/>
              <a:t>the underlying LM layers frozen and train the same Flamingo layers as during </a:t>
            </a:r>
            <a:r>
              <a:rPr lang="en-US" altLang="zh-CN" dirty="0" err="1" smtClean="0"/>
              <a:t>pretraining</a:t>
            </a:r>
            <a:endParaRPr lang="en-US" altLang="zh-CN" dirty="0" smtClean="0"/>
          </a:p>
          <a:p>
            <a:pPr lvl="1"/>
            <a:r>
              <a:rPr lang="en-US" altLang="zh-CN" dirty="0"/>
              <a:t>I</a:t>
            </a:r>
            <a:r>
              <a:rPr lang="en-US" altLang="zh-CN" dirty="0" smtClean="0"/>
              <a:t>ncrease </a:t>
            </a:r>
            <a:r>
              <a:rPr lang="en-US" altLang="zh-CN" dirty="0"/>
              <a:t>the resolution of the input images from 320 × 320 to 480 × </a:t>
            </a:r>
            <a:r>
              <a:rPr lang="en-US" altLang="zh-CN" dirty="0" smtClean="0"/>
              <a:t>480</a:t>
            </a:r>
          </a:p>
          <a:p>
            <a:pPr lvl="1"/>
            <a:r>
              <a:rPr lang="en-US" altLang="zh-CN" smtClean="0"/>
              <a:t>Also </a:t>
            </a:r>
            <a:r>
              <a:rPr lang="en-US" altLang="zh-CN" dirty="0"/>
              <a:t>fine-tune the base visual encoder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7256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 smtClean="0"/>
              <a:t>Experiments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800" i="1" dirty="0" smtClean="0"/>
              <a:t>Fine-Tuning Results</a:t>
            </a:r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2803"/>
            <a:ext cx="10793331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111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 smtClean="0"/>
              <a:t>Experiments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800" i="1" dirty="0" smtClean="0"/>
              <a:t>Ablation Studies</a:t>
            </a:r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934378" cy="8392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50" y="2598457"/>
            <a:ext cx="10850227" cy="392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43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Introduction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800" i="1" dirty="0" smtClean="0"/>
              <a:t>Examples</a:t>
            </a:r>
            <a:endParaRPr lang="zh-CN" altLang="en-US" sz="2800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8980"/>
            <a:ext cx="10790335" cy="456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517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 smtClean="0"/>
              <a:t>Experiments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800" i="1" dirty="0" smtClean="0"/>
              <a:t>Ablation Studies</a:t>
            </a:r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934378" cy="8392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492" y="2745677"/>
            <a:ext cx="10850086" cy="189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191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 smtClean="0"/>
              <a:t>Experiments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800" i="1" dirty="0"/>
              <a:t>B</a:t>
            </a:r>
            <a:r>
              <a:rPr lang="en-US" altLang="zh-CN" sz="2800" i="1" dirty="0" smtClean="0"/>
              <a:t>ad Case</a:t>
            </a:r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298" y="3143691"/>
            <a:ext cx="7649643" cy="3162741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Bad Case</a:t>
            </a:r>
          </a:p>
          <a:p>
            <a:pPr lvl="1"/>
            <a:r>
              <a:rPr lang="en-US" altLang="zh-CN" dirty="0"/>
              <a:t>Hallucinations and ungrounded guesses in open-ended visual question answering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701749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412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 smtClean="0"/>
              <a:t>Thanks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534581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Introduction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800" i="1" dirty="0" smtClean="0"/>
              <a:t>Examples</a:t>
            </a:r>
            <a:endParaRPr lang="zh-CN" altLang="en-US" sz="2800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55" y="1523633"/>
            <a:ext cx="10850489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867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Unifying strong single-modal models</a:t>
            </a:r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Training starting from a </a:t>
            </a:r>
            <a:r>
              <a:rPr lang="en-US" altLang="zh-CN" dirty="0" err="1" smtClean="0"/>
              <a:t>pretrained</a:t>
            </a:r>
            <a:r>
              <a:rPr lang="en-US" altLang="zh-CN" dirty="0" smtClean="0"/>
              <a:t> LM can save immense computation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err="1" smtClean="0"/>
              <a:t>Pretrained</a:t>
            </a:r>
            <a:r>
              <a:rPr lang="en-US" altLang="zh-CN" dirty="0" smtClean="0"/>
              <a:t> LMs have no built-in means for other modalities</a:t>
            </a:r>
          </a:p>
          <a:p>
            <a:pPr marL="0" indent="0">
              <a:buNone/>
            </a:pPr>
            <a:endParaRPr lang="en-US" altLang="zh-CN" b="1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 smtClean="0"/>
              <a:t>Introduction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800" i="1" dirty="0" smtClean="0"/>
              <a:t>Challenges</a:t>
            </a:r>
            <a:endParaRPr lang="zh-CN" alt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368188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Supporting both images and videos</a:t>
            </a:r>
          </a:p>
          <a:p>
            <a:endParaRPr lang="en-US" altLang="zh-CN" dirty="0" smtClean="0"/>
          </a:p>
          <a:p>
            <a:pPr lvl="1"/>
            <a:r>
              <a:rPr lang="en-US" altLang="zh-CN" dirty="0"/>
              <a:t>M</a:t>
            </a:r>
            <a:r>
              <a:rPr lang="en-US" altLang="zh-CN" dirty="0" smtClean="0"/>
              <a:t>emory limitations with the naive addition of visual data into the sequence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SOTA vision architectures often rely on local 2D priors, which is not suitable for text</a:t>
            </a:r>
            <a:endParaRPr lang="en-US" altLang="zh-CN" b="1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 smtClean="0"/>
              <a:t>Introduction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800" i="1" dirty="0" smtClean="0"/>
              <a:t>Challenges</a:t>
            </a:r>
            <a:endParaRPr lang="zh-CN" alt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92591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Obtaining heterogeneous training data to induce good generalist capabilities</a:t>
            </a:r>
          </a:p>
          <a:p>
            <a:pPr marL="0" indent="0">
              <a:buNone/>
            </a:pPr>
            <a:endParaRPr lang="en-US" altLang="zh-CN" dirty="0" smtClean="0"/>
          </a:p>
          <a:p>
            <a:pPr lvl="1"/>
            <a:r>
              <a:rPr lang="en-US" altLang="zh-CN" dirty="0" smtClean="0"/>
              <a:t>Training large models with billions of parameters successfully requires huge datasets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Paired image / caption datasets are small</a:t>
            </a:r>
            <a:endParaRPr lang="en-US" altLang="zh-CN" b="1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 smtClean="0"/>
              <a:t>Introduction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800" i="1" dirty="0" smtClean="0"/>
              <a:t>Challenges</a:t>
            </a:r>
            <a:endParaRPr lang="zh-CN" alt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720003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5675"/>
          </a:xfrm>
        </p:spPr>
        <p:txBody>
          <a:bodyPr/>
          <a:lstStyle/>
          <a:p>
            <a:r>
              <a:rPr lang="en-US" altLang="zh-CN" dirty="0" smtClean="0"/>
              <a:t>Flamingo: a visual language model that accepts </a:t>
            </a:r>
            <a:r>
              <a:rPr lang="en-US" altLang="zh-CN" b="1" dirty="0" smtClean="0"/>
              <a:t>text interleaved with images/videos</a:t>
            </a:r>
            <a:r>
              <a:rPr lang="en-US" altLang="zh-CN" dirty="0" smtClean="0"/>
              <a:t> as input and outputs </a:t>
            </a:r>
            <a:r>
              <a:rPr lang="en-US" altLang="zh-CN" b="1" dirty="0" smtClean="0"/>
              <a:t>free-form text</a:t>
            </a:r>
            <a:r>
              <a:rPr lang="en-US" altLang="zh-CN" dirty="0" smtClean="0"/>
              <a:t>.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 smtClean="0"/>
              <a:t>Approach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800" i="1" dirty="0" smtClean="0"/>
              <a:t>Flamingo</a:t>
            </a:r>
            <a:endParaRPr lang="zh-CN" altLang="en-US" sz="280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198" y="3383914"/>
            <a:ext cx="10116602" cy="143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988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752" y="1219199"/>
            <a:ext cx="9148496" cy="549592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 smtClean="0"/>
              <a:t>Approach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800" i="1" dirty="0" smtClean="0"/>
              <a:t>Overview</a:t>
            </a:r>
            <a:endParaRPr lang="zh-CN" alt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896590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582</Words>
  <Application>Microsoft Office PowerPoint</Application>
  <PresentationFormat>Widescreen</PresentationFormat>
  <Paragraphs>104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等线</vt:lpstr>
      <vt:lpstr>等线 Light</vt:lpstr>
      <vt:lpstr>Arial</vt:lpstr>
      <vt:lpstr>Office Theme</vt:lpstr>
      <vt:lpstr>Flamingo: a Visual Language Model  for Few-Shot Learning</vt:lpstr>
      <vt:lpstr>Introduction Motivation</vt:lpstr>
      <vt:lpstr>Introduction Examples</vt:lpstr>
      <vt:lpstr>Introduction Examples</vt:lpstr>
      <vt:lpstr>Introduction Challenges</vt:lpstr>
      <vt:lpstr>Introduction Challenges</vt:lpstr>
      <vt:lpstr>Introduction Challenges</vt:lpstr>
      <vt:lpstr>Approach Flamingo</vt:lpstr>
      <vt:lpstr>Approach Overview</vt:lpstr>
      <vt:lpstr>Approach Visual Processing</vt:lpstr>
      <vt:lpstr>Approach Visual Processing</vt:lpstr>
      <vt:lpstr>Approach Visual Processing</vt:lpstr>
      <vt:lpstr>Approach Cross-Attention</vt:lpstr>
      <vt:lpstr>Approach Cross-Attention</vt:lpstr>
      <vt:lpstr>Approach Cross-Attention</vt:lpstr>
      <vt:lpstr>Approach Input Processing</vt:lpstr>
      <vt:lpstr>Approach Training Data</vt:lpstr>
      <vt:lpstr>Approach Training Data</vt:lpstr>
      <vt:lpstr>Approach Training Objective</vt:lpstr>
      <vt:lpstr>Approach In-context learning</vt:lpstr>
      <vt:lpstr>Approach In-context learning</vt:lpstr>
      <vt:lpstr>Experiments Training details</vt:lpstr>
      <vt:lpstr>Experiments Models</vt:lpstr>
      <vt:lpstr>Experiments Benchmarks</vt:lpstr>
      <vt:lpstr>Experiments Few-Shot Results</vt:lpstr>
      <vt:lpstr>Experiments Few-Shot Results</vt:lpstr>
      <vt:lpstr>Experiments Fine-Tuning Results</vt:lpstr>
      <vt:lpstr>Experiments Fine-Tuning Results</vt:lpstr>
      <vt:lpstr>Experiments Ablation Studies</vt:lpstr>
      <vt:lpstr>Experiments Ablation Studies</vt:lpstr>
      <vt:lpstr>Experiments Bad Case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Flamingo: a Visual Language Model  for Few-Shot Learning</dc:title>
  <dc:creator>Admin</dc:creator>
  <cp:lastModifiedBy>Admin</cp:lastModifiedBy>
  <cp:revision>83</cp:revision>
  <dcterms:created xsi:type="dcterms:W3CDTF">2022-05-26T17:32:07Z</dcterms:created>
  <dcterms:modified xsi:type="dcterms:W3CDTF">2022-05-27T07:57:08Z</dcterms:modified>
</cp:coreProperties>
</file>