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6" r:id="rId3"/>
    <p:sldId id="258" r:id="rId4"/>
    <p:sldId id="260" r:id="rId5"/>
    <p:sldId id="265" r:id="rId6"/>
    <p:sldId id="271" r:id="rId7"/>
    <p:sldId id="273" r:id="rId8"/>
    <p:sldId id="267" r:id="rId9"/>
    <p:sldId id="274" r:id="rId10"/>
    <p:sldId id="268" r:id="rId11"/>
    <p:sldId id="275" r:id="rId12"/>
    <p:sldId id="276" r:id="rId13"/>
    <p:sldId id="277" r:id="rId14"/>
    <p:sldId id="281" r:id="rId15"/>
    <p:sldId id="282" r:id="rId16"/>
    <p:sldId id="283" r:id="rId17"/>
    <p:sldId id="278" r:id="rId18"/>
    <p:sldId id="28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CE9001-D1A1-473F-9382-C708524EA286}" v="160" dt="2022-05-11T16:49:03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77686" autoAdjust="0"/>
  </p:normalViewPr>
  <p:slideViewPr>
    <p:cSldViewPr snapToGrid="0">
      <p:cViewPr varScale="1">
        <p:scale>
          <a:sx n="57" d="100"/>
          <a:sy n="57" d="100"/>
        </p:scale>
        <p:origin x="102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uoyuan Yao (FA Talent)" userId="8c0a89ae-2d5e-43fb-b2ee-8a732e84ac87" providerId="ADAL" clId="{13CE9001-D1A1-473F-9382-C708524EA286}"/>
    <pc:docChg chg="undo custSel delSld modSld">
      <pc:chgData name="Zhuoyuan Yao (FA Talent)" userId="8c0a89ae-2d5e-43fb-b2ee-8a732e84ac87" providerId="ADAL" clId="{13CE9001-D1A1-473F-9382-C708524EA286}" dt="2022-05-12T14:33:30.718" v="1423" actId="20577"/>
      <pc:docMkLst>
        <pc:docMk/>
      </pc:docMkLst>
      <pc:sldChg chg="addSp delSp modSp mod">
        <pc:chgData name="Zhuoyuan Yao (FA Talent)" userId="8c0a89ae-2d5e-43fb-b2ee-8a732e84ac87" providerId="ADAL" clId="{13CE9001-D1A1-473F-9382-C708524EA286}" dt="2022-05-11T17:59:45.578" v="942" actId="20577"/>
        <pc:sldMkLst>
          <pc:docMk/>
          <pc:sldMk cId="4059043559" sldId="256"/>
        </pc:sldMkLst>
        <pc:spChg chg="mod">
          <ac:chgData name="Zhuoyuan Yao (FA Talent)" userId="8c0a89ae-2d5e-43fb-b2ee-8a732e84ac87" providerId="ADAL" clId="{13CE9001-D1A1-473F-9382-C708524EA286}" dt="2022-05-11T17:59:45.578" v="942" actId="20577"/>
          <ac:spMkLst>
            <pc:docMk/>
            <pc:sldMk cId="4059043559" sldId="256"/>
            <ac:spMk id="7" creationId="{04D70276-D3E6-4B24-BDEE-99A09CCE110C}"/>
          </ac:spMkLst>
        </pc:spChg>
        <pc:picChg chg="add mod">
          <ac:chgData name="Zhuoyuan Yao (FA Talent)" userId="8c0a89ae-2d5e-43fb-b2ee-8a732e84ac87" providerId="ADAL" clId="{13CE9001-D1A1-473F-9382-C708524EA286}" dt="2022-05-11T08:50:30.450" v="83" actId="1076"/>
          <ac:picMkLst>
            <pc:docMk/>
            <pc:sldMk cId="4059043559" sldId="256"/>
            <ac:picMk id="3" creationId="{41909402-F0C0-3C3C-05C9-D25AD73265C8}"/>
          </ac:picMkLst>
        </pc:picChg>
        <pc:picChg chg="del">
          <ac:chgData name="Zhuoyuan Yao (FA Talent)" userId="8c0a89ae-2d5e-43fb-b2ee-8a732e84ac87" providerId="ADAL" clId="{13CE9001-D1A1-473F-9382-C708524EA286}" dt="2022-05-11T08:50:26.711" v="81" actId="478"/>
          <ac:picMkLst>
            <pc:docMk/>
            <pc:sldMk cId="4059043559" sldId="256"/>
            <ac:picMk id="9" creationId="{A56B37CA-452D-4AEE-8290-5E2B1FDB4D8A}"/>
          </ac:picMkLst>
        </pc:picChg>
      </pc:sldChg>
      <pc:sldChg chg="modSp mod">
        <pc:chgData name="Zhuoyuan Yao (FA Talent)" userId="8c0a89ae-2d5e-43fb-b2ee-8a732e84ac87" providerId="ADAL" clId="{13CE9001-D1A1-473F-9382-C708524EA286}" dt="2022-05-12T14:04:03.712" v="1412" actId="1076"/>
        <pc:sldMkLst>
          <pc:docMk/>
          <pc:sldMk cId="2189699825" sldId="257"/>
        </pc:sldMkLst>
        <pc:spChg chg="mod">
          <ac:chgData name="Zhuoyuan Yao (FA Talent)" userId="8c0a89ae-2d5e-43fb-b2ee-8a732e84ac87" providerId="ADAL" clId="{13CE9001-D1A1-473F-9382-C708524EA286}" dt="2022-05-12T14:04:03.712" v="1412" actId="1076"/>
          <ac:spMkLst>
            <pc:docMk/>
            <pc:sldMk cId="2189699825" sldId="257"/>
            <ac:spMk id="7" creationId="{F85ABD78-6F81-4F2D-999B-50748F19485F}"/>
          </ac:spMkLst>
        </pc:spChg>
      </pc:sldChg>
      <pc:sldChg chg="addSp delSp modSp mod">
        <pc:chgData name="Zhuoyuan Yao (FA Talent)" userId="8c0a89ae-2d5e-43fb-b2ee-8a732e84ac87" providerId="ADAL" clId="{13CE9001-D1A1-473F-9382-C708524EA286}" dt="2022-05-12T14:33:30.718" v="1423" actId="20577"/>
        <pc:sldMkLst>
          <pc:docMk/>
          <pc:sldMk cId="544694637" sldId="258"/>
        </pc:sldMkLst>
        <pc:spChg chg="mod">
          <ac:chgData name="Zhuoyuan Yao (FA Talent)" userId="8c0a89ae-2d5e-43fb-b2ee-8a732e84ac87" providerId="ADAL" clId="{13CE9001-D1A1-473F-9382-C708524EA286}" dt="2022-05-11T08:50:57.287" v="115" actId="20577"/>
          <ac:spMkLst>
            <pc:docMk/>
            <pc:sldMk cId="544694637" sldId="258"/>
            <ac:spMk id="3" creationId="{068FB274-E8E1-492A-B7BD-DD0A261A2B22}"/>
          </ac:spMkLst>
        </pc:spChg>
        <pc:spChg chg="mod">
          <ac:chgData name="Zhuoyuan Yao (FA Talent)" userId="8c0a89ae-2d5e-43fb-b2ee-8a732e84ac87" providerId="ADAL" clId="{13CE9001-D1A1-473F-9382-C708524EA286}" dt="2022-05-12T14:32:55.186" v="1416" actId="20577"/>
          <ac:spMkLst>
            <pc:docMk/>
            <pc:sldMk cId="544694637" sldId="258"/>
            <ac:spMk id="6" creationId="{126DB6B2-E3B1-4D6C-8D6B-51C8BF5EEED5}"/>
          </ac:spMkLst>
        </pc:spChg>
        <pc:spChg chg="del">
          <ac:chgData name="Zhuoyuan Yao (FA Talent)" userId="8c0a89ae-2d5e-43fb-b2ee-8a732e84ac87" providerId="ADAL" clId="{13CE9001-D1A1-473F-9382-C708524EA286}" dt="2022-05-11T13:56:16.265" v="376" actId="478"/>
          <ac:spMkLst>
            <pc:docMk/>
            <pc:sldMk cId="544694637" sldId="258"/>
            <ac:spMk id="8" creationId="{CF231384-6859-4004-A7DC-18E17CCFB353}"/>
          </ac:spMkLst>
        </pc:spChg>
        <pc:spChg chg="add del">
          <ac:chgData name="Zhuoyuan Yao (FA Talent)" userId="8c0a89ae-2d5e-43fb-b2ee-8a732e84ac87" providerId="ADAL" clId="{13CE9001-D1A1-473F-9382-C708524EA286}" dt="2022-05-11T17:04:40.296" v="933" actId="478"/>
          <ac:spMkLst>
            <pc:docMk/>
            <pc:sldMk cId="544694637" sldId="258"/>
            <ac:spMk id="9" creationId="{BCCBA4C5-6778-4AB4-98BE-240E9356954F}"/>
          </ac:spMkLst>
        </pc:spChg>
        <pc:spChg chg="add mod">
          <ac:chgData name="Zhuoyuan Yao (FA Talent)" userId="8c0a89ae-2d5e-43fb-b2ee-8a732e84ac87" providerId="ADAL" clId="{13CE9001-D1A1-473F-9382-C708524EA286}" dt="2022-05-12T14:33:30.718" v="1423" actId="20577"/>
          <ac:spMkLst>
            <pc:docMk/>
            <pc:sldMk cId="544694637" sldId="258"/>
            <ac:spMk id="19" creationId="{919B2F30-F7B2-4FE9-2F18-827EFDECEB3C}"/>
          </ac:spMkLst>
        </pc:spChg>
        <pc:picChg chg="del">
          <ac:chgData name="Zhuoyuan Yao (FA Talent)" userId="8c0a89ae-2d5e-43fb-b2ee-8a732e84ac87" providerId="ADAL" clId="{13CE9001-D1A1-473F-9382-C708524EA286}" dt="2022-05-11T13:22:44.408" v="116" actId="478"/>
          <ac:picMkLst>
            <pc:docMk/>
            <pc:sldMk cId="544694637" sldId="258"/>
            <ac:picMk id="4" creationId="{0BA49267-B3DD-4561-8F3A-7604BB731ED9}"/>
          </ac:picMkLst>
        </pc:picChg>
        <pc:picChg chg="add del mod">
          <ac:chgData name="Zhuoyuan Yao (FA Talent)" userId="8c0a89ae-2d5e-43fb-b2ee-8a732e84ac87" providerId="ADAL" clId="{13CE9001-D1A1-473F-9382-C708524EA286}" dt="2022-05-11T14:34:29.410" v="438" actId="478"/>
          <ac:picMkLst>
            <pc:docMk/>
            <pc:sldMk cId="544694637" sldId="258"/>
            <ac:picMk id="7" creationId="{73F45E71-3AC0-A501-9BB0-8C9FAA301479}"/>
          </ac:picMkLst>
        </pc:picChg>
        <pc:picChg chg="add mod">
          <ac:chgData name="Zhuoyuan Yao (FA Talent)" userId="8c0a89ae-2d5e-43fb-b2ee-8a732e84ac87" providerId="ADAL" clId="{13CE9001-D1A1-473F-9382-C708524EA286}" dt="2022-05-11T16:51:55.922" v="916" actId="1076"/>
          <ac:picMkLst>
            <pc:docMk/>
            <pc:sldMk cId="544694637" sldId="258"/>
            <ac:picMk id="11" creationId="{DC5F69F9-5CD3-F9AC-7A36-BCFB41A3B4E1}"/>
          </ac:picMkLst>
        </pc:picChg>
        <pc:picChg chg="add del mod">
          <ac:chgData name="Zhuoyuan Yao (FA Talent)" userId="8c0a89ae-2d5e-43fb-b2ee-8a732e84ac87" providerId="ADAL" clId="{13CE9001-D1A1-473F-9382-C708524EA286}" dt="2022-05-11T16:21:48.314" v="478" actId="478"/>
          <ac:picMkLst>
            <pc:docMk/>
            <pc:sldMk cId="544694637" sldId="258"/>
            <ac:picMk id="13" creationId="{C70E0D6D-4642-8A4D-773C-5D1439711570}"/>
          </ac:picMkLst>
        </pc:picChg>
        <pc:picChg chg="add del mod">
          <ac:chgData name="Zhuoyuan Yao (FA Talent)" userId="8c0a89ae-2d5e-43fb-b2ee-8a732e84ac87" providerId="ADAL" clId="{13CE9001-D1A1-473F-9382-C708524EA286}" dt="2022-05-11T16:51:36.682" v="912" actId="478"/>
          <ac:picMkLst>
            <pc:docMk/>
            <pc:sldMk cId="544694637" sldId="258"/>
            <ac:picMk id="15" creationId="{50452721-FD04-E715-E628-DFB0EEE22DD5}"/>
          </ac:picMkLst>
        </pc:picChg>
        <pc:picChg chg="add mod">
          <ac:chgData name="Zhuoyuan Yao (FA Talent)" userId="8c0a89ae-2d5e-43fb-b2ee-8a732e84ac87" providerId="ADAL" clId="{13CE9001-D1A1-473F-9382-C708524EA286}" dt="2022-05-12T14:33:24.747" v="1422" actId="1076"/>
          <ac:picMkLst>
            <pc:docMk/>
            <pc:sldMk cId="544694637" sldId="258"/>
            <ac:picMk id="17" creationId="{44B96ED9-CC0A-2881-CC2B-E6470CF65DED}"/>
          </ac:picMkLst>
        </pc:picChg>
      </pc:sldChg>
      <pc:sldChg chg="addSp delSp modSp mod">
        <pc:chgData name="Zhuoyuan Yao (FA Talent)" userId="8c0a89ae-2d5e-43fb-b2ee-8a732e84ac87" providerId="ADAL" clId="{13CE9001-D1A1-473F-9382-C708524EA286}" dt="2022-05-11T18:36:10.412" v="1062" actId="20577"/>
        <pc:sldMkLst>
          <pc:docMk/>
          <pc:sldMk cId="2435268784" sldId="260"/>
        </pc:sldMkLst>
        <pc:spChg chg="mod">
          <ac:chgData name="Zhuoyuan Yao (FA Talent)" userId="8c0a89ae-2d5e-43fb-b2ee-8a732e84ac87" providerId="ADAL" clId="{13CE9001-D1A1-473F-9382-C708524EA286}" dt="2022-05-11T18:36:10.412" v="1062" actId="20577"/>
          <ac:spMkLst>
            <pc:docMk/>
            <pc:sldMk cId="2435268784" sldId="260"/>
            <ac:spMk id="9" creationId="{020935CA-AA4A-401A-BE8C-75F62F309EF0}"/>
          </ac:spMkLst>
        </pc:spChg>
        <pc:spChg chg="mod">
          <ac:chgData name="Zhuoyuan Yao (FA Talent)" userId="8c0a89ae-2d5e-43fb-b2ee-8a732e84ac87" providerId="ADAL" clId="{13CE9001-D1A1-473F-9382-C708524EA286}" dt="2022-05-11T18:35:11.706" v="1029" actId="1038"/>
          <ac:spMkLst>
            <pc:docMk/>
            <pc:sldMk cId="2435268784" sldId="260"/>
            <ac:spMk id="12" creationId="{30C55BBC-9DB4-4AEE-BC70-89C8020535B3}"/>
          </ac:spMkLst>
        </pc:spChg>
        <pc:spChg chg="del">
          <ac:chgData name="Zhuoyuan Yao (FA Talent)" userId="8c0a89ae-2d5e-43fb-b2ee-8a732e84ac87" providerId="ADAL" clId="{13CE9001-D1A1-473F-9382-C708524EA286}" dt="2022-05-11T18:35:02.407" v="1002" actId="478"/>
          <ac:spMkLst>
            <pc:docMk/>
            <pc:sldMk cId="2435268784" sldId="260"/>
            <ac:spMk id="17" creationId="{505B611A-9464-4E76-8F0D-C78BD279FA41}"/>
          </ac:spMkLst>
        </pc:spChg>
        <pc:picChg chg="add mod modCrop">
          <ac:chgData name="Zhuoyuan Yao (FA Talent)" userId="8c0a89ae-2d5e-43fb-b2ee-8a732e84ac87" providerId="ADAL" clId="{13CE9001-D1A1-473F-9382-C708524EA286}" dt="2022-05-11T18:35:47.830" v="1035" actId="1076"/>
          <ac:picMkLst>
            <pc:docMk/>
            <pc:sldMk cId="2435268784" sldId="260"/>
            <ac:picMk id="4" creationId="{16A776B6-16B0-819B-1D09-C9A7BC595355}"/>
          </ac:picMkLst>
        </pc:picChg>
        <pc:picChg chg="del">
          <ac:chgData name="Zhuoyuan Yao (FA Talent)" userId="8c0a89ae-2d5e-43fb-b2ee-8a732e84ac87" providerId="ADAL" clId="{13CE9001-D1A1-473F-9382-C708524EA286}" dt="2022-05-11T18:34:48.770" v="998" actId="478"/>
          <ac:picMkLst>
            <pc:docMk/>
            <pc:sldMk cId="2435268784" sldId="260"/>
            <ac:picMk id="8" creationId="{03CD3A62-1CD5-4953-8117-E99D1F141E80}"/>
          </ac:picMkLst>
        </pc:picChg>
        <pc:picChg chg="mod">
          <ac:chgData name="Zhuoyuan Yao (FA Talent)" userId="8c0a89ae-2d5e-43fb-b2ee-8a732e84ac87" providerId="ADAL" clId="{13CE9001-D1A1-473F-9382-C708524EA286}" dt="2022-05-11T18:35:11.706" v="1029" actId="1038"/>
          <ac:picMkLst>
            <pc:docMk/>
            <pc:sldMk cId="2435268784" sldId="260"/>
            <ac:picMk id="11" creationId="{6A71BACF-2924-4F21-987F-57FBA9F5456C}"/>
          </ac:picMkLst>
        </pc:picChg>
        <pc:cxnChg chg="mod">
          <ac:chgData name="Zhuoyuan Yao (FA Talent)" userId="8c0a89ae-2d5e-43fb-b2ee-8a732e84ac87" providerId="ADAL" clId="{13CE9001-D1A1-473F-9382-C708524EA286}" dt="2022-05-11T18:35:17.940" v="1031" actId="1076"/>
          <ac:cxnSpMkLst>
            <pc:docMk/>
            <pc:sldMk cId="2435268784" sldId="260"/>
            <ac:cxnSpMk id="7" creationId="{4CD793BE-E4AA-4E81-95B1-A41859A59535}"/>
          </ac:cxnSpMkLst>
        </pc:cxnChg>
        <pc:cxnChg chg="mod">
          <ac:chgData name="Zhuoyuan Yao (FA Talent)" userId="8c0a89ae-2d5e-43fb-b2ee-8a732e84ac87" providerId="ADAL" clId="{13CE9001-D1A1-473F-9382-C708524EA286}" dt="2022-05-11T18:35:50.677" v="1036" actId="1076"/>
          <ac:cxnSpMkLst>
            <pc:docMk/>
            <pc:sldMk cId="2435268784" sldId="260"/>
            <ac:cxnSpMk id="18" creationId="{AB90E408-9466-40AF-BD2E-A111B6947E3C}"/>
          </ac:cxnSpMkLst>
        </pc:cxnChg>
      </pc:sldChg>
      <pc:sldChg chg="del">
        <pc:chgData name="Zhuoyuan Yao (FA Talent)" userId="8c0a89ae-2d5e-43fb-b2ee-8a732e84ac87" providerId="ADAL" clId="{13CE9001-D1A1-473F-9382-C708524EA286}" dt="2022-05-11T18:39:30.227" v="1063" actId="47"/>
        <pc:sldMkLst>
          <pc:docMk/>
          <pc:sldMk cId="3143099233" sldId="261"/>
        </pc:sldMkLst>
      </pc:sldChg>
      <pc:sldChg chg="modSp del mod">
        <pc:chgData name="Zhuoyuan Yao (FA Talent)" userId="8c0a89ae-2d5e-43fb-b2ee-8a732e84ac87" providerId="ADAL" clId="{13CE9001-D1A1-473F-9382-C708524EA286}" dt="2022-05-11T17:59:52.189" v="943" actId="47"/>
        <pc:sldMkLst>
          <pc:docMk/>
          <pc:sldMk cId="2603482695" sldId="262"/>
        </pc:sldMkLst>
        <pc:spChg chg="mod">
          <ac:chgData name="Zhuoyuan Yao (FA Talent)" userId="8c0a89ae-2d5e-43fb-b2ee-8a732e84ac87" providerId="ADAL" clId="{13CE9001-D1A1-473F-9382-C708524EA286}" dt="2022-05-11T16:26:30.508" v="504" actId="20577"/>
          <ac:spMkLst>
            <pc:docMk/>
            <pc:sldMk cId="2603482695" sldId="262"/>
            <ac:spMk id="3" creationId="{2CB7CCE3-921B-40D2-9B68-1E5C9C744560}"/>
          </ac:spMkLst>
        </pc:spChg>
      </pc:sldChg>
      <pc:sldChg chg="del">
        <pc:chgData name="Zhuoyuan Yao (FA Talent)" userId="8c0a89ae-2d5e-43fb-b2ee-8a732e84ac87" providerId="ADAL" clId="{13CE9001-D1A1-473F-9382-C708524EA286}" dt="2022-05-11T17:59:57.011" v="944" actId="47"/>
        <pc:sldMkLst>
          <pc:docMk/>
          <pc:sldMk cId="1942559476" sldId="263"/>
        </pc:sldMkLst>
      </pc:sldChg>
      <pc:sldChg chg="modSp mod">
        <pc:chgData name="Zhuoyuan Yao (FA Talent)" userId="8c0a89ae-2d5e-43fb-b2ee-8a732e84ac87" providerId="ADAL" clId="{13CE9001-D1A1-473F-9382-C708524EA286}" dt="2022-05-11T18:53:08.752" v="1410" actId="20577"/>
        <pc:sldMkLst>
          <pc:docMk/>
          <pc:sldMk cId="1197622184" sldId="264"/>
        </pc:sldMkLst>
        <pc:spChg chg="mod">
          <ac:chgData name="Zhuoyuan Yao (FA Talent)" userId="8c0a89ae-2d5e-43fb-b2ee-8a732e84ac87" providerId="ADAL" clId="{13CE9001-D1A1-473F-9382-C708524EA286}" dt="2022-05-11T18:39:51.676" v="1074" actId="20577"/>
          <ac:spMkLst>
            <pc:docMk/>
            <pc:sldMk cId="1197622184" sldId="264"/>
            <ac:spMk id="2" creationId="{4AF38965-EAB6-4DA6-B77B-11DA5FF7B545}"/>
          </ac:spMkLst>
        </pc:spChg>
        <pc:spChg chg="mod">
          <ac:chgData name="Zhuoyuan Yao (FA Talent)" userId="8c0a89ae-2d5e-43fb-b2ee-8a732e84ac87" providerId="ADAL" clId="{13CE9001-D1A1-473F-9382-C708524EA286}" dt="2022-05-11T18:53:08.752" v="1410" actId="20577"/>
          <ac:spMkLst>
            <pc:docMk/>
            <pc:sldMk cId="1197622184" sldId="264"/>
            <ac:spMk id="4" creationId="{1ABE60F7-3A52-4787-97DF-B71F8E4B02D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E8336-1596-4922-ABF3-3A7641EA7FD2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D9E05-5994-4E71-848E-54AC90A6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64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简单说一下</a:t>
            </a:r>
            <a:endParaRPr lang="en-US" altLang="zh-CN" dirty="0"/>
          </a:p>
          <a:p>
            <a:r>
              <a:rPr lang="en-US" altLang="zh-CN" dirty="0"/>
              <a:t>Monotonic mapping </a:t>
            </a:r>
            <a:r>
              <a:rPr lang="zh-CN" altLang="en-US" dirty="0"/>
              <a:t>主要有两种方法，</a:t>
            </a:r>
            <a:r>
              <a:rPr lang="en-US" altLang="zh-CN" dirty="0"/>
              <a:t>CTC </a:t>
            </a:r>
            <a:r>
              <a:rPr lang="zh-CN" altLang="en-US" dirty="0"/>
              <a:t>和</a:t>
            </a:r>
            <a:r>
              <a:rPr lang="en-US" altLang="zh-CN" dirty="0"/>
              <a:t>Transducer</a:t>
            </a:r>
          </a:p>
          <a:p>
            <a:r>
              <a:rPr lang="en-US" altLang="zh-CN" dirty="0"/>
              <a:t>Involve re-order </a:t>
            </a:r>
            <a:r>
              <a:rPr lang="zh-CN" altLang="en-US" dirty="0"/>
              <a:t>主要方法是</a:t>
            </a:r>
            <a:r>
              <a:rPr lang="en-US" altLang="zh-CN" dirty="0"/>
              <a:t>Encoder-Decoder Attention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D9E05-5994-4E71-848E-54AC90A687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70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语音的预训练从训练方式上看主要有下面三方面，一是使用</a:t>
            </a:r>
            <a:r>
              <a:rPr lang="en-US" altLang="zh-CN" dirty="0"/>
              <a:t>Contrastive Loss</a:t>
            </a:r>
            <a:r>
              <a:rPr lang="zh-CN" altLang="en-US" dirty="0"/>
              <a:t>，二是使用</a:t>
            </a:r>
            <a:r>
              <a:rPr lang="en-US" altLang="zh-CN" dirty="0"/>
              <a:t>MLM</a:t>
            </a:r>
            <a:r>
              <a:rPr lang="zh-CN" altLang="en-US" dirty="0"/>
              <a:t>，三是重构音频特征</a:t>
            </a:r>
            <a:endParaRPr lang="en-US" altLang="zh-CN" dirty="0"/>
          </a:p>
          <a:p>
            <a:r>
              <a:rPr lang="zh-CN" altLang="en-US" dirty="0"/>
              <a:t>和</a:t>
            </a:r>
            <a:r>
              <a:rPr lang="en-US" altLang="zh-CN" dirty="0"/>
              <a:t>Speech T5 </a:t>
            </a:r>
            <a:r>
              <a:rPr lang="zh-CN" altLang="en-US" dirty="0"/>
              <a:t>类似，本文也选择</a:t>
            </a:r>
            <a:r>
              <a:rPr lang="en-US" altLang="zh-CN" dirty="0"/>
              <a:t>encoder decoder </a:t>
            </a:r>
            <a:r>
              <a:rPr lang="zh-CN" altLang="en-US" dirty="0"/>
              <a:t>结构，并且不同于上述三种 </a:t>
            </a:r>
            <a:r>
              <a:rPr lang="en-US" altLang="zh-CN" dirty="0"/>
              <a:t>loss </a:t>
            </a:r>
            <a:r>
              <a:rPr lang="zh-CN" altLang="en-US" dirty="0"/>
              <a:t>使用最大化后验概率来进行训练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D9E05-5994-4E71-848E-54AC90A687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70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 </a:t>
            </a:r>
            <a:r>
              <a:rPr lang="en-US" altLang="zh-CN" dirty="0"/>
              <a:t>log-likelihood loss</a:t>
            </a:r>
            <a:r>
              <a:rPr lang="zh-CN" altLang="en-US" dirty="0"/>
              <a:t>不是必须的，可以换成其他</a:t>
            </a:r>
            <a:r>
              <a:rPr lang="en-US" altLang="zh-CN" dirty="0"/>
              <a:t>loss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D9E05-5994-4E71-848E-54AC90A687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17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D9E05-5994-4E71-848E-54AC90A687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24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53F6D-B5F9-4ED5-A4F3-3A116EE52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37F914-FD8E-47CA-A67C-77EB53D77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5CD62-4064-4CCA-9EE8-85B07C8A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0B9E-7F98-4B9B-9EA5-B990418E4088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275D5C-4636-408C-B026-116C6459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788C09-DFAF-45F4-B466-F8AA2187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9C37-BD3A-4D9D-A5F7-0E9F4CA6D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E8C6E-3B90-48B3-8E59-7F2EFC98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FAF781-D0E0-4577-A429-CDD992B23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D272C5-BBC1-49A0-8174-2D81FA3B1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0B9E-7F98-4B9B-9EA5-B990418E4088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7455D-14D5-404F-8348-52563ECC3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3C53D-44EA-4335-9153-40520FC0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9C37-BD3A-4D9D-A5F7-0E9F4CA6D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17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B149A7-09E4-44D4-87DC-0EBB26C0A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B017A1-9322-45AD-9387-A2B96108A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8C489-AC38-48DB-850E-328D1013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0B9E-7F98-4B9B-9EA5-B990418E4088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CD6A18-8E43-4F1A-85CF-C2BF08828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757260-F8F7-4D57-B46B-D9998415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9C37-BD3A-4D9D-A5F7-0E9F4CA6D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10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4C084-608B-42D8-9E97-0F0518E4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630A16-DDF6-442D-AF21-A9D272348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65B-2017-48AE-BCE5-322428EC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0B9E-7F98-4B9B-9EA5-B990418E4088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A5B0E-8589-4890-B48E-BC0160D0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0E5BED-DFB7-4064-A779-70F86831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9C37-BD3A-4D9D-A5F7-0E9F4CA6D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05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DEAFC-B965-4558-B4E4-13FE0DF1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428F8F-107F-4724-B9EC-AB0634106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547D18-05A7-4A70-84E4-7FE684C3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0B9E-7F98-4B9B-9EA5-B990418E4088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31F5D2-D65E-4495-B41D-3F918901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94C990-2543-49A2-BC3D-BAA9AC73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9C37-BD3A-4D9D-A5F7-0E9F4CA6D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32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41A80-C33F-4F47-8E74-524373A9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5B468-76B0-4BA2-ABCB-9A94604C3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673B47-6119-4D7F-9B2B-280615BD8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C6CB96-30B8-4A02-B491-4D38F14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0B9E-7F98-4B9B-9EA5-B990418E4088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D8C283-FCF7-46AA-A5A8-145B1CB3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5E6DBD-346C-4334-9113-766530C4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9C37-BD3A-4D9D-A5F7-0E9F4CA6D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44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43B2D-30BC-4EA5-86DE-374F035D3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13279E-71B5-414E-8466-4885A0660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B770B7-33EC-426B-8356-12ADD8EE6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1C3116-4163-4563-9A23-2C037C2F6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A4FB33-E1EB-4646-9A4C-93D41862B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2987DF-08BA-4E5D-8889-9E673172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0B9E-7F98-4B9B-9EA5-B990418E4088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962034-F36E-4AB3-AA5C-13BC316E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387C48-D303-48AD-92C3-0AF1F1CB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9C37-BD3A-4D9D-A5F7-0E9F4CA6D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76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D59DE-C4C8-4237-AA92-4C7C110B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92A2CD-86A1-4FB0-A16A-02CF8040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0B9E-7F98-4B9B-9EA5-B990418E4088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B7A3E5-1FC8-4812-A2AC-B114DB82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B6E58F-8E64-40E7-8DA5-B545251E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9C37-BD3A-4D9D-A5F7-0E9F4CA6D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47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D57279-9277-4137-8571-DB703B61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0B9E-7F98-4B9B-9EA5-B990418E4088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532FCC-CFD3-4F22-A394-132A4624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876550-3CCE-4974-8436-7F91A29F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9C37-BD3A-4D9D-A5F7-0E9F4CA6D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26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F8BB1-60D8-47F5-B79E-258D9F5F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8BE8F-BE64-42A4-9A85-B6C429FFD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60201F-7535-4C4E-BC54-0E8952B9B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DCF577-0300-4408-B815-4BA0DF84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0B9E-7F98-4B9B-9EA5-B990418E4088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0BCB20-EE64-4CBE-BCEB-503157D7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B25CD3-1E8F-4CD7-A96E-A550AD7E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9C37-BD3A-4D9D-A5F7-0E9F4CA6D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71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9103E-E4D4-4273-85D9-B5981C50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86B1F3-A67E-46DC-A5A6-175F3DFE0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2ACAFA-C03D-44A0-811C-25366ED5B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81EBB2-558E-4EB7-8AB7-3B45398A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0B9E-7F98-4B9B-9EA5-B990418E4088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5A2525-7D10-4CE7-80A3-8C241B501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EDC762-E14A-46D5-B903-306DEF0EB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9C37-BD3A-4D9D-A5F7-0E9F4CA6D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93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62DFE1-CCE5-4B83-B352-4B3C29F06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5C0451-A17A-43EE-B00B-818E53CEB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7B1ED-D94F-40B3-8443-3A9B3800B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A0B9E-7F98-4B9B-9EA5-B990418E4088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556461-DAFE-4D13-B9C8-6EF28BF57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2DF833-5EA0-4876-9AC0-AC4B28D4E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F9C37-BD3A-4D9D-A5F7-0E9F4CA6D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54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6967313-D7F0-4E4F-AB73-31A0B5EBF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12439"/>
            <a:ext cx="9144000" cy="1655762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Presented by Zhuoyuan Yao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May 13, 2022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5ABD78-6F81-4F2D-999B-50748F19485F}"/>
              </a:ext>
            </a:extLst>
          </p:cNvPr>
          <p:cNvSpPr txBox="1"/>
          <p:nvPr/>
        </p:nvSpPr>
        <p:spPr>
          <a:xfrm>
            <a:off x="1002890" y="2203884"/>
            <a:ext cx="10186219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400" dirty="0">
                <a:latin typeface="Calibri" panose="020F0502020204030204" pitchFamily="34" charset="0"/>
                <a:cs typeface="Calibri" panose="020F0502020204030204" pitchFamily="34" charset="0"/>
              </a:rPr>
              <a:t>Wav2Seq: Pre-training Speech-to-Text</a:t>
            </a:r>
          </a:p>
          <a:p>
            <a:pPr algn="ctr"/>
            <a:r>
              <a:rPr lang="en-US" altLang="zh-CN" sz="3400" dirty="0">
                <a:latin typeface="Calibri" panose="020F0502020204030204" pitchFamily="34" charset="0"/>
                <a:cs typeface="Calibri" panose="020F0502020204030204" pitchFamily="34" charset="0"/>
              </a:rPr>
              <a:t>Encoder-Decoder Models Using Pseudo Languages</a:t>
            </a:r>
          </a:p>
        </p:txBody>
      </p:sp>
    </p:spTree>
    <p:extLst>
      <p:ext uri="{BB962C8B-B14F-4D97-AF65-F5344CB8AC3E}">
        <p14:creationId xmlns:p14="http://schemas.microsoft.com/office/powerpoint/2010/main" val="2189699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956CF6-F3BD-43C6-93AB-EED51E9EB718}"/>
              </a:ext>
            </a:extLst>
          </p:cNvPr>
          <p:cNvCxnSpPr/>
          <p:nvPr/>
        </p:nvCxnSpPr>
        <p:spPr>
          <a:xfrm>
            <a:off x="501445" y="1150374"/>
            <a:ext cx="110317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128AD94-E4DC-41D1-A52C-F2685443127E}"/>
              </a:ext>
            </a:extLst>
          </p:cNvPr>
          <p:cNvSpPr txBox="1"/>
          <p:nvPr/>
        </p:nvSpPr>
        <p:spPr>
          <a:xfrm>
            <a:off x="501445" y="403123"/>
            <a:ext cx="5920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Wav2seq: Experiments – SNER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736495-0D9F-47DD-BD03-B680A2856481}"/>
              </a:ext>
            </a:extLst>
          </p:cNvPr>
          <p:cNvSpPr txBox="1"/>
          <p:nvPr/>
        </p:nvSpPr>
        <p:spPr>
          <a:xfrm>
            <a:off x="620395" y="4351877"/>
            <a:ext cx="8961755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Spoken named entity recognition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Using SLUE-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VoxPopuli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dev and test set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Outperform the CTC baseline with and without LM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F378832-62E6-F257-2D14-F7F0DFB00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1312851"/>
            <a:ext cx="69723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0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956CF6-F3BD-43C6-93AB-EED51E9EB718}"/>
              </a:ext>
            </a:extLst>
          </p:cNvPr>
          <p:cNvCxnSpPr/>
          <p:nvPr/>
        </p:nvCxnSpPr>
        <p:spPr>
          <a:xfrm>
            <a:off x="501445" y="1150374"/>
            <a:ext cx="110317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0AE727D-4823-459C-B414-525B41D5E4D3}"/>
              </a:ext>
            </a:extLst>
          </p:cNvPr>
          <p:cNvSpPr txBox="1"/>
          <p:nvPr/>
        </p:nvSpPr>
        <p:spPr>
          <a:xfrm>
            <a:off x="501445" y="403123"/>
            <a:ext cx="7826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Wav2seq: Experiments – ST-low resource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42CF85-8796-D052-6731-872D4824F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617" y="1201721"/>
            <a:ext cx="7029450" cy="43243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15B76C6-72E3-49D9-F119-89CB1ABF3D60}"/>
              </a:ext>
            </a:extLst>
          </p:cNvPr>
          <p:cNvSpPr txBox="1"/>
          <p:nvPr/>
        </p:nvSpPr>
        <p:spPr>
          <a:xfrm>
            <a:off x="801370" y="5526071"/>
            <a:ext cx="8961755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Spoken named entity recognition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Wav2Seq improve Hubert and XLS-R model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Wav2Seq XLS-R can match XLS-R with mBART-ML50N1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DB47F8D-A403-3733-EE8E-12C5478030F5}"/>
              </a:ext>
            </a:extLst>
          </p:cNvPr>
          <p:cNvCxnSpPr/>
          <p:nvPr/>
        </p:nvCxnSpPr>
        <p:spPr>
          <a:xfrm>
            <a:off x="4656667" y="3945467"/>
            <a:ext cx="338666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9035D5D-4A1B-3C78-BC51-B72EF4C2FFBC}"/>
              </a:ext>
            </a:extLst>
          </p:cNvPr>
          <p:cNvSpPr txBox="1"/>
          <p:nvPr/>
        </p:nvSpPr>
        <p:spPr>
          <a:xfrm>
            <a:off x="6350000" y="5296842"/>
            <a:ext cx="8961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Hubert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First stage: English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Second stage: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XLS-R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First stage: 128 languages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Second stage: English</a:t>
            </a:r>
          </a:p>
        </p:txBody>
      </p:sp>
    </p:spTree>
    <p:extLst>
      <p:ext uri="{BB962C8B-B14F-4D97-AF65-F5344CB8AC3E}">
        <p14:creationId xmlns:p14="http://schemas.microsoft.com/office/powerpoint/2010/main" val="426255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956CF6-F3BD-43C6-93AB-EED51E9EB718}"/>
              </a:ext>
            </a:extLst>
          </p:cNvPr>
          <p:cNvCxnSpPr/>
          <p:nvPr/>
        </p:nvCxnSpPr>
        <p:spPr>
          <a:xfrm>
            <a:off x="501445" y="1150374"/>
            <a:ext cx="110317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14CC534-E1D8-46C4-9FB7-E8B0C82CD6A0}"/>
              </a:ext>
            </a:extLst>
          </p:cNvPr>
          <p:cNvSpPr txBox="1"/>
          <p:nvPr/>
        </p:nvSpPr>
        <p:spPr>
          <a:xfrm>
            <a:off x="501445" y="403123"/>
            <a:ext cx="7994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Wav2seq: Experiments – ST-high resource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2FB93DA-A96A-4123-86AC-078C25D30632}"/>
              </a:ext>
            </a:extLst>
          </p:cNvPr>
          <p:cNvSpPr txBox="1"/>
          <p:nvPr/>
        </p:nvSpPr>
        <p:spPr>
          <a:xfrm>
            <a:off x="846666" y="5316104"/>
            <a:ext cx="11345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NimbusRomNo9L-Regu"/>
              </a:rPr>
              <a:t>Outperform the</a:t>
            </a:r>
            <a:r>
              <a:rPr lang="zh-CN" altLang="en-US" dirty="0">
                <a:latin typeface="NimbusRomNo9L-Regu"/>
              </a:rPr>
              <a:t> </a:t>
            </a:r>
            <a:r>
              <a:rPr lang="en-US" altLang="zh-CN" dirty="0">
                <a:latin typeface="NimbusRomNo9L-Regu"/>
              </a:rPr>
              <a:t>XLS-R + mBART-ML50N1</a:t>
            </a:r>
            <a:endParaRPr lang="en-US" dirty="0">
              <a:latin typeface="NimbusRomNo9L-Regu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8678F5-8617-9347-B272-EC1DB394A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14" y="1869036"/>
            <a:ext cx="8495771" cy="295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34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956CF6-F3BD-43C6-93AB-EED51E9EB718}"/>
              </a:ext>
            </a:extLst>
          </p:cNvPr>
          <p:cNvCxnSpPr/>
          <p:nvPr/>
        </p:nvCxnSpPr>
        <p:spPr>
          <a:xfrm>
            <a:off x="501445" y="1150374"/>
            <a:ext cx="110317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4A064A5A-3521-4095-8310-68299051F846}"/>
              </a:ext>
            </a:extLst>
          </p:cNvPr>
          <p:cNvSpPr txBox="1"/>
          <p:nvPr/>
        </p:nvSpPr>
        <p:spPr>
          <a:xfrm>
            <a:off x="501445" y="403123"/>
            <a:ext cx="7826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Wav2seq: Experiments – ST-low resource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DA50A5-8794-4643-8A68-30E1ED4A931D}"/>
              </a:ext>
            </a:extLst>
          </p:cNvPr>
          <p:cNvSpPr txBox="1"/>
          <p:nvPr/>
        </p:nvSpPr>
        <p:spPr>
          <a:xfrm>
            <a:off x="2231708" y="4409440"/>
            <a:ext cx="7325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English-to-X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Every Paired language has 10h subset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Outperform the Hubert Large model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4469B9-7A1D-0883-6792-AEAAE2344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667" y="2222695"/>
            <a:ext cx="69913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45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956CF6-F3BD-43C6-93AB-EED51E9EB718}"/>
              </a:ext>
            </a:extLst>
          </p:cNvPr>
          <p:cNvCxnSpPr/>
          <p:nvPr/>
        </p:nvCxnSpPr>
        <p:spPr>
          <a:xfrm>
            <a:off x="501445" y="1150374"/>
            <a:ext cx="110317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4A064A5A-3521-4095-8310-68299051F846}"/>
              </a:ext>
            </a:extLst>
          </p:cNvPr>
          <p:cNvSpPr txBox="1"/>
          <p:nvPr/>
        </p:nvSpPr>
        <p:spPr>
          <a:xfrm>
            <a:off x="501445" y="403123"/>
            <a:ext cx="7994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Wav2seq: Experiments – ST-high resource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DA50A5-8794-4643-8A68-30E1ED4A931D}"/>
              </a:ext>
            </a:extLst>
          </p:cNvPr>
          <p:cNvSpPr txBox="1"/>
          <p:nvPr/>
        </p:nvSpPr>
        <p:spPr>
          <a:xfrm>
            <a:off x="1002267" y="5277950"/>
            <a:ext cx="7325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English-to-X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Every Paired language has 430h labeled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Match the performance of w2v2 using 60k hours of audio pretrain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782559-3889-0DD8-FA0D-E2884D36D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092" y="1285350"/>
            <a:ext cx="70485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59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956CF6-F3BD-43C6-93AB-EED51E9EB718}"/>
              </a:ext>
            </a:extLst>
          </p:cNvPr>
          <p:cNvCxnSpPr/>
          <p:nvPr/>
        </p:nvCxnSpPr>
        <p:spPr>
          <a:xfrm>
            <a:off x="501445" y="1150374"/>
            <a:ext cx="110317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4A064A5A-3521-4095-8310-68299051F846}"/>
              </a:ext>
            </a:extLst>
          </p:cNvPr>
          <p:cNvSpPr txBox="1"/>
          <p:nvPr/>
        </p:nvSpPr>
        <p:spPr>
          <a:xfrm>
            <a:off x="501445" y="403123"/>
            <a:ext cx="5251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Wav2seq: Experiments – ST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DA50A5-8794-4643-8A68-30E1ED4A931D}"/>
              </a:ext>
            </a:extLst>
          </p:cNvPr>
          <p:cNvSpPr txBox="1"/>
          <p:nvPr/>
        </p:nvSpPr>
        <p:spPr>
          <a:xfrm>
            <a:off x="1103867" y="4029666"/>
            <a:ext cx="96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experiment shows the performance gain of Wav2seq with different amount of labelled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gain diminishes with more supervision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5966C3-7031-CC3A-0851-C68A795D3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2361123"/>
            <a:ext cx="69627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12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956CF6-F3BD-43C6-93AB-EED51E9EB718}"/>
              </a:ext>
            </a:extLst>
          </p:cNvPr>
          <p:cNvCxnSpPr/>
          <p:nvPr/>
        </p:nvCxnSpPr>
        <p:spPr>
          <a:xfrm>
            <a:off x="501445" y="1150374"/>
            <a:ext cx="110317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4A064A5A-3521-4095-8310-68299051F846}"/>
              </a:ext>
            </a:extLst>
          </p:cNvPr>
          <p:cNvSpPr txBox="1"/>
          <p:nvPr/>
        </p:nvSpPr>
        <p:spPr>
          <a:xfrm>
            <a:off x="501445" y="403123"/>
            <a:ext cx="7520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Wav2seq: Experiments – Ablation study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DA50A5-8794-4643-8A68-30E1ED4A931D}"/>
              </a:ext>
            </a:extLst>
          </p:cNvPr>
          <p:cNvSpPr txBox="1"/>
          <p:nvPr/>
        </p:nvSpPr>
        <p:spPr>
          <a:xfrm>
            <a:off x="1103867" y="4029666"/>
            <a:ext cx="96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Deduplication plays a vital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BPE tokenization can further reduce WER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197B76-544F-A2A0-5FF4-94F489F2E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1635631"/>
            <a:ext cx="70770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6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956CF6-F3BD-43C6-93AB-EED51E9EB718}"/>
              </a:ext>
            </a:extLst>
          </p:cNvPr>
          <p:cNvCxnSpPr/>
          <p:nvPr/>
        </p:nvCxnSpPr>
        <p:spPr>
          <a:xfrm>
            <a:off x="501445" y="1150374"/>
            <a:ext cx="110317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7153E7D-0A53-4A3E-BE6D-DF95EB0B0E34}"/>
              </a:ext>
            </a:extLst>
          </p:cNvPr>
          <p:cNvSpPr txBox="1"/>
          <p:nvPr/>
        </p:nvSpPr>
        <p:spPr>
          <a:xfrm>
            <a:off x="501445" y="403123"/>
            <a:ext cx="10164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Wav2seq: Discussion – Representation collapse in SSL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4EFB3C-23BB-4AFD-952C-9B34F7819E1E}"/>
              </a:ext>
            </a:extLst>
          </p:cNvPr>
          <p:cNvSpPr txBox="1"/>
          <p:nvPr/>
        </p:nvSpPr>
        <p:spPr>
          <a:xfrm>
            <a:off x="703052" y="1312851"/>
            <a:ext cx="92216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NimbusRomNo9L-Regu"/>
              </a:rPr>
              <a:t>Pretrain both encoder-decoder architectures without aligned text data</a:t>
            </a:r>
            <a:endParaRPr 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81ACD2-6BAF-4685-B141-012D8FC7D452}"/>
              </a:ext>
            </a:extLst>
          </p:cNvPr>
          <p:cNvSpPr txBox="1"/>
          <p:nvPr/>
        </p:nvSpPr>
        <p:spPr>
          <a:xfrm>
            <a:off x="703052" y="1795706"/>
            <a:ext cx="9963355" cy="1275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NimbusRomNo9L-Regu"/>
              </a:rPr>
              <a:t>ASR: Close the performance gap between enc-dec models and CTC models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NER: achieves the best performance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ST: improve the performance of Hubert and XLS-R, match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mBART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decoder initialization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249FA1-9141-4DF2-DF29-E5623046DDBB}"/>
              </a:ext>
            </a:extLst>
          </p:cNvPr>
          <p:cNvSpPr txBox="1"/>
          <p:nvPr/>
        </p:nvSpPr>
        <p:spPr>
          <a:xfrm>
            <a:off x="821585" y="3929306"/>
            <a:ext cx="9963355" cy="1583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NimbusRomNo9L-Regu"/>
              </a:rPr>
              <a:t>Limitation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Study ASR model without language models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CTC decoding is more faster than AR model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 not fusion the text information to induce the label</a:t>
            </a:r>
          </a:p>
        </p:txBody>
      </p:sp>
    </p:spTree>
    <p:extLst>
      <p:ext uri="{BB962C8B-B14F-4D97-AF65-F5344CB8AC3E}">
        <p14:creationId xmlns:p14="http://schemas.microsoft.com/office/powerpoint/2010/main" val="2652193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69A7B11-E234-4CCA-90BC-461F49659E30}"/>
              </a:ext>
            </a:extLst>
          </p:cNvPr>
          <p:cNvSpPr txBox="1"/>
          <p:nvPr/>
        </p:nvSpPr>
        <p:spPr>
          <a:xfrm>
            <a:off x="4592320" y="2967335"/>
            <a:ext cx="2457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43966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956CF6-F3BD-43C6-93AB-EED51E9EB718}"/>
              </a:ext>
            </a:extLst>
          </p:cNvPr>
          <p:cNvCxnSpPr/>
          <p:nvPr/>
        </p:nvCxnSpPr>
        <p:spPr>
          <a:xfrm>
            <a:off x="501445" y="1150374"/>
            <a:ext cx="110317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EEE67C8-6C8B-4634-95E8-D1AC9C9F428F}"/>
              </a:ext>
            </a:extLst>
          </p:cNvPr>
          <p:cNvSpPr txBox="1"/>
          <p:nvPr/>
        </p:nvSpPr>
        <p:spPr>
          <a:xfrm>
            <a:off x="501445" y="403123"/>
            <a:ext cx="1555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Outline</a:t>
            </a:r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D70276-D3E6-4B24-BDEE-99A09CCE110C}"/>
              </a:ext>
            </a:extLst>
          </p:cNvPr>
          <p:cNvSpPr txBox="1"/>
          <p:nvPr/>
        </p:nvSpPr>
        <p:spPr>
          <a:xfrm>
            <a:off x="501445" y="1243065"/>
            <a:ext cx="4244111" cy="3740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Speech-to-Text Models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Speech SSL</a:t>
            </a:r>
          </a:p>
          <a:p>
            <a:pPr>
              <a:lnSpc>
                <a:spcPct val="125000"/>
              </a:lnSpc>
            </a:pP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Introduction of wav2seq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Experiments</a:t>
            </a:r>
          </a:p>
          <a:p>
            <a:pPr>
              <a:lnSpc>
                <a:spcPct val="125000"/>
              </a:lnSpc>
            </a:pP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Discussions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909402-F0C0-3C3C-05C9-D25AD7326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594" y="1312851"/>
            <a:ext cx="58007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4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956CF6-F3BD-43C6-93AB-EED51E9EB718}"/>
              </a:ext>
            </a:extLst>
          </p:cNvPr>
          <p:cNvCxnSpPr/>
          <p:nvPr/>
        </p:nvCxnSpPr>
        <p:spPr>
          <a:xfrm>
            <a:off x="501445" y="1150374"/>
            <a:ext cx="110317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68FB274-E8E1-492A-B7BD-DD0A261A2B22}"/>
              </a:ext>
            </a:extLst>
          </p:cNvPr>
          <p:cNvSpPr txBox="1"/>
          <p:nvPr/>
        </p:nvSpPr>
        <p:spPr>
          <a:xfrm>
            <a:off x="501445" y="403123"/>
            <a:ext cx="7061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Background: Speech-to-Text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26DB6B2-E3B1-4D6C-8D6B-51C8BF5EEED5}"/>
                  </a:ext>
                </a:extLst>
              </p:cNvPr>
              <p:cNvSpPr txBox="1"/>
              <p:nvPr/>
            </p:nvSpPr>
            <p:spPr>
              <a:xfrm>
                <a:off x="603682" y="1528908"/>
                <a:ext cx="6613864" cy="467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ASR &amp; ST task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ASR - monotonic mapping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 – involve re-order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SOTA supervise speech models – transducer[1]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Model architecture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𝑒𝑛𝑐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𝐸𝑛𝑐𝑜𝑑𝑒𝑟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𝑝𝑟𝑒𝑑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𝑃𝑟𝑒𝑑𝑖𝑐𝑡𝑖𝑜𝑛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𝑗𝑜𝑖𝑛𝑡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tanh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𝑒𝑛𝑐</m:t>
                        </m:r>
                      </m:sup>
                    </m:sSup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𝑒𝑛𝑐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𝑝𝑟𝑒𝑑</m:t>
                        </m:r>
                      </m:sup>
                    </m:sSup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𝑝𝑟𝑒𝑑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Target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∗</m:t>
                            </m:r>
                          </m:sup>
                        </m:sSup>
                      </m: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ℬ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𝒴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26DB6B2-E3B1-4D6C-8D6B-51C8BF5EE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82" y="1528908"/>
                <a:ext cx="6613864" cy="4677114"/>
              </a:xfrm>
              <a:prstGeom prst="rect">
                <a:avLst/>
              </a:prstGeom>
              <a:blipFill>
                <a:blip r:embed="rId3"/>
                <a:stretch>
                  <a:fillRect l="-1198" t="-1043" b="-1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DC5F69F9-5CD3-F9AC-7A36-BCFB41A3B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087" y="1255995"/>
            <a:ext cx="3071349" cy="27185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B96ED9-CC0A-2881-CC2B-E6470CF65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4095" y="4182340"/>
            <a:ext cx="2477331" cy="2097532"/>
          </a:xfrm>
          <a:prstGeom prst="rect">
            <a:avLst/>
          </a:prstGeom>
        </p:spPr>
      </p:pic>
      <p:sp>
        <p:nvSpPr>
          <p:cNvPr id="19" name="文本框 14">
            <a:extLst>
              <a:ext uri="{FF2B5EF4-FFF2-40B4-BE49-F238E27FC236}">
                <a16:creationId xmlns:a16="http://schemas.microsoft.com/office/drawing/2014/main" id="{919B2F30-F7B2-4FE9-2F18-827EFDECEB3C}"/>
              </a:ext>
            </a:extLst>
          </p:cNvPr>
          <p:cNvSpPr txBox="1"/>
          <p:nvPr/>
        </p:nvSpPr>
        <p:spPr>
          <a:xfrm>
            <a:off x="96320" y="6353722"/>
            <a:ext cx="119993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US" altLang="zh-CN" sz="1200" dirty="0"/>
              <a:t>A. Graves, “Sequence Transduction with Recurrent Neural Networks,” </a:t>
            </a:r>
            <a:r>
              <a:rPr lang="en-US" altLang="zh-CN" sz="1200" dirty="0" err="1"/>
              <a:t>CoRR</a:t>
            </a:r>
            <a:r>
              <a:rPr lang="en-US" altLang="zh-CN" sz="1200" dirty="0"/>
              <a:t>, vol. abs/1211.3711, 2012. 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69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956CF6-F3BD-43C6-93AB-EED51E9EB718}"/>
              </a:ext>
            </a:extLst>
          </p:cNvPr>
          <p:cNvCxnSpPr/>
          <p:nvPr/>
        </p:nvCxnSpPr>
        <p:spPr>
          <a:xfrm>
            <a:off x="501445" y="1150374"/>
            <a:ext cx="110317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3C29C2E-4A91-4720-9608-812E8F64A99A}"/>
              </a:ext>
            </a:extLst>
          </p:cNvPr>
          <p:cNvSpPr txBox="1"/>
          <p:nvPr/>
        </p:nvSpPr>
        <p:spPr>
          <a:xfrm>
            <a:off x="501445" y="403123"/>
            <a:ext cx="5381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Background: SSL for Speech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20935CA-AA4A-401A-BE8C-75F62F309EF0}"/>
              </a:ext>
            </a:extLst>
          </p:cNvPr>
          <p:cNvSpPr txBox="1"/>
          <p:nvPr/>
        </p:nvSpPr>
        <p:spPr>
          <a:xfrm>
            <a:off x="1163256" y="4472327"/>
            <a:ext cx="1656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Wav2vec2.0 [2]</a:t>
            </a:r>
          </a:p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Contrastive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A71BACF-2924-4F21-987F-57FBA9F54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309" y="1313628"/>
            <a:ext cx="3869921" cy="313810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0C55BBC-9DB4-4AEE-BC70-89C8020535B3}"/>
              </a:ext>
            </a:extLst>
          </p:cNvPr>
          <p:cNvSpPr txBox="1"/>
          <p:nvPr/>
        </p:nvSpPr>
        <p:spPr>
          <a:xfrm>
            <a:off x="4230744" y="4492771"/>
            <a:ext cx="4001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Hubert [3]</a:t>
            </a:r>
          </a:p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Masked  language modeling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8C0C6D4-586A-44C8-A63E-3B19E9F0A350}"/>
              </a:ext>
            </a:extLst>
          </p:cNvPr>
          <p:cNvSpPr txBox="1"/>
          <p:nvPr/>
        </p:nvSpPr>
        <p:spPr>
          <a:xfrm>
            <a:off x="0" y="5703066"/>
            <a:ext cx="119993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en-US" altLang="zh-CN" sz="1200" dirty="0"/>
              <a:t>Alexei </a:t>
            </a:r>
            <a:r>
              <a:rPr lang="en-US" altLang="zh-CN" sz="1200" dirty="0" err="1"/>
              <a:t>Baevski</a:t>
            </a:r>
            <a:r>
              <a:rPr lang="en-US" altLang="zh-CN" sz="1200" dirty="0"/>
              <a:t>, Henry Zhou, Abdelrahman Mohamed, and Michael </a:t>
            </a:r>
            <a:r>
              <a:rPr lang="en-US" altLang="zh-CN" sz="1200" dirty="0" err="1"/>
              <a:t>Auli</a:t>
            </a:r>
            <a:r>
              <a:rPr lang="en-US" altLang="zh-CN" sz="1200" dirty="0"/>
              <a:t>. wav2vec 2.0: A framework for self-supervised learning of speech representations. </a:t>
            </a:r>
            <a:r>
              <a:rPr lang="en-US" altLang="zh-CN" sz="1200" dirty="0" err="1"/>
              <a:t>arXiv</a:t>
            </a:r>
            <a:r>
              <a:rPr lang="en-US" altLang="zh-CN" sz="1200" dirty="0"/>
              <a:t> preprint arXiv:2006.11477, 2020. 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[3] Hsu, Wei-Ning, et al. "Hubert: Self-supervised speech representation learning by masked prediction of hidden units." IEEE/ACM Transactions on Audio, Speech, and Language Processing 29 (2021): 3451-3460.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[4] </a:t>
            </a:r>
            <a:r>
              <a:rPr lang="en-US" altLang="zh-CN" sz="1200" dirty="0" err="1"/>
              <a:t>Junyi</a:t>
            </a:r>
            <a:r>
              <a:rPr lang="en-US" altLang="zh-CN" sz="1200" dirty="0"/>
              <a:t> </a:t>
            </a:r>
            <a:r>
              <a:rPr lang="en-US" altLang="zh-CN" sz="1200" dirty="0" err="1"/>
              <a:t>Ao</a:t>
            </a:r>
            <a:r>
              <a:rPr lang="en-US" altLang="zh-CN" sz="1200" dirty="0"/>
              <a:t>, Rui Wang, Long Zhou, Shujie Liu, </a:t>
            </a:r>
            <a:r>
              <a:rPr lang="en-US" altLang="zh-CN" sz="1200" dirty="0" err="1"/>
              <a:t>Shuo</a:t>
            </a:r>
            <a:r>
              <a:rPr lang="en-US" altLang="zh-CN" sz="1200" dirty="0"/>
              <a:t> Ren, Yu Wu, Tom Ko, Qing Li, Yu Zhang, </a:t>
            </a:r>
            <a:r>
              <a:rPr lang="en-US" altLang="zh-CN" sz="1200" dirty="0" err="1"/>
              <a:t>Zhihua</a:t>
            </a:r>
            <a:r>
              <a:rPr lang="en-US" altLang="zh-CN" sz="1200" dirty="0"/>
              <a:t> Wei, et al. Speecht5: Unified-modal encoder-decoder pre-training for spoken language processing. </a:t>
            </a:r>
            <a:r>
              <a:rPr lang="en-US" altLang="zh-CN" sz="1200" dirty="0" err="1"/>
              <a:t>arXiv</a:t>
            </a:r>
            <a:r>
              <a:rPr lang="en-US" altLang="zh-CN" sz="1200" dirty="0"/>
              <a:t> preprint arXiv:2110.07205, 2021.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776B6-16B0-819B-1D09-C9A7BC5953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978"/>
          <a:stretch/>
        </p:blipFill>
        <p:spPr>
          <a:xfrm>
            <a:off x="203952" y="1751523"/>
            <a:ext cx="3911497" cy="24786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C2B7847-E4EC-9785-61EA-04D763319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6947" y="1855117"/>
            <a:ext cx="3282434" cy="207164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B8168F2-9F0D-9705-CDEE-36723127C6F4}"/>
              </a:ext>
            </a:extLst>
          </p:cNvPr>
          <p:cNvSpPr txBox="1"/>
          <p:nvPr/>
        </p:nvSpPr>
        <p:spPr>
          <a:xfrm>
            <a:off x="8007640" y="4434768"/>
            <a:ext cx="4001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Speech T5 [4]</a:t>
            </a:r>
          </a:p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Reconstruct the feature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26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956CF6-F3BD-43C6-93AB-EED51E9EB718}"/>
              </a:ext>
            </a:extLst>
          </p:cNvPr>
          <p:cNvCxnSpPr/>
          <p:nvPr/>
        </p:nvCxnSpPr>
        <p:spPr>
          <a:xfrm>
            <a:off x="501445" y="1150374"/>
            <a:ext cx="110317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BF07289-BAC4-4003-BE04-89752EF4DEDB}"/>
              </a:ext>
            </a:extLst>
          </p:cNvPr>
          <p:cNvSpPr txBox="1"/>
          <p:nvPr/>
        </p:nvSpPr>
        <p:spPr>
          <a:xfrm>
            <a:off x="501445" y="403123"/>
            <a:ext cx="3562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Wav2seq: Method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3B33F5-438B-406E-9C74-AD29AC22D423}"/>
              </a:ext>
            </a:extLst>
          </p:cNvPr>
          <p:cNvSpPr txBox="1"/>
          <p:nvPr/>
        </p:nvSpPr>
        <p:spPr>
          <a:xfrm>
            <a:off x="930748" y="4338320"/>
            <a:ext cx="4620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Model: Encoder-Decoder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Pseudo ASR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Minimizing the negative log likelihood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449925-2E1A-95F4-7DAC-4240599AF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804" y="1442720"/>
            <a:ext cx="5553075" cy="2895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F4D03C-1D1D-F950-728E-82C6C3EE4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5431401"/>
            <a:ext cx="38100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1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956CF6-F3BD-43C6-93AB-EED51E9EB718}"/>
              </a:ext>
            </a:extLst>
          </p:cNvPr>
          <p:cNvCxnSpPr/>
          <p:nvPr/>
        </p:nvCxnSpPr>
        <p:spPr>
          <a:xfrm>
            <a:off x="501445" y="1150374"/>
            <a:ext cx="110317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BF07289-BAC4-4003-BE04-89752EF4DEDB}"/>
              </a:ext>
            </a:extLst>
          </p:cNvPr>
          <p:cNvSpPr txBox="1"/>
          <p:nvPr/>
        </p:nvSpPr>
        <p:spPr>
          <a:xfrm>
            <a:off x="501445" y="403123"/>
            <a:ext cx="3674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Wav2seq: Method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3B33F5-438B-406E-9C74-AD29AC22D423}"/>
              </a:ext>
            </a:extLst>
          </p:cNvPr>
          <p:cNvSpPr txBox="1"/>
          <p:nvPr/>
        </p:nvSpPr>
        <p:spPr>
          <a:xfrm>
            <a:off x="501445" y="1585237"/>
            <a:ext cx="6898422" cy="3655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Inducing Pseudo Languages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Reduce the computation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Remain the quality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Pseudo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subword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generation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Extract hidden feature from a Hubert model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Average polling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K-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means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Deduplicate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BPE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1C3836-645D-4F13-8DBA-54E82B4625E0}"/>
              </a:ext>
            </a:extLst>
          </p:cNvPr>
          <p:cNvSpPr txBox="1"/>
          <p:nvPr/>
        </p:nvSpPr>
        <p:spPr>
          <a:xfrm>
            <a:off x="0" y="6554551"/>
            <a:ext cx="1219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[10] Baevski, Alexei, et al. "wav2vec 2.0: A framework for self-supervised learning of speech representations." Advances in Neural Information Processing Systems 33 (2020): 12449-12460.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D5F472-1852-7208-3F7F-072D0ABA6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326" y="1585237"/>
            <a:ext cx="33337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09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956CF6-F3BD-43C6-93AB-EED51E9EB718}"/>
              </a:ext>
            </a:extLst>
          </p:cNvPr>
          <p:cNvCxnSpPr/>
          <p:nvPr/>
        </p:nvCxnSpPr>
        <p:spPr>
          <a:xfrm>
            <a:off x="501445" y="1150374"/>
            <a:ext cx="110317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BF07289-BAC4-4003-BE04-89752EF4DEDB}"/>
              </a:ext>
            </a:extLst>
          </p:cNvPr>
          <p:cNvSpPr txBox="1"/>
          <p:nvPr/>
        </p:nvSpPr>
        <p:spPr>
          <a:xfrm>
            <a:off x="501445" y="403123"/>
            <a:ext cx="5668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Wav2seq: Experiments – ASR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3B33F5-438B-406E-9C74-AD29AC22D423}"/>
              </a:ext>
            </a:extLst>
          </p:cNvPr>
          <p:cNvSpPr txBox="1"/>
          <p:nvPr/>
        </p:nvSpPr>
        <p:spPr>
          <a:xfrm>
            <a:off x="846667" y="4977549"/>
            <a:ext cx="10498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Wav2Seq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can close the gap between CTC fine-tuning and Seq2Seq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deeper encoder and shallower decoder get better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Using Hubert initialize can outperform the Hubert CTC finetune with only small amount of pretraining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Transducer require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large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space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complexity, so the cluster’s K number and the BPE vocabulary size is limited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8FE825-0F96-DD80-3682-5EAC98C12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009" y="1187513"/>
            <a:ext cx="7105650" cy="3648075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B78ED7F-F787-89E4-1F20-85CAAD50ACD6}"/>
              </a:ext>
            </a:extLst>
          </p:cNvPr>
          <p:cNvCxnSpPr/>
          <p:nvPr/>
        </p:nvCxnSpPr>
        <p:spPr>
          <a:xfrm>
            <a:off x="6891867" y="3826933"/>
            <a:ext cx="2286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2B3BA9-0F75-540A-677A-8700145A77C4}"/>
              </a:ext>
            </a:extLst>
          </p:cNvPr>
          <p:cNvCxnSpPr/>
          <p:nvPr/>
        </p:nvCxnSpPr>
        <p:spPr>
          <a:xfrm>
            <a:off x="3691467" y="3979333"/>
            <a:ext cx="206586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20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956CF6-F3BD-43C6-93AB-EED51E9EB718}"/>
              </a:ext>
            </a:extLst>
          </p:cNvPr>
          <p:cNvCxnSpPr/>
          <p:nvPr/>
        </p:nvCxnSpPr>
        <p:spPr>
          <a:xfrm>
            <a:off x="501445" y="1150374"/>
            <a:ext cx="110317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E87FA25-AB28-4229-BBF8-105D00773A38}"/>
              </a:ext>
            </a:extLst>
          </p:cNvPr>
          <p:cNvSpPr txBox="1"/>
          <p:nvPr/>
        </p:nvSpPr>
        <p:spPr>
          <a:xfrm>
            <a:off x="501445" y="403123"/>
            <a:ext cx="6437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Wav2seq: Experiments – ASR-S2T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31261F-056D-4682-9655-904695A6399D}"/>
              </a:ext>
            </a:extLst>
          </p:cNvPr>
          <p:cNvSpPr txBox="1"/>
          <p:nvPr/>
        </p:nvSpPr>
        <p:spPr>
          <a:xfrm>
            <a:off x="851121" y="4500794"/>
            <a:ext cx="11340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S2T Transformer model is an opensource Seq2Seq ASR model takes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Fbank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Wav2Seq improve the WER of model while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requireless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fine-tuning time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1EF2A3-5011-D48F-E230-DC884848D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322" y="1524634"/>
            <a:ext cx="9191355" cy="28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63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956CF6-F3BD-43C6-93AB-EED51E9EB718}"/>
              </a:ext>
            </a:extLst>
          </p:cNvPr>
          <p:cNvCxnSpPr/>
          <p:nvPr/>
        </p:nvCxnSpPr>
        <p:spPr>
          <a:xfrm>
            <a:off x="501445" y="1150374"/>
            <a:ext cx="110317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E87FA25-AB28-4229-BBF8-105D00773A38}"/>
              </a:ext>
            </a:extLst>
          </p:cNvPr>
          <p:cNvSpPr txBox="1"/>
          <p:nvPr/>
        </p:nvSpPr>
        <p:spPr>
          <a:xfrm>
            <a:off x="501445" y="403123"/>
            <a:ext cx="8299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Wav2seq: Experiments – ASR-high resource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B0A0F0-8ACF-4C1A-9727-0331A603C1B5}"/>
              </a:ext>
            </a:extLst>
          </p:cNvPr>
          <p:cNvSpPr txBox="1"/>
          <p:nvPr/>
        </p:nvSpPr>
        <p:spPr>
          <a:xfrm>
            <a:off x="830801" y="5402527"/>
            <a:ext cx="8961755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Pretrain 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LibriSpeech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LibriLight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Wav2Seq outperform the CTC counterparts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Pretrain longer is not helpful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B8FF98-FCE8-8473-28D4-E0922D240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452" y="1312851"/>
            <a:ext cx="8574763" cy="392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83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2851</TotalTime>
  <Words>782</Words>
  <Application>Microsoft Office PowerPoint</Application>
  <PresentationFormat>宽屏</PresentationFormat>
  <Paragraphs>112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NimbusRomNo9L-Regu</vt:lpstr>
      <vt:lpstr>等线</vt:lpstr>
      <vt:lpstr>等线 Light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Ziqiang Zhang (FA Talent)</dc:creator>
  <cp:lastModifiedBy>Zhuoyuan Yao (FA Talent)</cp:lastModifiedBy>
  <cp:revision>5</cp:revision>
  <dcterms:created xsi:type="dcterms:W3CDTF">2022-04-21T15:32:31Z</dcterms:created>
  <dcterms:modified xsi:type="dcterms:W3CDTF">2022-05-13T02:17:43Z</dcterms:modified>
</cp:coreProperties>
</file>