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7" r:id="rId8"/>
    <p:sldId id="264" r:id="rId9"/>
    <p:sldId id="271" r:id="rId10"/>
    <p:sldId id="265" r:id="rId11"/>
    <p:sldId id="263" r:id="rId12"/>
    <p:sldId id="262"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72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09992-C412-2A1A-81DC-4E6C0468AE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FBF367-13FC-852B-6EC5-BBBE260B60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43C7D9-9CFD-63D8-678C-ED8B20C7795F}"/>
              </a:ext>
            </a:extLst>
          </p:cNvPr>
          <p:cNvSpPr>
            <a:spLocks noGrp="1"/>
          </p:cNvSpPr>
          <p:nvPr>
            <p:ph type="dt" sz="half" idx="10"/>
          </p:nvPr>
        </p:nvSpPr>
        <p:spPr/>
        <p:txBody>
          <a:bodyPr/>
          <a:lstStyle/>
          <a:p>
            <a:fld id="{30F940CD-3BA8-4B91-8921-0BB1F775FCC5}" type="datetimeFigureOut">
              <a:rPr lang="en-US" smtClean="0"/>
              <a:t>7/29/2022</a:t>
            </a:fld>
            <a:endParaRPr lang="en-US"/>
          </a:p>
        </p:txBody>
      </p:sp>
      <p:sp>
        <p:nvSpPr>
          <p:cNvPr id="5" name="Footer Placeholder 4">
            <a:extLst>
              <a:ext uri="{FF2B5EF4-FFF2-40B4-BE49-F238E27FC236}">
                <a16:creationId xmlns:a16="http://schemas.microsoft.com/office/drawing/2014/main" id="{1F9B446F-F450-0C50-A933-612E69020B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C9A977-1290-3E8E-F47A-03DD69652306}"/>
              </a:ext>
            </a:extLst>
          </p:cNvPr>
          <p:cNvSpPr>
            <a:spLocks noGrp="1"/>
          </p:cNvSpPr>
          <p:nvPr>
            <p:ph type="sldNum" sz="quarter" idx="12"/>
          </p:nvPr>
        </p:nvSpPr>
        <p:spPr/>
        <p:txBody>
          <a:bodyPr/>
          <a:lstStyle/>
          <a:p>
            <a:fld id="{C2176C97-BE77-4558-BEA2-97273BCFBCFB}" type="slidenum">
              <a:rPr lang="en-US" smtClean="0"/>
              <a:t>‹#›</a:t>
            </a:fld>
            <a:endParaRPr lang="en-US"/>
          </a:p>
        </p:txBody>
      </p:sp>
    </p:spTree>
    <p:extLst>
      <p:ext uri="{BB962C8B-B14F-4D97-AF65-F5344CB8AC3E}">
        <p14:creationId xmlns:p14="http://schemas.microsoft.com/office/powerpoint/2010/main" val="2031482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B135-6203-7C3E-0C67-BF5B7D9A72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53D7FA-E209-FEE4-8480-6B2227ADD2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0DB8FA-F2A8-3E83-E2AA-581AA6ADA86B}"/>
              </a:ext>
            </a:extLst>
          </p:cNvPr>
          <p:cNvSpPr>
            <a:spLocks noGrp="1"/>
          </p:cNvSpPr>
          <p:nvPr>
            <p:ph type="dt" sz="half" idx="10"/>
          </p:nvPr>
        </p:nvSpPr>
        <p:spPr/>
        <p:txBody>
          <a:bodyPr/>
          <a:lstStyle/>
          <a:p>
            <a:fld id="{30F940CD-3BA8-4B91-8921-0BB1F775FCC5}" type="datetimeFigureOut">
              <a:rPr lang="en-US" smtClean="0"/>
              <a:t>7/29/2022</a:t>
            </a:fld>
            <a:endParaRPr lang="en-US"/>
          </a:p>
        </p:txBody>
      </p:sp>
      <p:sp>
        <p:nvSpPr>
          <p:cNvPr id="5" name="Footer Placeholder 4">
            <a:extLst>
              <a:ext uri="{FF2B5EF4-FFF2-40B4-BE49-F238E27FC236}">
                <a16:creationId xmlns:a16="http://schemas.microsoft.com/office/drawing/2014/main" id="{9C7F0D34-2BE4-B00B-3AF4-1B78D6033C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47965-7FC2-A82D-DAD4-AF8A8F7EB87C}"/>
              </a:ext>
            </a:extLst>
          </p:cNvPr>
          <p:cNvSpPr>
            <a:spLocks noGrp="1"/>
          </p:cNvSpPr>
          <p:nvPr>
            <p:ph type="sldNum" sz="quarter" idx="12"/>
          </p:nvPr>
        </p:nvSpPr>
        <p:spPr/>
        <p:txBody>
          <a:bodyPr/>
          <a:lstStyle/>
          <a:p>
            <a:fld id="{C2176C97-BE77-4558-BEA2-97273BCFBCFB}" type="slidenum">
              <a:rPr lang="en-US" smtClean="0"/>
              <a:t>‹#›</a:t>
            </a:fld>
            <a:endParaRPr lang="en-US"/>
          </a:p>
        </p:txBody>
      </p:sp>
    </p:spTree>
    <p:extLst>
      <p:ext uri="{BB962C8B-B14F-4D97-AF65-F5344CB8AC3E}">
        <p14:creationId xmlns:p14="http://schemas.microsoft.com/office/powerpoint/2010/main" val="2960189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363A63-7622-5B05-9912-AD3A752622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BE3BB7-2F29-6F14-7700-0FFDB4385A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4AC475-A679-628B-6E8C-ED616333F0EF}"/>
              </a:ext>
            </a:extLst>
          </p:cNvPr>
          <p:cNvSpPr>
            <a:spLocks noGrp="1"/>
          </p:cNvSpPr>
          <p:nvPr>
            <p:ph type="dt" sz="half" idx="10"/>
          </p:nvPr>
        </p:nvSpPr>
        <p:spPr/>
        <p:txBody>
          <a:bodyPr/>
          <a:lstStyle/>
          <a:p>
            <a:fld id="{30F940CD-3BA8-4B91-8921-0BB1F775FCC5}" type="datetimeFigureOut">
              <a:rPr lang="en-US" smtClean="0"/>
              <a:t>7/29/2022</a:t>
            </a:fld>
            <a:endParaRPr lang="en-US"/>
          </a:p>
        </p:txBody>
      </p:sp>
      <p:sp>
        <p:nvSpPr>
          <p:cNvPr id="5" name="Footer Placeholder 4">
            <a:extLst>
              <a:ext uri="{FF2B5EF4-FFF2-40B4-BE49-F238E27FC236}">
                <a16:creationId xmlns:a16="http://schemas.microsoft.com/office/drawing/2014/main" id="{A23BFA9B-A6F2-95D8-14E0-B7EEB3A59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550548-52BF-0D54-282F-E547A6C17CB5}"/>
              </a:ext>
            </a:extLst>
          </p:cNvPr>
          <p:cNvSpPr>
            <a:spLocks noGrp="1"/>
          </p:cNvSpPr>
          <p:nvPr>
            <p:ph type="sldNum" sz="quarter" idx="12"/>
          </p:nvPr>
        </p:nvSpPr>
        <p:spPr/>
        <p:txBody>
          <a:bodyPr/>
          <a:lstStyle/>
          <a:p>
            <a:fld id="{C2176C97-BE77-4558-BEA2-97273BCFBCFB}" type="slidenum">
              <a:rPr lang="en-US" smtClean="0"/>
              <a:t>‹#›</a:t>
            </a:fld>
            <a:endParaRPr lang="en-US"/>
          </a:p>
        </p:txBody>
      </p:sp>
    </p:spTree>
    <p:extLst>
      <p:ext uri="{BB962C8B-B14F-4D97-AF65-F5344CB8AC3E}">
        <p14:creationId xmlns:p14="http://schemas.microsoft.com/office/powerpoint/2010/main" val="3083673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B5939-EF8D-703B-4120-A7DEE6A09A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3A6043-9369-4DB0-1D27-02C7706EB6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5D914F-7C0D-7716-D956-0E74357D411F}"/>
              </a:ext>
            </a:extLst>
          </p:cNvPr>
          <p:cNvSpPr>
            <a:spLocks noGrp="1"/>
          </p:cNvSpPr>
          <p:nvPr>
            <p:ph type="dt" sz="half" idx="10"/>
          </p:nvPr>
        </p:nvSpPr>
        <p:spPr/>
        <p:txBody>
          <a:bodyPr/>
          <a:lstStyle/>
          <a:p>
            <a:fld id="{30F940CD-3BA8-4B91-8921-0BB1F775FCC5}" type="datetimeFigureOut">
              <a:rPr lang="en-US" smtClean="0"/>
              <a:t>7/29/2022</a:t>
            </a:fld>
            <a:endParaRPr lang="en-US"/>
          </a:p>
        </p:txBody>
      </p:sp>
      <p:sp>
        <p:nvSpPr>
          <p:cNvPr id="5" name="Footer Placeholder 4">
            <a:extLst>
              <a:ext uri="{FF2B5EF4-FFF2-40B4-BE49-F238E27FC236}">
                <a16:creationId xmlns:a16="http://schemas.microsoft.com/office/drawing/2014/main" id="{49BA986C-17FD-2D84-EBB0-CFBE59D587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BB39ED-C046-AA87-33F1-94E544D52C5E}"/>
              </a:ext>
            </a:extLst>
          </p:cNvPr>
          <p:cNvSpPr>
            <a:spLocks noGrp="1"/>
          </p:cNvSpPr>
          <p:nvPr>
            <p:ph type="sldNum" sz="quarter" idx="12"/>
          </p:nvPr>
        </p:nvSpPr>
        <p:spPr/>
        <p:txBody>
          <a:bodyPr/>
          <a:lstStyle/>
          <a:p>
            <a:fld id="{C2176C97-BE77-4558-BEA2-97273BCFBCFB}" type="slidenum">
              <a:rPr lang="en-US" smtClean="0"/>
              <a:t>‹#›</a:t>
            </a:fld>
            <a:endParaRPr lang="en-US"/>
          </a:p>
        </p:txBody>
      </p:sp>
    </p:spTree>
    <p:extLst>
      <p:ext uri="{BB962C8B-B14F-4D97-AF65-F5344CB8AC3E}">
        <p14:creationId xmlns:p14="http://schemas.microsoft.com/office/powerpoint/2010/main" val="4104041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1D90D-EF04-C72D-220F-232C0A0541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EF15BE-5B87-3C45-54BA-5525281CD7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1CEEC0-8555-0E09-8B4E-326A1D3123DD}"/>
              </a:ext>
            </a:extLst>
          </p:cNvPr>
          <p:cNvSpPr>
            <a:spLocks noGrp="1"/>
          </p:cNvSpPr>
          <p:nvPr>
            <p:ph type="dt" sz="half" idx="10"/>
          </p:nvPr>
        </p:nvSpPr>
        <p:spPr/>
        <p:txBody>
          <a:bodyPr/>
          <a:lstStyle/>
          <a:p>
            <a:fld id="{30F940CD-3BA8-4B91-8921-0BB1F775FCC5}" type="datetimeFigureOut">
              <a:rPr lang="en-US" smtClean="0"/>
              <a:t>7/29/2022</a:t>
            </a:fld>
            <a:endParaRPr lang="en-US"/>
          </a:p>
        </p:txBody>
      </p:sp>
      <p:sp>
        <p:nvSpPr>
          <p:cNvPr id="5" name="Footer Placeholder 4">
            <a:extLst>
              <a:ext uri="{FF2B5EF4-FFF2-40B4-BE49-F238E27FC236}">
                <a16:creationId xmlns:a16="http://schemas.microsoft.com/office/drawing/2014/main" id="{E6C01B13-0540-AACC-AC79-65D0067108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F5141-D4AE-1CA5-EB91-93F9016EDA11}"/>
              </a:ext>
            </a:extLst>
          </p:cNvPr>
          <p:cNvSpPr>
            <a:spLocks noGrp="1"/>
          </p:cNvSpPr>
          <p:nvPr>
            <p:ph type="sldNum" sz="quarter" idx="12"/>
          </p:nvPr>
        </p:nvSpPr>
        <p:spPr/>
        <p:txBody>
          <a:bodyPr/>
          <a:lstStyle/>
          <a:p>
            <a:fld id="{C2176C97-BE77-4558-BEA2-97273BCFBCFB}" type="slidenum">
              <a:rPr lang="en-US" smtClean="0"/>
              <a:t>‹#›</a:t>
            </a:fld>
            <a:endParaRPr lang="en-US"/>
          </a:p>
        </p:txBody>
      </p:sp>
    </p:spTree>
    <p:extLst>
      <p:ext uri="{BB962C8B-B14F-4D97-AF65-F5344CB8AC3E}">
        <p14:creationId xmlns:p14="http://schemas.microsoft.com/office/powerpoint/2010/main" val="2175354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2A25-EC79-BD2A-9AEA-264892449C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73773E-0F43-A93C-5D9E-BDB491493B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A04969-6238-AC0C-3182-AFE8DD7B8E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E35856-292D-F487-6047-EB870D2C5819}"/>
              </a:ext>
            </a:extLst>
          </p:cNvPr>
          <p:cNvSpPr>
            <a:spLocks noGrp="1"/>
          </p:cNvSpPr>
          <p:nvPr>
            <p:ph type="dt" sz="half" idx="10"/>
          </p:nvPr>
        </p:nvSpPr>
        <p:spPr/>
        <p:txBody>
          <a:bodyPr/>
          <a:lstStyle/>
          <a:p>
            <a:fld id="{30F940CD-3BA8-4B91-8921-0BB1F775FCC5}" type="datetimeFigureOut">
              <a:rPr lang="en-US" smtClean="0"/>
              <a:t>7/29/2022</a:t>
            </a:fld>
            <a:endParaRPr lang="en-US"/>
          </a:p>
        </p:txBody>
      </p:sp>
      <p:sp>
        <p:nvSpPr>
          <p:cNvPr id="6" name="Footer Placeholder 5">
            <a:extLst>
              <a:ext uri="{FF2B5EF4-FFF2-40B4-BE49-F238E27FC236}">
                <a16:creationId xmlns:a16="http://schemas.microsoft.com/office/drawing/2014/main" id="{253AE8C5-9C58-AEBB-A56C-B086B02B32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BCA548-FB15-A9D8-BD8B-064DA1E05999}"/>
              </a:ext>
            </a:extLst>
          </p:cNvPr>
          <p:cNvSpPr>
            <a:spLocks noGrp="1"/>
          </p:cNvSpPr>
          <p:nvPr>
            <p:ph type="sldNum" sz="quarter" idx="12"/>
          </p:nvPr>
        </p:nvSpPr>
        <p:spPr/>
        <p:txBody>
          <a:bodyPr/>
          <a:lstStyle/>
          <a:p>
            <a:fld id="{C2176C97-BE77-4558-BEA2-97273BCFBCFB}" type="slidenum">
              <a:rPr lang="en-US" smtClean="0"/>
              <a:t>‹#›</a:t>
            </a:fld>
            <a:endParaRPr lang="en-US"/>
          </a:p>
        </p:txBody>
      </p:sp>
    </p:spTree>
    <p:extLst>
      <p:ext uri="{BB962C8B-B14F-4D97-AF65-F5344CB8AC3E}">
        <p14:creationId xmlns:p14="http://schemas.microsoft.com/office/powerpoint/2010/main" val="252324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45C52-6EEC-3560-88D3-577539F371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8893CC-8EAD-0B27-9D91-D05B6EB88F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B98086-247A-CBF6-ACC1-9E82BDFAF9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1DC7EB-FF18-FD50-B78B-C3C3177A2C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AE8706-2242-C5AF-7BC1-F1F5F6D8DA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949093-D458-0CCF-8AAD-77A582DFCD9A}"/>
              </a:ext>
            </a:extLst>
          </p:cNvPr>
          <p:cNvSpPr>
            <a:spLocks noGrp="1"/>
          </p:cNvSpPr>
          <p:nvPr>
            <p:ph type="dt" sz="half" idx="10"/>
          </p:nvPr>
        </p:nvSpPr>
        <p:spPr/>
        <p:txBody>
          <a:bodyPr/>
          <a:lstStyle/>
          <a:p>
            <a:fld id="{30F940CD-3BA8-4B91-8921-0BB1F775FCC5}" type="datetimeFigureOut">
              <a:rPr lang="en-US" smtClean="0"/>
              <a:t>7/29/2022</a:t>
            </a:fld>
            <a:endParaRPr lang="en-US"/>
          </a:p>
        </p:txBody>
      </p:sp>
      <p:sp>
        <p:nvSpPr>
          <p:cNvPr id="8" name="Footer Placeholder 7">
            <a:extLst>
              <a:ext uri="{FF2B5EF4-FFF2-40B4-BE49-F238E27FC236}">
                <a16:creationId xmlns:a16="http://schemas.microsoft.com/office/drawing/2014/main" id="{8CC690ED-287C-8867-1108-2614A17E1B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6F90AE-7128-193A-533A-099FA897F641}"/>
              </a:ext>
            </a:extLst>
          </p:cNvPr>
          <p:cNvSpPr>
            <a:spLocks noGrp="1"/>
          </p:cNvSpPr>
          <p:nvPr>
            <p:ph type="sldNum" sz="quarter" idx="12"/>
          </p:nvPr>
        </p:nvSpPr>
        <p:spPr/>
        <p:txBody>
          <a:bodyPr/>
          <a:lstStyle/>
          <a:p>
            <a:fld id="{C2176C97-BE77-4558-BEA2-97273BCFBCFB}" type="slidenum">
              <a:rPr lang="en-US" smtClean="0"/>
              <a:t>‹#›</a:t>
            </a:fld>
            <a:endParaRPr lang="en-US"/>
          </a:p>
        </p:txBody>
      </p:sp>
    </p:spTree>
    <p:extLst>
      <p:ext uri="{BB962C8B-B14F-4D97-AF65-F5344CB8AC3E}">
        <p14:creationId xmlns:p14="http://schemas.microsoft.com/office/powerpoint/2010/main" val="1851292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38430-0998-0E01-09BE-EAB3F5DA08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362E20-2EA1-05F5-CAAC-CC61DA4FF679}"/>
              </a:ext>
            </a:extLst>
          </p:cNvPr>
          <p:cNvSpPr>
            <a:spLocks noGrp="1"/>
          </p:cNvSpPr>
          <p:nvPr>
            <p:ph type="dt" sz="half" idx="10"/>
          </p:nvPr>
        </p:nvSpPr>
        <p:spPr/>
        <p:txBody>
          <a:bodyPr/>
          <a:lstStyle/>
          <a:p>
            <a:fld id="{30F940CD-3BA8-4B91-8921-0BB1F775FCC5}" type="datetimeFigureOut">
              <a:rPr lang="en-US" smtClean="0"/>
              <a:t>7/29/2022</a:t>
            </a:fld>
            <a:endParaRPr lang="en-US"/>
          </a:p>
        </p:txBody>
      </p:sp>
      <p:sp>
        <p:nvSpPr>
          <p:cNvPr id="4" name="Footer Placeholder 3">
            <a:extLst>
              <a:ext uri="{FF2B5EF4-FFF2-40B4-BE49-F238E27FC236}">
                <a16:creationId xmlns:a16="http://schemas.microsoft.com/office/drawing/2014/main" id="{0A4C8612-DB26-600F-343C-D770CC7252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C2D331-B23A-C06C-568C-91F74E3AC4F1}"/>
              </a:ext>
            </a:extLst>
          </p:cNvPr>
          <p:cNvSpPr>
            <a:spLocks noGrp="1"/>
          </p:cNvSpPr>
          <p:nvPr>
            <p:ph type="sldNum" sz="quarter" idx="12"/>
          </p:nvPr>
        </p:nvSpPr>
        <p:spPr/>
        <p:txBody>
          <a:bodyPr/>
          <a:lstStyle/>
          <a:p>
            <a:fld id="{C2176C97-BE77-4558-BEA2-97273BCFBCFB}" type="slidenum">
              <a:rPr lang="en-US" smtClean="0"/>
              <a:t>‹#›</a:t>
            </a:fld>
            <a:endParaRPr lang="en-US"/>
          </a:p>
        </p:txBody>
      </p:sp>
    </p:spTree>
    <p:extLst>
      <p:ext uri="{BB962C8B-B14F-4D97-AF65-F5344CB8AC3E}">
        <p14:creationId xmlns:p14="http://schemas.microsoft.com/office/powerpoint/2010/main" val="3793183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A392DC-EA0E-4101-4889-535E35B1B81C}"/>
              </a:ext>
            </a:extLst>
          </p:cNvPr>
          <p:cNvSpPr>
            <a:spLocks noGrp="1"/>
          </p:cNvSpPr>
          <p:nvPr>
            <p:ph type="dt" sz="half" idx="10"/>
          </p:nvPr>
        </p:nvSpPr>
        <p:spPr/>
        <p:txBody>
          <a:bodyPr/>
          <a:lstStyle/>
          <a:p>
            <a:fld id="{30F940CD-3BA8-4B91-8921-0BB1F775FCC5}" type="datetimeFigureOut">
              <a:rPr lang="en-US" smtClean="0"/>
              <a:t>7/29/2022</a:t>
            </a:fld>
            <a:endParaRPr lang="en-US"/>
          </a:p>
        </p:txBody>
      </p:sp>
      <p:sp>
        <p:nvSpPr>
          <p:cNvPr id="3" name="Footer Placeholder 2">
            <a:extLst>
              <a:ext uri="{FF2B5EF4-FFF2-40B4-BE49-F238E27FC236}">
                <a16:creationId xmlns:a16="http://schemas.microsoft.com/office/drawing/2014/main" id="{60D0B884-2880-0D3D-255A-B0A3CA0643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2EDBE8-9B6B-430E-736E-4CE78145BADB}"/>
              </a:ext>
            </a:extLst>
          </p:cNvPr>
          <p:cNvSpPr>
            <a:spLocks noGrp="1"/>
          </p:cNvSpPr>
          <p:nvPr>
            <p:ph type="sldNum" sz="quarter" idx="12"/>
          </p:nvPr>
        </p:nvSpPr>
        <p:spPr/>
        <p:txBody>
          <a:bodyPr/>
          <a:lstStyle/>
          <a:p>
            <a:fld id="{C2176C97-BE77-4558-BEA2-97273BCFBCFB}" type="slidenum">
              <a:rPr lang="en-US" smtClean="0"/>
              <a:t>‹#›</a:t>
            </a:fld>
            <a:endParaRPr lang="en-US"/>
          </a:p>
        </p:txBody>
      </p:sp>
    </p:spTree>
    <p:extLst>
      <p:ext uri="{BB962C8B-B14F-4D97-AF65-F5344CB8AC3E}">
        <p14:creationId xmlns:p14="http://schemas.microsoft.com/office/powerpoint/2010/main" val="425410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8BDAA-BD1F-3583-6CD7-48765EFD3A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BE1810-D8B8-1078-0C7E-B845FEF773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59E802-4E51-070F-80A9-7BBC45AFE7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7F4485-438A-ABD7-F7CB-3B64491E3FDE}"/>
              </a:ext>
            </a:extLst>
          </p:cNvPr>
          <p:cNvSpPr>
            <a:spLocks noGrp="1"/>
          </p:cNvSpPr>
          <p:nvPr>
            <p:ph type="dt" sz="half" idx="10"/>
          </p:nvPr>
        </p:nvSpPr>
        <p:spPr/>
        <p:txBody>
          <a:bodyPr/>
          <a:lstStyle/>
          <a:p>
            <a:fld id="{30F940CD-3BA8-4B91-8921-0BB1F775FCC5}" type="datetimeFigureOut">
              <a:rPr lang="en-US" smtClean="0"/>
              <a:t>7/29/2022</a:t>
            </a:fld>
            <a:endParaRPr lang="en-US"/>
          </a:p>
        </p:txBody>
      </p:sp>
      <p:sp>
        <p:nvSpPr>
          <p:cNvPr id="6" name="Footer Placeholder 5">
            <a:extLst>
              <a:ext uri="{FF2B5EF4-FFF2-40B4-BE49-F238E27FC236}">
                <a16:creationId xmlns:a16="http://schemas.microsoft.com/office/drawing/2014/main" id="{74494524-9EC1-4C4C-B0FD-8D7D01D140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6D1893-F912-770E-58A4-5797DF58DAE3}"/>
              </a:ext>
            </a:extLst>
          </p:cNvPr>
          <p:cNvSpPr>
            <a:spLocks noGrp="1"/>
          </p:cNvSpPr>
          <p:nvPr>
            <p:ph type="sldNum" sz="quarter" idx="12"/>
          </p:nvPr>
        </p:nvSpPr>
        <p:spPr/>
        <p:txBody>
          <a:bodyPr/>
          <a:lstStyle/>
          <a:p>
            <a:fld id="{C2176C97-BE77-4558-BEA2-97273BCFBCFB}" type="slidenum">
              <a:rPr lang="en-US" smtClean="0"/>
              <a:t>‹#›</a:t>
            </a:fld>
            <a:endParaRPr lang="en-US"/>
          </a:p>
        </p:txBody>
      </p:sp>
    </p:spTree>
    <p:extLst>
      <p:ext uri="{BB962C8B-B14F-4D97-AF65-F5344CB8AC3E}">
        <p14:creationId xmlns:p14="http://schemas.microsoft.com/office/powerpoint/2010/main" val="196047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9BFA3-EFE3-6B39-8991-D161233976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42E739-6F45-AB30-AFFF-1D4055B851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C3E444-ED7B-6567-723C-51E449AC00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032128-1461-B200-EC55-5A9D6C7C06F3}"/>
              </a:ext>
            </a:extLst>
          </p:cNvPr>
          <p:cNvSpPr>
            <a:spLocks noGrp="1"/>
          </p:cNvSpPr>
          <p:nvPr>
            <p:ph type="dt" sz="half" idx="10"/>
          </p:nvPr>
        </p:nvSpPr>
        <p:spPr/>
        <p:txBody>
          <a:bodyPr/>
          <a:lstStyle/>
          <a:p>
            <a:fld id="{30F940CD-3BA8-4B91-8921-0BB1F775FCC5}" type="datetimeFigureOut">
              <a:rPr lang="en-US" smtClean="0"/>
              <a:t>7/29/2022</a:t>
            </a:fld>
            <a:endParaRPr lang="en-US"/>
          </a:p>
        </p:txBody>
      </p:sp>
      <p:sp>
        <p:nvSpPr>
          <p:cNvPr id="6" name="Footer Placeholder 5">
            <a:extLst>
              <a:ext uri="{FF2B5EF4-FFF2-40B4-BE49-F238E27FC236}">
                <a16:creationId xmlns:a16="http://schemas.microsoft.com/office/drawing/2014/main" id="{2B362494-5EFA-DEEC-CE5A-16BA86F6F9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22C3E0-252F-14F7-7932-E19AD7350C99}"/>
              </a:ext>
            </a:extLst>
          </p:cNvPr>
          <p:cNvSpPr>
            <a:spLocks noGrp="1"/>
          </p:cNvSpPr>
          <p:nvPr>
            <p:ph type="sldNum" sz="quarter" idx="12"/>
          </p:nvPr>
        </p:nvSpPr>
        <p:spPr/>
        <p:txBody>
          <a:bodyPr/>
          <a:lstStyle/>
          <a:p>
            <a:fld id="{C2176C97-BE77-4558-BEA2-97273BCFBCFB}" type="slidenum">
              <a:rPr lang="en-US" smtClean="0"/>
              <a:t>‹#›</a:t>
            </a:fld>
            <a:endParaRPr lang="en-US"/>
          </a:p>
        </p:txBody>
      </p:sp>
    </p:spTree>
    <p:extLst>
      <p:ext uri="{BB962C8B-B14F-4D97-AF65-F5344CB8AC3E}">
        <p14:creationId xmlns:p14="http://schemas.microsoft.com/office/powerpoint/2010/main" val="2958649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5150F3-B2B4-5A25-39C3-98B246F44C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A64117-3B4A-0BCA-8DED-8F9F687A8F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332946-78B5-D93F-FEA6-E9C2810C24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F940CD-3BA8-4B91-8921-0BB1F775FCC5}" type="datetimeFigureOut">
              <a:rPr lang="en-US" smtClean="0"/>
              <a:t>7/29/2022</a:t>
            </a:fld>
            <a:endParaRPr lang="en-US"/>
          </a:p>
        </p:txBody>
      </p:sp>
      <p:sp>
        <p:nvSpPr>
          <p:cNvPr id="5" name="Footer Placeholder 4">
            <a:extLst>
              <a:ext uri="{FF2B5EF4-FFF2-40B4-BE49-F238E27FC236}">
                <a16:creationId xmlns:a16="http://schemas.microsoft.com/office/drawing/2014/main" id="{9598A119-3BC1-4C5A-74F1-7EF934F41D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5E636A-5646-28FE-3445-B18AE2A44D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176C97-BE77-4558-BEA2-97273BCFBCFB}" type="slidenum">
              <a:rPr lang="en-US" smtClean="0"/>
              <a:t>‹#›</a:t>
            </a:fld>
            <a:endParaRPr lang="en-US"/>
          </a:p>
        </p:txBody>
      </p:sp>
    </p:spTree>
    <p:extLst>
      <p:ext uri="{BB962C8B-B14F-4D97-AF65-F5344CB8AC3E}">
        <p14:creationId xmlns:p14="http://schemas.microsoft.com/office/powerpoint/2010/main" val="2252887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381E9-0244-DAC8-3EE7-22CB8C92A4D0}"/>
              </a:ext>
            </a:extLst>
          </p:cNvPr>
          <p:cNvSpPr>
            <a:spLocks noGrp="1"/>
          </p:cNvSpPr>
          <p:nvPr>
            <p:ph type="ctrTitle"/>
          </p:nvPr>
        </p:nvSpPr>
        <p:spPr/>
        <p:txBody>
          <a:bodyPr>
            <a:normAutofit fontScale="90000"/>
          </a:bodyPr>
          <a:lstStyle/>
          <a:p>
            <a:r>
              <a:rPr lang="en-US" dirty="0"/>
              <a:t>Chain of Thought Prompting Elicits Reasoning in Large Language Models</a:t>
            </a:r>
          </a:p>
        </p:txBody>
      </p:sp>
      <p:sp>
        <p:nvSpPr>
          <p:cNvPr id="3" name="Subtitle 2">
            <a:extLst>
              <a:ext uri="{FF2B5EF4-FFF2-40B4-BE49-F238E27FC236}">
                <a16:creationId xmlns:a16="http://schemas.microsoft.com/office/drawing/2014/main" id="{3E117945-A43B-24EE-31FE-756D64CACC9A}"/>
              </a:ext>
            </a:extLst>
          </p:cNvPr>
          <p:cNvSpPr>
            <a:spLocks noGrp="1"/>
          </p:cNvSpPr>
          <p:nvPr>
            <p:ph type="subTitle" idx="1"/>
          </p:nvPr>
        </p:nvSpPr>
        <p:spPr/>
        <p:txBody>
          <a:bodyPr/>
          <a:lstStyle/>
          <a:p>
            <a:r>
              <a:rPr lang="en-US" dirty="0"/>
              <a:t>Presented by Zonglin Yang</a:t>
            </a:r>
          </a:p>
          <a:p>
            <a:r>
              <a:rPr lang="en-US" dirty="0"/>
              <a:t>July 29th</a:t>
            </a:r>
          </a:p>
        </p:txBody>
      </p:sp>
    </p:spTree>
    <p:extLst>
      <p:ext uri="{BB962C8B-B14F-4D97-AF65-F5344CB8AC3E}">
        <p14:creationId xmlns:p14="http://schemas.microsoft.com/office/powerpoint/2010/main" val="226947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5E304-037F-B651-72EB-9A720BE494DA}"/>
              </a:ext>
            </a:extLst>
          </p:cNvPr>
          <p:cNvSpPr>
            <a:spLocks noGrp="1"/>
          </p:cNvSpPr>
          <p:nvPr>
            <p:ph type="title"/>
          </p:nvPr>
        </p:nvSpPr>
        <p:spPr/>
        <p:txBody>
          <a:bodyPr/>
          <a:lstStyle/>
          <a:p>
            <a:r>
              <a:rPr lang="en-US" sz="4400" dirty="0"/>
              <a:t>Arithmetic Reasoning (findings)</a:t>
            </a:r>
            <a:endParaRPr lang="en-US" dirty="0"/>
          </a:p>
        </p:txBody>
      </p:sp>
      <p:sp>
        <p:nvSpPr>
          <p:cNvPr id="3" name="Content Placeholder 2">
            <a:extLst>
              <a:ext uri="{FF2B5EF4-FFF2-40B4-BE49-F238E27FC236}">
                <a16:creationId xmlns:a16="http://schemas.microsoft.com/office/drawing/2014/main" id="{6C852FED-1B11-93FE-4601-805B38248BAE}"/>
              </a:ext>
            </a:extLst>
          </p:cNvPr>
          <p:cNvSpPr>
            <a:spLocks noGrp="1"/>
          </p:cNvSpPr>
          <p:nvPr>
            <p:ph idx="1"/>
          </p:nvPr>
        </p:nvSpPr>
        <p:spPr/>
        <p:txBody>
          <a:bodyPr/>
          <a:lstStyle/>
          <a:p>
            <a:r>
              <a:rPr lang="en-US" dirty="0"/>
              <a:t>Sufficient large scale of language models is required for large performance gains</a:t>
            </a:r>
          </a:p>
          <a:p>
            <a:pPr lvl="1"/>
            <a:r>
              <a:rPr lang="en-US" dirty="0"/>
              <a:t>Smaller scale produces fluent but illogical chains of thought</a:t>
            </a:r>
          </a:p>
          <a:p>
            <a:r>
              <a:rPr lang="en-US" dirty="0"/>
              <a:t>Chain of thought prompting has larger performance gains for more-complicated problems (such as GSM8k)</a:t>
            </a:r>
          </a:p>
          <a:p>
            <a:r>
              <a:rPr lang="en-US" dirty="0"/>
              <a:t>Very large language models such as GPT-3 175B and </a:t>
            </a:r>
            <a:r>
              <a:rPr lang="en-US" dirty="0" err="1"/>
              <a:t>PaLM</a:t>
            </a:r>
            <a:r>
              <a:rPr lang="en-US" dirty="0"/>
              <a:t> 540B compares favorably to prior state-of-the-art, which typically finetunes a task-specific model on a labeled training dataset.</a:t>
            </a:r>
          </a:p>
          <a:p>
            <a:endParaRPr lang="en-US" dirty="0"/>
          </a:p>
        </p:txBody>
      </p:sp>
    </p:spTree>
    <p:extLst>
      <p:ext uri="{BB962C8B-B14F-4D97-AF65-F5344CB8AC3E}">
        <p14:creationId xmlns:p14="http://schemas.microsoft.com/office/powerpoint/2010/main" val="1364113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C81B5-022A-EC7D-0D4C-3FF127D8EC2C}"/>
              </a:ext>
            </a:extLst>
          </p:cNvPr>
          <p:cNvSpPr>
            <a:spLocks noGrp="1"/>
          </p:cNvSpPr>
          <p:nvPr>
            <p:ph type="title"/>
          </p:nvPr>
        </p:nvSpPr>
        <p:spPr/>
        <p:txBody>
          <a:bodyPr/>
          <a:lstStyle/>
          <a:p>
            <a:r>
              <a:rPr lang="en-US" sz="4400" dirty="0"/>
              <a:t>Arithmetic Reasoning (quantitative analysis)</a:t>
            </a:r>
            <a:endParaRPr lang="en-US" dirty="0"/>
          </a:p>
        </p:txBody>
      </p:sp>
      <p:sp>
        <p:nvSpPr>
          <p:cNvPr id="3" name="Content Placeholder 2">
            <a:extLst>
              <a:ext uri="{FF2B5EF4-FFF2-40B4-BE49-F238E27FC236}">
                <a16:creationId xmlns:a16="http://schemas.microsoft.com/office/drawing/2014/main" id="{803FD655-5C10-CA8C-F50C-F918DBAA6542}"/>
              </a:ext>
            </a:extLst>
          </p:cNvPr>
          <p:cNvSpPr>
            <a:spLocks noGrp="1"/>
          </p:cNvSpPr>
          <p:nvPr>
            <p:ph idx="1"/>
          </p:nvPr>
        </p:nvSpPr>
        <p:spPr/>
        <p:txBody>
          <a:bodyPr/>
          <a:lstStyle/>
          <a:p>
            <a:r>
              <a:rPr lang="en-US" dirty="0"/>
              <a:t>Of 50 random examples where the model returned the correct final answer, all of the generated chains of thought were also logically and mathematically correct except two that coincidentally arrived at the correct answer.</a:t>
            </a:r>
          </a:p>
          <a:p>
            <a:r>
              <a:rPr lang="en-US" dirty="0"/>
              <a:t>Of 50 random examples where the model returned the wrong final answer, 46% of the chains of thought were almost correct, barring minor mistakes (calculate error, symbolic mapping error, or one reasoning steps missing); the other 54% had major errors in semantic understanding or coherence.</a:t>
            </a:r>
          </a:p>
        </p:txBody>
      </p:sp>
    </p:spTree>
    <p:extLst>
      <p:ext uri="{BB962C8B-B14F-4D97-AF65-F5344CB8AC3E}">
        <p14:creationId xmlns:p14="http://schemas.microsoft.com/office/powerpoint/2010/main" val="3868972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628A4-6B93-25A1-98B2-334D93D42E1B}"/>
              </a:ext>
            </a:extLst>
          </p:cNvPr>
          <p:cNvSpPr>
            <a:spLocks noGrp="1"/>
          </p:cNvSpPr>
          <p:nvPr>
            <p:ph type="title"/>
          </p:nvPr>
        </p:nvSpPr>
        <p:spPr/>
        <p:txBody>
          <a:bodyPr/>
          <a:lstStyle/>
          <a:p>
            <a:r>
              <a:rPr lang="en-US" dirty="0"/>
              <a:t>Commonsense Reasoning (results)</a:t>
            </a:r>
          </a:p>
        </p:txBody>
      </p:sp>
      <p:pic>
        <p:nvPicPr>
          <p:cNvPr id="5" name="Content Placeholder 4">
            <a:extLst>
              <a:ext uri="{FF2B5EF4-FFF2-40B4-BE49-F238E27FC236}">
                <a16:creationId xmlns:a16="http://schemas.microsoft.com/office/drawing/2014/main" id="{ED0BE907-9DAB-BD2E-6C09-7A66618370CE}"/>
              </a:ext>
            </a:extLst>
          </p:cNvPr>
          <p:cNvPicPr>
            <a:picLocks noGrp="1" noChangeAspect="1"/>
          </p:cNvPicPr>
          <p:nvPr>
            <p:ph idx="1"/>
          </p:nvPr>
        </p:nvPicPr>
        <p:blipFill>
          <a:blip r:embed="rId2"/>
          <a:stretch>
            <a:fillRect/>
          </a:stretch>
        </p:blipFill>
        <p:spPr>
          <a:xfrm>
            <a:off x="161179" y="2545546"/>
            <a:ext cx="11869641" cy="3413291"/>
          </a:xfrm>
        </p:spPr>
      </p:pic>
    </p:spTree>
    <p:extLst>
      <p:ext uri="{BB962C8B-B14F-4D97-AF65-F5344CB8AC3E}">
        <p14:creationId xmlns:p14="http://schemas.microsoft.com/office/powerpoint/2010/main" val="3394015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4395CE-563D-7347-9733-D84AAF476271}"/>
              </a:ext>
            </a:extLst>
          </p:cNvPr>
          <p:cNvSpPr>
            <a:spLocks noGrp="1"/>
          </p:cNvSpPr>
          <p:nvPr>
            <p:ph type="title"/>
          </p:nvPr>
        </p:nvSpPr>
        <p:spPr>
          <a:xfrm>
            <a:off x="630936" y="639520"/>
            <a:ext cx="3429000" cy="1719072"/>
          </a:xfrm>
        </p:spPr>
        <p:txBody>
          <a:bodyPr anchor="b">
            <a:normAutofit/>
          </a:bodyPr>
          <a:lstStyle/>
          <a:p>
            <a:r>
              <a:rPr lang="en-US" sz="4200"/>
              <a:t>Commonsense Reasoning</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CDEBFEB-5AD2-01EC-5800-8C98FFA3CAD7}"/>
              </a:ext>
            </a:extLst>
          </p:cNvPr>
          <p:cNvPicPr>
            <a:picLocks noChangeAspect="1"/>
          </p:cNvPicPr>
          <p:nvPr/>
        </p:nvPicPr>
        <p:blipFill>
          <a:blip r:embed="rId2"/>
          <a:stretch>
            <a:fillRect/>
          </a:stretch>
        </p:blipFill>
        <p:spPr>
          <a:xfrm>
            <a:off x="4673639" y="640080"/>
            <a:ext cx="6865033" cy="5577840"/>
          </a:xfrm>
          <a:prstGeom prst="rect">
            <a:avLst/>
          </a:prstGeom>
        </p:spPr>
      </p:pic>
    </p:spTree>
    <p:extLst>
      <p:ext uri="{BB962C8B-B14F-4D97-AF65-F5344CB8AC3E}">
        <p14:creationId xmlns:p14="http://schemas.microsoft.com/office/powerpoint/2010/main" val="790185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DA2519-AA31-A4AD-A128-5A1DD2F1EE8D}"/>
              </a:ext>
            </a:extLst>
          </p:cNvPr>
          <p:cNvSpPr>
            <a:spLocks noGrp="1"/>
          </p:cNvSpPr>
          <p:nvPr>
            <p:ph type="title"/>
          </p:nvPr>
        </p:nvSpPr>
        <p:spPr>
          <a:xfrm>
            <a:off x="630936" y="639520"/>
            <a:ext cx="3429000" cy="1719072"/>
          </a:xfrm>
        </p:spPr>
        <p:txBody>
          <a:bodyPr anchor="b">
            <a:normAutofit/>
          </a:bodyPr>
          <a:lstStyle/>
          <a:p>
            <a:r>
              <a:rPr lang="en-US" sz="3800"/>
              <a:t>Symbolic Reasoning (results)</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line chart&#10;&#10;Description automatically generated">
            <a:extLst>
              <a:ext uri="{FF2B5EF4-FFF2-40B4-BE49-F238E27FC236}">
                <a16:creationId xmlns:a16="http://schemas.microsoft.com/office/drawing/2014/main" id="{707A897E-C2C9-7553-8945-2190C1D0DDD0}"/>
              </a:ext>
            </a:extLst>
          </p:cNvPr>
          <p:cNvPicPr>
            <a:picLocks noChangeAspect="1"/>
          </p:cNvPicPr>
          <p:nvPr/>
        </p:nvPicPr>
        <p:blipFill>
          <a:blip r:embed="rId2"/>
          <a:stretch>
            <a:fillRect/>
          </a:stretch>
        </p:blipFill>
        <p:spPr>
          <a:xfrm>
            <a:off x="6335192" y="640080"/>
            <a:ext cx="3541927" cy="5577840"/>
          </a:xfrm>
          <a:prstGeom prst="rect">
            <a:avLst/>
          </a:prstGeom>
        </p:spPr>
      </p:pic>
    </p:spTree>
    <p:extLst>
      <p:ext uri="{BB962C8B-B14F-4D97-AF65-F5344CB8AC3E}">
        <p14:creationId xmlns:p14="http://schemas.microsoft.com/office/powerpoint/2010/main" val="4095227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67C79-0BFC-76C8-BEBD-508499EABAA4}"/>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58FF9BCA-5573-48D9-0103-FB5E8D81823E}"/>
              </a:ext>
            </a:extLst>
          </p:cNvPr>
          <p:cNvSpPr>
            <a:spLocks noGrp="1"/>
          </p:cNvSpPr>
          <p:nvPr>
            <p:ph idx="1"/>
          </p:nvPr>
        </p:nvSpPr>
        <p:spPr/>
        <p:txBody>
          <a:bodyPr/>
          <a:lstStyle/>
          <a:p>
            <a:r>
              <a:rPr lang="en-US" dirty="0"/>
              <a:t>It does not answer whether the neural network is actually “reasoning”.</a:t>
            </a:r>
          </a:p>
          <a:p>
            <a:r>
              <a:rPr lang="en-US" dirty="0"/>
              <a:t>Dependence on chain of thought prompting and sufficiently large language models.</a:t>
            </a:r>
          </a:p>
        </p:txBody>
      </p:sp>
    </p:spTree>
    <p:extLst>
      <p:ext uri="{BB962C8B-B14F-4D97-AF65-F5344CB8AC3E}">
        <p14:creationId xmlns:p14="http://schemas.microsoft.com/office/powerpoint/2010/main" val="669390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A0F79-7F21-3196-FD13-D078ECA85C48}"/>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18EB0245-A10F-2E73-F80F-63658846FE7A}"/>
              </a:ext>
            </a:extLst>
          </p:cNvPr>
          <p:cNvSpPr>
            <a:spLocks noGrp="1"/>
          </p:cNvSpPr>
          <p:nvPr>
            <p:ph idx="1"/>
          </p:nvPr>
        </p:nvSpPr>
        <p:spPr/>
        <p:txBody>
          <a:bodyPr/>
          <a:lstStyle/>
          <a:p>
            <a:r>
              <a:rPr lang="en-US" dirty="0"/>
              <a:t>Scaling up the size of language models has been shown to confer a range of efficiency. However, scaling up model size along has not proved sufficient for achieving high performance on challenging tasks such as arithmetic, commonsense, and symbolic reasoning.</a:t>
            </a:r>
          </a:p>
          <a:p>
            <a:r>
              <a:rPr lang="en-US" dirty="0"/>
              <a:t>Question: How to improve the reasoning ability of (large) language models?</a:t>
            </a:r>
          </a:p>
        </p:txBody>
      </p:sp>
    </p:spTree>
    <p:extLst>
      <p:ext uri="{BB962C8B-B14F-4D97-AF65-F5344CB8AC3E}">
        <p14:creationId xmlns:p14="http://schemas.microsoft.com/office/powerpoint/2010/main" val="2461858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96F54-FB7B-97C9-DB2B-CF7C35540989}"/>
              </a:ext>
            </a:extLst>
          </p:cNvPr>
          <p:cNvSpPr>
            <a:spLocks noGrp="1"/>
          </p:cNvSpPr>
          <p:nvPr>
            <p:ph type="title"/>
          </p:nvPr>
        </p:nvSpPr>
        <p:spPr/>
        <p:txBody>
          <a:bodyPr/>
          <a:lstStyle/>
          <a:p>
            <a:r>
              <a:rPr lang="en-US" dirty="0"/>
              <a:t> Motivation</a:t>
            </a:r>
          </a:p>
        </p:txBody>
      </p:sp>
      <p:sp>
        <p:nvSpPr>
          <p:cNvPr id="3" name="Content Placeholder 2">
            <a:extLst>
              <a:ext uri="{FF2B5EF4-FFF2-40B4-BE49-F238E27FC236}">
                <a16:creationId xmlns:a16="http://schemas.microsoft.com/office/drawing/2014/main" id="{C640CD9F-04F0-4AFD-06A2-D89A320BB22A}"/>
              </a:ext>
            </a:extLst>
          </p:cNvPr>
          <p:cNvSpPr>
            <a:spLocks noGrp="1"/>
          </p:cNvSpPr>
          <p:nvPr>
            <p:ph idx="1"/>
          </p:nvPr>
        </p:nvSpPr>
        <p:spPr/>
        <p:txBody>
          <a:bodyPr/>
          <a:lstStyle/>
          <a:p>
            <a:r>
              <a:rPr lang="en-US" dirty="0"/>
              <a:t>In neuro-symbolic computing it has been recognized that generating intermediate results significantly improves accuracy when a desired input-output mapping involves multiple computational steps.</a:t>
            </a:r>
          </a:p>
          <a:p>
            <a:r>
              <a:rPr lang="en-US" dirty="0"/>
              <a:t>Large language models offer the exciting prospect of in-context few-shot learning via prompting.</a:t>
            </a:r>
          </a:p>
        </p:txBody>
      </p:sp>
    </p:spTree>
    <p:extLst>
      <p:ext uri="{BB962C8B-B14F-4D97-AF65-F5344CB8AC3E}">
        <p14:creationId xmlns:p14="http://schemas.microsoft.com/office/powerpoint/2010/main" val="59561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A2E7F-FDFC-9537-5866-0C341045532A}"/>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E2C65383-766F-121E-6F2B-C7636CE9322F}"/>
              </a:ext>
            </a:extLst>
          </p:cNvPr>
          <p:cNvSpPr>
            <a:spLocks noGrp="1"/>
          </p:cNvSpPr>
          <p:nvPr>
            <p:ph idx="1"/>
          </p:nvPr>
        </p:nvSpPr>
        <p:spPr>
          <a:xfrm>
            <a:off x="838200" y="1469164"/>
            <a:ext cx="10515600" cy="4351338"/>
          </a:xfrm>
        </p:spPr>
        <p:txBody>
          <a:bodyPr/>
          <a:lstStyle/>
          <a:p>
            <a:r>
              <a:rPr lang="en-US" dirty="0"/>
              <a:t>Combine the two motivations and explore the ability of large language models to perform few-shot prompting for reasoning tasks, given a prompt that consists of triples: &lt;input, chain of thoughts, output&gt;</a:t>
            </a:r>
          </a:p>
          <a:p>
            <a:endParaRPr lang="en-US" dirty="0"/>
          </a:p>
        </p:txBody>
      </p:sp>
      <p:pic>
        <p:nvPicPr>
          <p:cNvPr id="5" name="Picture 4">
            <a:extLst>
              <a:ext uri="{FF2B5EF4-FFF2-40B4-BE49-F238E27FC236}">
                <a16:creationId xmlns:a16="http://schemas.microsoft.com/office/drawing/2014/main" id="{B6A4AAB1-7EB7-719C-55AE-865E31B38BF0}"/>
              </a:ext>
            </a:extLst>
          </p:cNvPr>
          <p:cNvPicPr>
            <a:picLocks noChangeAspect="1"/>
          </p:cNvPicPr>
          <p:nvPr/>
        </p:nvPicPr>
        <p:blipFill>
          <a:blip r:embed="rId2"/>
          <a:stretch>
            <a:fillRect/>
          </a:stretch>
        </p:blipFill>
        <p:spPr>
          <a:xfrm>
            <a:off x="2219014" y="2972958"/>
            <a:ext cx="7753972" cy="3812099"/>
          </a:xfrm>
          <a:prstGeom prst="rect">
            <a:avLst/>
          </a:prstGeom>
        </p:spPr>
      </p:pic>
    </p:spTree>
    <p:extLst>
      <p:ext uri="{BB962C8B-B14F-4D97-AF65-F5344CB8AC3E}">
        <p14:creationId xmlns:p14="http://schemas.microsoft.com/office/powerpoint/2010/main" val="1406938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6F7D6-0912-F6EF-4A73-F424738F418D}"/>
              </a:ext>
            </a:extLst>
          </p:cNvPr>
          <p:cNvSpPr>
            <a:spLocks noGrp="1"/>
          </p:cNvSpPr>
          <p:nvPr>
            <p:ph type="title"/>
          </p:nvPr>
        </p:nvSpPr>
        <p:spPr/>
        <p:txBody>
          <a:bodyPr/>
          <a:lstStyle/>
          <a:p>
            <a:r>
              <a:rPr lang="en-US" dirty="0"/>
              <a:t>Experiments</a:t>
            </a:r>
          </a:p>
        </p:txBody>
      </p:sp>
      <p:sp>
        <p:nvSpPr>
          <p:cNvPr id="3" name="Content Placeholder 2">
            <a:extLst>
              <a:ext uri="{FF2B5EF4-FFF2-40B4-BE49-F238E27FC236}">
                <a16:creationId xmlns:a16="http://schemas.microsoft.com/office/drawing/2014/main" id="{3FFF3FB4-3498-5841-C869-192AE99445BF}"/>
              </a:ext>
            </a:extLst>
          </p:cNvPr>
          <p:cNvSpPr>
            <a:spLocks noGrp="1"/>
          </p:cNvSpPr>
          <p:nvPr>
            <p:ph idx="1"/>
          </p:nvPr>
        </p:nvSpPr>
        <p:spPr/>
        <p:txBody>
          <a:bodyPr/>
          <a:lstStyle/>
          <a:p>
            <a:r>
              <a:rPr lang="en-US" dirty="0"/>
              <a:t>Evaluate chain of thought prompting for 3 classes of reasoning tasks, including arithmetic reasoning, commonsense reasoning, and symbolic reasoning.</a:t>
            </a:r>
          </a:p>
        </p:txBody>
      </p:sp>
    </p:spTree>
    <p:extLst>
      <p:ext uri="{BB962C8B-B14F-4D97-AF65-F5344CB8AC3E}">
        <p14:creationId xmlns:p14="http://schemas.microsoft.com/office/powerpoint/2010/main" val="2579860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94623D-18D0-10C5-1AC6-34305356154A}"/>
              </a:ext>
            </a:extLst>
          </p:cNvPr>
          <p:cNvSpPr>
            <a:spLocks noGrp="1"/>
          </p:cNvSpPr>
          <p:nvPr>
            <p:ph type="title"/>
          </p:nvPr>
        </p:nvSpPr>
        <p:spPr>
          <a:xfrm>
            <a:off x="630936" y="639520"/>
            <a:ext cx="3429000" cy="1719072"/>
          </a:xfrm>
        </p:spPr>
        <p:txBody>
          <a:bodyPr anchor="b">
            <a:normAutofit/>
          </a:bodyPr>
          <a:lstStyle/>
          <a:p>
            <a:r>
              <a:rPr lang="en-US" sz="5400"/>
              <a:t>Arithmetic Reasoning</a:t>
            </a:r>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0BDFB2-15B6-4AF0-E13C-7CF331E5A41A}"/>
              </a:ext>
            </a:extLst>
          </p:cNvPr>
          <p:cNvSpPr>
            <a:spLocks noGrp="1"/>
          </p:cNvSpPr>
          <p:nvPr>
            <p:ph idx="1"/>
          </p:nvPr>
        </p:nvSpPr>
        <p:spPr>
          <a:xfrm>
            <a:off x="630936" y="2807208"/>
            <a:ext cx="3429000" cy="3410712"/>
          </a:xfrm>
        </p:spPr>
        <p:txBody>
          <a:bodyPr anchor="t">
            <a:normAutofit/>
          </a:bodyPr>
          <a:lstStyle/>
          <a:p>
            <a:r>
              <a:rPr lang="en-US" sz="2200"/>
              <a:t>Benchmarks</a:t>
            </a:r>
          </a:p>
          <a:p>
            <a:endParaRPr lang="en-US" sz="2200"/>
          </a:p>
        </p:txBody>
      </p:sp>
      <p:pic>
        <p:nvPicPr>
          <p:cNvPr id="5" name="Picture 4" descr="Table&#10;&#10;Description automatically generated with low confidence">
            <a:extLst>
              <a:ext uri="{FF2B5EF4-FFF2-40B4-BE49-F238E27FC236}">
                <a16:creationId xmlns:a16="http://schemas.microsoft.com/office/drawing/2014/main" id="{280D923E-59C5-9ED5-7B8E-067528F38041}"/>
              </a:ext>
            </a:extLst>
          </p:cNvPr>
          <p:cNvPicPr>
            <a:picLocks noChangeAspect="1"/>
          </p:cNvPicPr>
          <p:nvPr/>
        </p:nvPicPr>
        <p:blipFill>
          <a:blip r:embed="rId2"/>
          <a:stretch>
            <a:fillRect/>
          </a:stretch>
        </p:blipFill>
        <p:spPr>
          <a:xfrm>
            <a:off x="4654296" y="883253"/>
            <a:ext cx="6903720" cy="5091493"/>
          </a:xfrm>
          <a:prstGeom prst="rect">
            <a:avLst/>
          </a:prstGeom>
        </p:spPr>
      </p:pic>
    </p:spTree>
    <p:extLst>
      <p:ext uri="{BB962C8B-B14F-4D97-AF65-F5344CB8AC3E}">
        <p14:creationId xmlns:p14="http://schemas.microsoft.com/office/powerpoint/2010/main" val="1756093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94623D-18D0-10C5-1AC6-34305356154A}"/>
              </a:ext>
            </a:extLst>
          </p:cNvPr>
          <p:cNvSpPr>
            <a:spLocks noGrp="1"/>
          </p:cNvSpPr>
          <p:nvPr>
            <p:ph type="title"/>
          </p:nvPr>
        </p:nvSpPr>
        <p:spPr>
          <a:xfrm>
            <a:off x="630936" y="639520"/>
            <a:ext cx="3429000" cy="1719072"/>
          </a:xfrm>
        </p:spPr>
        <p:txBody>
          <a:bodyPr anchor="b">
            <a:normAutofit/>
          </a:bodyPr>
          <a:lstStyle/>
          <a:p>
            <a:r>
              <a:rPr lang="en-US" sz="5400" dirty="0"/>
              <a:t>Arithmetic Reasoning</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0BDFB2-15B6-4AF0-E13C-7CF331E5A41A}"/>
              </a:ext>
            </a:extLst>
          </p:cNvPr>
          <p:cNvSpPr>
            <a:spLocks noGrp="1"/>
          </p:cNvSpPr>
          <p:nvPr>
            <p:ph idx="1"/>
          </p:nvPr>
        </p:nvSpPr>
        <p:spPr>
          <a:xfrm>
            <a:off x="630936" y="2807208"/>
            <a:ext cx="3429000" cy="3410712"/>
          </a:xfrm>
        </p:spPr>
        <p:txBody>
          <a:bodyPr anchor="t">
            <a:normAutofit/>
          </a:bodyPr>
          <a:lstStyle/>
          <a:p>
            <a:r>
              <a:rPr lang="en-US" sz="2200" dirty="0"/>
              <a:t>Chain of thought prompt used</a:t>
            </a:r>
          </a:p>
          <a:p>
            <a:endParaRPr lang="en-US" sz="2200" dirty="0"/>
          </a:p>
        </p:txBody>
      </p:sp>
      <p:pic>
        <p:nvPicPr>
          <p:cNvPr id="5" name="Picture 4" descr="Table&#10;&#10;Description automatically generated with medium confidence">
            <a:extLst>
              <a:ext uri="{FF2B5EF4-FFF2-40B4-BE49-F238E27FC236}">
                <a16:creationId xmlns:a16="http://schemas.microsoft.com/office/drawing/2014/main" id="{A1A68BC3-8581-0406-1422-6B9E9E0B68F7}"/>
              </a:ext>
            </a:extLst>
          </p:cNvPr>
          <p:cNvPicPr>
            <a:picLocks noChangeAspect="1"/>
          </p:cNvPicPr>
          <p:nvPr/>
        </p:nvPicPr>
        <p:blipFill>
          <a:blip r:embed="rId2"/>
          <a:stretch>
            <a:fillRect/>
          </a:stretch>
        </p:blipFill>
        <p:spPr>
          <a:xfrm>
            <a:off x="4654296" y="1884293"/>
            <a:ext cx="6903720" cy="3089413"/>
          </a:xfrm>
          <a:prstGeom prst="rect">
            <a:avLst/>
          </a:prstGeom>
        </p:spPr>
      </p:pic>
    </p:spTree>
    <p:extLst>
      <p:ext uri="{BB962C8B-B14F-4D97-AF65-F5344CB8AC3E}">
        <p14:creationId xmlns:p14="http://schemas.microsoft.com/office/powerpoint/2010/main" val="890212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94623D-18D0-10C5-1AC6-34305356154A}"/>
              </a:ext>
            </a:extLst>
          </p:cNvPr>
          <p:cNvSpPr>
            <a:spLocks noGrp="1"/>
          </p:cNvSpPr>
          <p:nvPr>
            <p:ph type="title"/>
          </p:nvPr>
        </p:nvSpPr>
        <p:spPr>
          <a:xfrm>
            <a:off x="630936" y="639520"/>
            <a:ext cx="3429000" cy="1719072"/>
          </a:xfrm>
        </p:spPr>
        <p:txBody>
          <a:bodyPr anchor="b">
            <a:normAutofit/>
          </a:bodyPr>
          <a:lstStyle/>
          <a:p>
            <a:r>
              <a:rPr lang="en-US" sz="5400" dirty="0"/>
              <a:t>Arithmetic Reasoning</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0BDFB2-15B6-4AF0-E13C-7CF331E5A41A}"/>
              </a:ext>
            </a:extLst>
          </p:cNvPr>
          <p:cNvSpPr>
            <a:spLocks noGrp="1"/>
          </p:cNvSpPr>
          <p:nvPr>
            <p:ph idx="1"/>
          </p:nvPr>
        </p:nvSpPr>
        <p:spPr>
          <a:xfrm>
            <a:off x="630936" y="2807208"/>
            <a:ext cx="3429000" cy="3410712"/>
          </a:xfrm>
        </p:spPr>
        <p:txBody>
          <a:bodyPr anchor="t">
            <a:normAutofit/>
          </a:bodyPr>
          <a:lstStyle/>
          <a:p>
            <a:r>
              <a:rPr lang="en-US" sz="2200" dirty="0"/>
              <a:t>Results</a:t>
            </a:r>
          </a:p>
          <a:p>
            <a:endParaRPr lang="en-US" sz="2200" dirty="0"/>
          </a:p>
        </p:txBody>
      </p:sp>
      <p:pic>
        <p:nvPicPr>
          <p:cNvPr id="6" name="Picture 5">
            <a:extLst>
              <a:ext uri="{FF2B5EF4-FFF2-40B4-BE49-F238E27FC236}">
                <a16:creationId xmlns:a16="http://schemas.microsoft.com/office/drawing/2014/main" id="{29F8EEF3-5753-3B96-1152-C99DFFED124F}"/>
              </a:ext>
            </a:extLst>
          </p:cNvPr>
          <p:cNvPicPr>
            <a:picLocks noChangeAspect="1"/>
          </p:cNvPicPr>
          <p:nvPr/>
        </p:nvPicPr>
        <p:blipFill>
          <a:blip r:embed="rId2"/>
          <a:stretch>
            <a:fillRect/>
          </a:stretch>
        </p:blipFill>
        <p:spPr>
          <a:xfrm>
            <a:off x="6007000" y="32568"/>
            <a:ext cx="4366710" cy="6616230"/>
          </a:xfrm>
          <a:prstGeom prst="rect">
            <a:avLst/>
          </a:prstGeom>
        </p:spPr>
      </p:pic>
      <p:sp>
        <p:nvSpPr>
          <p:cNvPr id="7" name="AutoShape 2">
            <a:extLst>
              <a:ext uri="{FF2B5EF4-FFF2-40B4-BE49-F238E27FC236}">
                <a16:creationId xmlns:a16="http://schemas.microsoft.com/office/drawing/2014/main" id="{91836E4E-383E-29A8-CF54-CEA59C2386A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52864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7C8E9-1A64-7607-4EB2-F5B321F1F8BC}"/>
              </a:ext>
            </a:extLst>
          </p:cNvPr>
          <p:cNvSpPr>
            <a:spLocks noGrp="1"/>
          </p:cNvSpPr>
          <p:nvPr>
            <p:ph type="title"/>
          </p:nvPr>
        </p:nvSpPr>
        <p:spPr/>
        <p:txBody>
          <a:bodyPr/>
          <a:lstStyle/>
          <a:p>
            <a:r>
              <a:rPr lang="en-US" dirty="0"/>
              <a:t>External Calculator</a:t>
            </a:r>
          </a:p>
        </p:txBody>
      </p:sp>
      <p:pic>
        <p:nvPicPr>
          <p:cNvPr id="5" name="Content Placeholder 4">
            <a:extLst>
              <a:ext uri="{FF2B5EF4-FFF2-40B4-BE49-F238E27FC236}">
                <a16:creationId xmlns:a16="http://schemas.microsoft.com/office/drawing/2014/main" id="{F19E8A1E-551D-8564-62B0-E28B5E201BD1}"/>
              </a:ext>
            </a:extLst>
          </p:cNvPr>
          <p:cNvPicPr>
            <a:picLocks noGrp="1" noChangeAspect="1"/>
          </p:cNvPicPr>
          <p:nvPr>
            <p:ph idx="1"/>
          </p:nvPr>
        </p:nvPicPr>
        <p:blipFill>
          <a:blip r:embed="rId2"/>
          <a:stretch>
            <a:fillRect/>
          </a:stretch>
        </p:blipFill>
        <p:spPr>
          <a:xfrm>
            <a:off x="1491416" y="2193345"/>
            <a:ext cx="9209168" cy="3868495"/>
          </a:xfrm>
        </p:spPr>
      </p:pic>
    </p:spTree>
    <p:extLst>
      <p:ext uri="{BB962C8B-B14F-4D97-AF65-F5344CB8AC3E}">
        <p14:creationId xmlns:p14="http://schemas.microsoft.com/office/powerpoint/2010/main" val="31955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151</TotalTime>
  <Words>399</Words>
  <Application>Microsoft Office PowerPoint</Application>
  <PresentationFormat>Widescreen</PresentationFormat>
  <Paragraphs>34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Chain of Thought Prompting Elicits Reasoning in Large Language Models</vt:lpstr>
      <vt:lpstr>Background</vt:lpstr>
      <vt:lpstr> Motivation</vt:lpstr>
      <vt:lpstr>Method</vt:lpstr>
      <vt:lpstr>Experiments</vt:lpstr>
      <vt:lpstr>Arithmetic Reasoning</vt:lpstr>
      <vt:lpstr>Arithmetic Reasoning</vt:lpstr>
      <vt:lpstr>Arithmetic Reasoning</vt:lpstr>
      <vt:lpstr>External Calculator</vt:lpstr>
      <vt:lpstr>Arithmetic Reasoning (findings)</vt:lpstr>
      <vt:lpstr>Arithmetic Reasoning (quantitative analysis)</vt:lpstr>
      <vt:lpstr>Commonsense Reasoning (results)</vt:lpstr>
      <vt:lpstr>Commonsense Reasoning</vt:lpstr>
      <vt:lpstr>Symbolic Reasoning (results)</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Chain of Thought Prompting Elicits Reasoning in Large Language Models</dc:title>
  <dc:creator>Zonglin Yang</dc:creator>
  <cp:lastModifiedBy>Zonglin Yang</cp:lastModifiedBy>
  <cp:revision>4</cp:revision>
  <dcterms:created xsi:type="dcterms:W3CDTF">2022-07-29T05:20:30Z</dcterms:created>
  <dcterms:modified xsi:type="dcterms:W3CDTF">2022-07-29T07:54:30Z</dcterms:modified>
</cp:coreProperties>
</file>