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5" r:id="rId2"/>
    <p:sldId id="360" r:id="rId3"/>
    <p:sldId id="374" r:id="rId4"/>
    <p:sldId id="322" r:id="rId5"/>
    <p:sldId id="376" r:id="rId6"/>
    <p:sldId id="375" r:id="rId7"/>
    <p:sldId id="368" r:id="rId8"/>
    <p:sldId id="377" r:id="rId9"/>
    <p:sldId id="378" r:id="rId10"/>
    <p:sldId id="380" r:id="rId11"/>
    <p:sldId id="381" r:id="rId12"/>
    <p:sldId id="379" r:id="rId13"/>
    <p:sldId id="372" r:id="rId14"/>
    <p:sldId id="269" r:id="rId15"/>
    <p:sldId id="369" r:id="rId16"/>
    <p:sldId id="3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8914" autoAdjust="0"/>
  </p:normalViewPr>
  <p:slideViewPr>
    <p:cSldViewPr snapToGrid="0">
      <p:cViewPr varScale="1">
        <p:scale>
          <a:sx n="59" d="100"/>
          <a:sy n="59" d="100"/>
        </p:scale>
        <p:origin x="16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29A-D096-441B-B280-9F4F8B87155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84B0E-A901-45AF-8D56-5298A4436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，本文提出了两种策略。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第一种策略是，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。可以看左边这张图。假设一个句子中有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，按照顺序分别是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token1,token2,token3,token4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都有自己的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。这个策略做法就是，沿着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dimension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对隐藏表征进行分块，并将块向量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chunked vectors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）发送给不同的专家。每个块向量都是一个序列中，对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进行切块后，按照顺序拼接起来的。每个块向量的顺序都是完全按照输入序列的顺序排列的，即包含了各个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的位置信息，比如图中的块向量，就是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token1-token4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的部分表征拼接起来的。在一定程度上解决了位置信息丢失的问题。对这个块向量，就不需要去训练一个门控网络，直接指定分配就可以了，比如说，第一块送到第一个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个块送到第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因此是称为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另一种策略是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Prediction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，其解决的问题和第一种策略有所不同。如果要将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拓展成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，那肯定要训练一个门控网络，计算输入被分配到各个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的概率值，这个概率值是由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和权重矩阵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决定的。这个矩阵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会包含一个序列中所有的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，也是说包含一个输入序列的全部信息，这个是存在信息泄露问题的。这会导致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是通过一个序列中所有信息训练出来的，包括未来的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，也会影响当前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分配的训练。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结构比较特殊，没法像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那样可以通过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操作解决这个问题。为此，作者提出了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Prediction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的方法，也就是，只使用一个序列中，前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去训练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权重矩阵。后续的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，不参与权重矩阵的训练。这样可以减轻信息泄露造成的影响。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8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算法之后，就可以对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转成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结构，文中称为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，将块向量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chunked vectors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）发送给不同的专家，  每个专家的结构都是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作者是通过设计了一个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 Routing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的策略，成功地将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中最核心的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也成功地，有效地转化成了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2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接下来看一下实验结果，作者使用了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实验中所用的数据集，即五种英语语言的语料库作为训练集。任务是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modeling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。作者选择了验证集上的困惑度作为度量。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从图中可以看出，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的性能明显要优于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，优于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的参数量以及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，和自注意力模块，以及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进行对比（这里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的参数量应该是每次训练时激活的参数量？），发现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在训练时激活的参数量以及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大致和单头的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持平，同时要远远低于自注意力。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从结果上来看，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的结果可以说非常不错，之前提出的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虽然参数量很小，但是在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任务上，性能是要比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略差的，但是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在保留这种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结构的优点时，同时性能也要超过传统的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，可以说结果是非常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1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接下来，是</a:t>
            </a:r>
            <a:r>
              <a:rPr lang="en-US" altLang="zh-CN" dirty="0" err="1"/>
              <a:t>smlp</a:t>
            </a:r>
            <a:r>
              <a:rPr lang="zh-CN" altLang="en-US" dirty="0"/>
              <a:t>与其它几种基于</a:t>
            </a:r>
            <a:r>
              <a:rPr lang="en-US" altLang="zh-CN" dirty="0"/>
              <a:t>transformer</a:t>
            </a:r>
            <a:r>
              <a:rPr lang="zh-CN" altLang="en-US" dirty="0"/>
              <a:t>结构的</a:t>
            </a:r>
            <a:r>
              <a:rPr lang="en-US" altLang="zh-CN" dirty="0" err="1"/>
              <a:t>moe</a:t>
            </a:r>
            <a:r>
              <a:rPr lang="zh-CN" altLang="en-US" dirty="0"/>
              <a:t>模型的对比，作者做了两组实验，分别测试了不同</a:t>
            </a:r>
            <a:r>
              <a:rPr lang="en-US" altLang="zh-CN" dirty="0"/>
              <a:t>model size</a:t>
            </a:r>
            <a:r>
              <a:rPr lang="zh-CN" altLang="en-US" dirty="0"/>
              <a:t>下，各个模型的表现，可以看出，</a:t>
            </a:r>
            <a:r>
              <a:rPr lang="en-US" altLang="zh-CN" dirty="0" err="1"/>
              <a:t>smlp</a:t>
            </a:r>
            <a:r>
              <a:rPr lang="zh-CN" altLang="en-US" dirty="0"/>
              <a:t>的性能，以及收敛速度上，效果都是非常不错的。不过在运算速度上要略微差一些。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4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最后，作者是又刷了一组实验，测试了</a:t>
            </a:r>
            <a:r>
              <a:rPr lang="en-US" altLang="zh-CN" dirty="0" err="1"/>
              <a:t>smlp</a:t>
            </a:r>
            <a:r>
              <a:rPr lang="zh-CN" altLang="en-US" dirty="0"/>
              <a:t>在下游任务上做</a:t>
            </a:r>
            <a:r>
              <a:rPr lang="en-US" altLang="zh-CN" dirty="0"/>
              <a:t>zero-shot</a:t>
            </a:r>
            <a:r>
              <a:rPr lang="zh-CN" altLang="en-US" dirty="0"/>
              <a:t>的表现，在原先的四组基线外，作者又加入了一组</a:t>
            </a:r>
            <a:r>
              <a:rPr lang="en-US" altLang="zh-CN" dirty="0"/>
              <a:t>GPT-3</a:t>
            </a:r>
            <a:r>
              <a:rPr lang="zh-CN" altLang="en-US" dirty="0"/>
              <a:t>的实验，作为强基线。从结果上来看，</a:t>
            </a:r>
            <a:r>
              <a:rPr lang="en-US" altLang="zh-CN" dirty="0"/>
              <a:t>SMLP</a:t>
            </a:r>
            <a:r>
              <a:rPr lang="zh-CN" altLang="en-US" dirty="0"/>
              <a:t>的</a:t>
            </a:r>
            <a:r>
              <a:rPr lang="en-US" altLang="zh-CN" dirty="0"/>
              <a:t>zero-shot</a:t>
            </a:r>
            <a:r>
              <a:rPr lang="zh-CN" altLang="en-US" dirty="0"/>
              <a:t>性能非常出色，平均性能甚至要略微优于</a:t>
            </a:r>
            <a:r>
              <a:rPr lang="en-US" altLang="zh-CN" dirty="0"/>
              <a:t>GPT3</a:t>
            </a:r>
            <a:r>
              <a:rPr lang="zh-CN" altLang="en-US" dirty="0"/>
              <a:t>一些。值得一提的是，</a:t>
            </a:r>
            <a:r>
              <a:rPr lang="en-US" altLang="zh-CN" dirty="0" err="1"/>
              <a:t>smlp</a:t>
            </a:r>
            <a:r>
              <a:rPr lang="zh-CN" altLang="en-US" dirty="0"/>
              <a:t>所用的预训练数据，量只有</a:t>
            </a:r>
            <a:r>
              <a:rPr lang="en-US" altLang="zh-CN" dirty="0"/>
              <a:t>GPT3</a:t>
            </a:r>
            <a:r>
              <a:rPr lang="zh-CN" altLang="en-US" dirty="0"/>
              <a:t>的三分之一。这表明，</a:t>
            </a:r>
            <a:r>
              <a:rPr lang="en-US" altLang="zh-CN" dirty="0" err="1"/>
              <a:t>smlp</a:t>
            </a:r>
            <a:r>
              <a:rPr lang="zh-CN" altLang="en-US" dirty="0"/>
              <a:t>在下游任务上也是非常有前景的。之前的</a:t>
            </a:r>
            <a:r>
              <a:rPr lang="en-US" altLang="zh-CN" dirty="0" err="1"/>
              <a:t>gmlp</a:t>
            </a:r>
            <a:r>
              <a:rPr lang="zh-CN" altLang="en-US" dirty="0"/>
              <a:t>一个非常大的缺点，就是其在下游任务上的泛化性能较差。但是</a:t>
            </a:r>
            <a:r>
              <a:rPr lang="en-US" altLang="zh-CN" dirty="0" err="1"/>
              <a:t>moe</a:t>
            </a:r>
            <a:r>
              <a:rPr lang="zh-CN" altLang="en-US" dirty="0"/>
              <a:t>大大地提升了这种</a:t>
            </a:r>
            <a:r>
              <a:rPr lang="en-US" altLang="zh-CN" dirty="0"/>
              <a:t>all-</a:t>
            </a:r>
            <a:r>
              <a:rPr lang="en-US" altLang="zh-CN" dirty="0" err="1"/>
              <a:t>mlp</a:t>
            </a:r>
            <a:r>
              <a:rPr lang="zh-CN" altLang="en-US" dirty="0"/>
              <a:t>结构的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表达能力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expressiveness,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二者的结合带来了非常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的成果。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0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7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9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本文的核心其实就是标题中的</a:t>
            </a:r>
            <a:r>
              <a:rPr lang="en-US" altLang="zh-CN" baseline="0" dirty="0"/>
              <a:t> </a:t>
            </a:r>
            <a:r>
              <a:rPr lang="en-US" altLang="zh-CN" dirty="0"/>
              <a:t>Sparse all-MLP</a:t>
            </a:r>
            <a:r>
              <a:rPr lang="zh-CN" altLang="en-US" dirty="0"/>
              <a:t>。</a:t>
            </a:r>
            <a:r>
              <a:rPr lang="en-US" altLang="zh-CN" dirty="0"/>
              <a:t>sparse</a:t>
            </a:r>
            <a:r>
              <a:rPr lang="zh-CN" altLang="en-US" dirty="0"/>
              <a:t>在这里主要指的是</a:t>
            </a:r>
            <a:r>
              <a:rPr lang="en-US" altLang="zh-CN" dirty="0"/>
              <a:t>Moe</a:t>
            </a:r>
            <a:r>
              <a:rPr lang="zh-CN" altLang="en-US" dirty="0"/>
              <a:t>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MoE</a:t>
            </a:r>
            <a:r>
              <a:rPr lang="zh-CN" altLang="en-US" dirty="0"/>
              <a:t>多专家混合模型，很多年前就被提出。</a:t>
            </a:r>
            <a:r>
              <a:rPr lang="en-US" altLang="zh-CN" dirty="0"/>
              <a:t>2020</a:t>
            </a:r>
            <a:r>
              <a:rPr lang="zh-CN" altLang="en-US" dirty="0"/>
              <a:t>年的时候，</a:t>
            </a:r>
            <a:r>
              <a:rPr lang="en-US" altLang="zh-CN" dirty="0"/>
              <a:t>Google</a:t>
            </a:r>
            <a:r>
              <a:rPr lang="zh-CN" altLang="en-US" dirty="0"/>
              <a:t>的一个名叫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GShard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结构，并在多项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任务上都取得了非常优秀的结果。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其实比较简单，前面的一些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embedding, multi-head 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层都完全不变，只是将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层替换成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的多个专家层（每个专家层的结构都和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层是一样的）。然后用一个小型的门控网络去控制模型使用哪个专家层。在训练或者推理的时候，只有少量的专家层会被激活（一般每次激活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个）。虽然模型的总参数量非常多，但是实际在训练的时候，每次都只会激活一部分的参数进行学习更新，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的训练过程的开销并不会显著提高，但是可以极大地提升模型的参数量，提升模型的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接下来简要地介绍一下</a:t>
            </a:r>
            <a:r>
              <a:rPr lang="en-US" altLang="zh-CN" dirty="0" err="1"/>
              <a:t>MoE</a:t>
            </a:r>
            <a:r>
              <a:rPr lang="zh-CN" altLang="en-US" dirty="0"/>
              <a:t>的特点，首先，</a:t>
            </a:r>
            <a:r>
              <a:rPr lang="en-US" altLang="zh-CN" dirty="0" err="1"/>
              <a:t>moe</a:t>
            </a:r>
            <a:r>
              <a:rPr lang="zh-CN" altLang="en-US" dirty="0"/>
              <a:t>是一种稀疏的结构，当给定一个输入，每次只有少量的专家会被激活。其次，</a:t>
            </a:r>
            <a:r>
              <a:rPr lang="en-US" altLang="zh-CN" dirty="0" err="1"/>
              <a:t>moe</a:t>
            </a:r>
            <a:r>
              <a:rPr lang="zh-CN" altLang="en-US" dirty="0"/>
              <a:t>是一个门控的网络，需要设计一个路由分配算法，来决定</a:t>
            </a:r>
            <a:r>
              <a:rPr lang="en-US" altLang="zh-CN" dirty="0"/>
              <a:t>token</a:t>
            </a:r>
            <a:r>
              <a:rPr lang="zh-CN" altLang="en-US" dirty="0"/>
              <a:t>会被送到哪个</a:t>
            </a:r>
            <a:r>
              <a:rPr lang="en-US" altLang="zh-CN" dirty="0"/>
              <a:t>expert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Moe</a:t>
            </a:r>
            <a:r>
              <a:rPr lang="zh-CN" altLang="en-US" dirty="0"/>
              <a:t>的优点有以下几点：首先，</a:t>
            </a:r>
            <a:r>
              <a:rPr lang="en-US" altLang="zh-CN" dirty="0" err="1"/>
              <a:t>moe</a:t>
            </a:r>
            <a:r>
              <a:rPr lang="zh-CN" altLang="en-US" dirty="0"/>
              <a:t>可以轻松地提升模型的参数量。同时，在训练时，</a:t>
            </a:r>
            <a:r>
              <a:rPr lang="en-US" altLang="zh-CN" dirty="0" err="1"/>
              <a:t>moe</a:t>
            </a:r>
            <a:r>
              <a:rPr lang="zh-CN" altLang="en-US" dirty="0"/>
              <a:t>的计算开销也是相对较低的。通常来说，模型的参数量和计算开销是成比例的，但是</a:t>
            </a:r>
            <a:r>
              <a:rPr lang="en-US" altLang="zh-CN" dirty="0"/>
              <a:t>Moe</a:t>
            </a:r>
            <a:r>
              <a:rPr lang="zh-CN" altLang="en-US" dirty="0"/>
              <a:t>的稀疏结构使得它可以通过增加专家的数量来扩大参数量，同时计算开销却并不会线性地增长。</a:t>
            </a:r>
            <a:r>
              <a:rPr lang="en-US" altLang="zh-CN" dirty="0"/>
              <a:t>Switch transformer</a:t>
            </a:r>
            <a:r>
              <a:rPr lang="zh-CN" altLang="en-US" dirty="0"/>
              <a:t>也正是利用这点实现了万亿量级的参数量。并且，</a:t>
            </a:r>
            <a:r>
              <a:rPr lang="en-US" altLang="zh-CN" dirty="0" err="1"/>
              <a:t>moe</a:t>
            </a:r>
            <a:r>
              <a:rPr lang="zh-CN" altLang="en-US" dirty="0"/>
              <a:t>的性能也是非常优秀的，非常多的工作都证明了，在</a:t>
            </a:r>
            <a:r>
              <a:rPr lang="en-US" altLang="zh-CN" dirty="0"/>
              <a:t>language modeling</a:t>
            </a:r>
            <a:r>
              <a:rPr lang="zh-CN" altLang="en-US" dirty="0"/>
              <a:t>等</a:t>
            </a:r>
            <a:r>
              <a:rPr lang="en-US" altLang="zh-CN" dirty="0"/>
              <a:t>NLP</a:t>
            </a:r>
            <a:r>
              <a:rPr lang="zh-CN" altLang="en-US" dirty="0"/>
              <a:t>任务上，</a:t>
            </a:r>
            <a:r>
              <a:rPr lang="en-US" altLang="zh-CN" dirty="0" err="1"/>
              <a:t>moe</a:t>
            </a:r>
            <a:r>
              <a:rPr lang="zh-CN" altLang="en-US" dirty="0"/>
              <a:t>的性能通常是要优于相对应的</a:t>
            </a:r>
            <a:r>
              <a:rPr lang="en-US" altLang="zh-CN" dirty="0"/>
              <a:t>dense model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MOE</a:t>
            </a:r>
            <a:r>
              <a:rPr lang="zh-CN" altLang="en-US" dirty="0"/>
              <a:t>也有一些缺点，首先，由于引入了大量额外参数以及门控网络，</a:t>
            </a:r>
            <a:r>
              <a:rPr lang="en-US" altLang="zh-CN" dirty="0" err="1"/>
              <a:t>moe</a:t>
            </a:r>
            <a:r>
              <a:rPr lang="zh-CN" altLang="en-US" dirty="0"/>
              <a:t>是比较容易过拟合的，其次，</a:t>
            </a:r>
            <a:r>
              <a:rPr lang="en-US" altLang="zh-CN" dirty="0" err="1"/>
              <a:t>moe</a:t>
            </a:r>
            <a:r>
              <a:rPr lang="zh-CN" altLang="en-US" dirty="0"/>
              <a:t>在实施起来也比较困难，当专家数比较多的时候，需要多机多卡的并行运算。此外，</a:t>
            </a:r>
            <a:r>
              <a:rPr lang="en-US" altLang="zh-CN" dirty="0" err="1"/>
              <a:t>moe</a:t>
            </a:r>
            <a:r>
              <a:rPr lang="zh-CN" altLang="en-US" dirty="0"/>
              <a:t>的推理速度很慢。</a:t>
            </a:r>
            <a:r>
              <a:rPr lang="en-US" altLang="zh-CN" dirty="0"/>
              <a:t>Moe</a:t>
            </a:r>
            <a:r>
              <a:rPr lang="zh-CN" altLang="en-US" dirty="0"/>
              <a:t>模型的推理需要在设备间的通信耗费额外的时间。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可以不讲：普通的模型在推理时一般都是单卡进行的，但是对</a:t>
            </a:r>
            <a:r>
              <a:rPr lang="en-US" altLang="zh-CN" dirty="0" err="1"/>
              <a:t>moe</a:t>
            </a:r>
            <a:r>
              <a:rPr lang="zh-CN" altLang="en-US" dirty="0"/>
              <a:t>模型，每次推理时都需要</a:t>
            </a:r>
            <a:r>
              <a:rPr lang="en-US" altLang="zh-CN" dirty="0"/>
              <a:t>load</a:t>
            </a:r>
            <a:r>
              <a:rPr lang="zh-CN" altLang="en-US" dirty="0"/>
              <a:t>所有的</a:t>
            </a:r>
            <a:r>
              <a:rPr lang="en-US" altLang="zh-CN" dirty="0"/>
              <a:t>experts</a:t>
            </a:r>
            <a:r>
              <a:rPr lang="zh-CN" altLang="en-US" dirty="0"/>
              <a:t>，可能会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超出了单卡的内存限制 </a:t>
            </a:r>
            <a:r>
              <a:rPr lang="zh-CN" altLang="en-US" dirty="0"/>
              <a:t>，需要跨设备地实现推理，所以在推理时可能需要在通信上耗费额外的时间。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然后介绍一下</a:t>
            </a:r>
            <a:r>
              <a:rPr lang="en-US" altLang="zh-CN" dirty="0"/>
              <a:t>Sparse all-MLP</a:t>
            </a:r>
            <a:r>
              <a:rPr lang="zh-CN" altLang="en-US" dirty="0"/>
              <a:t>中的</a:t>
            </a:r>
            <a:r>
              <a:rPr lang="en-US" altLang="zh-CN" dirty="0"/>
              <a:t>all MLP</a:t>
            </a:r>
            <a:r>
              <a:rPr lang="zh-CN" altLang="en-US" dirty="0"/>
              <a:t>。</a:t>
            </a:r>
            <a:r>
              <a:rPr lang="en-US" altLang="zh-CN" dirty="0"/>
              <a:t>all MLP</a:t>
            </a:r>
            <a:r>
              <a:rPr lang="zh-CN" altLang="en-US" dirty="0"/>
              <a:t>就是说模型的主体结构完全由</a:t>
            </a:r>
            <a:r>
              <a:rPr lang="en-US" altLang="zh-CN" dirty="0"/>
              <a:t>MLP</a:t>
            </a:r>
            <a:r>
              <a:rPr lang="zh-CN" altLang="en-US" dirty="0"/>
              <a:t>组成。</a:t>
            </a:r>
            <a:endParaRPr lang="en-US" altLang="zh-CN" dirty="0"/>
          </a:p>
          <a:p>
            <a:r>
              <a:rPr lang="zh-CN" altLang="en-US" dirty="0"/>
              <a:t>关于这方面的工作，本文借鉴了</a:t>
            </a:r>
            <a:r>
              <a:rPr lang="en-US" altLang="zh-CN" dirty="0"/>
              <a:t>21</a:t>
            </a:r>
            <a:r>
              <a:rPr lang="zh-CN" altLang="en-US" dirty="0"/>
              <a:t>年的一篇文章</a:t>
            </a:r>
            <a:r>
              <a:rPr lang="en-US" altLang="zh-CN" dirty="0"/>
              <a:t>《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 Attention to MLPs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对普通的</a:t>
            </a:r>
            <a:r>
              <a:rPr lang="en-US" altLang="zh-CN" dirty="0"/>
              <a:t>transformer</a:t>
            </a:r>
            <a:r>
              <a:rPr lang="zh-CN" altLang="en-US" dirty="0"/>
              <a:t>结构，需要一个多头的自注意力模块，来处理</a:t>
            </a:r>
            <a:r>
              <a:rPr lang="en-US" altLang="zh-CN" dirty="0"/>
              <a:t>token</a:t>
            </a:r>
            <a:r>
              <a:rPr lang="zh-CN" altLang="en-US" dirty="0"/>
              <a:t>间的空间信息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spatial information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。文中提出的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，主要研究的，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优秀的性能是否是由自注意力的归纳偏置所带来。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图中左侧是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与普通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的结构的对比，可以看到，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等，都被所替代了，只保留了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模型的核心在于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，以及其中的空间映射。这个空间映射主要是用来捕捉空间依赖的。起到的作用类似于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embedding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。首先顾名思义，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是一个门控单元，和线性门控单元相比，功能是类似的。区别在于，线性门控单元是在通道维度上进行映射，而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是在空间维度上进行映射。具体的计算可以用右边的公式表示，此外，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在一开始有一个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的操作，这是因为作者发现，将输入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从通道维度分割成两部分，分成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操作，效果会更好。从计算复杂度的角度上来说，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确实是降低了一些复杂度的，自注意力需要学习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的交互，而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K1K2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的交互，复杂度的具体结果列在上面了。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的结构还是比较清晰的，简而言之，就是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projection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去捕捉空间依赖，代替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3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接下来，简要地介绍一下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的结果，以及一些不足之处，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整体来说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确实是一个很有价值的工作，后续的探索空间非常大。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0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以上就是本文相关的背景，关于</a:t>
            </a:r>
            <a:r>
              <a:rPr lang="en-US" altLang="zh-CN" dirty="0" err="1"/>
              <a:t>moe</a:t>
            </a:r>
            <a:r>
              <a:rPr lang="zh-CN" altLang="en-US" dirty="0"/>
              <a:t>和</a:t>
            </a:r>
            <a:r>
              <a:rPr lang="en-US" altLang="zh-CN" dirty="0" err="1"/>
              <a:t>gmlp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接下来就要开始介绍这篇文章的主体内容了。首先要介绍一点，就是</a:t>
            </a:r>
            <a:r>
              <a:rPr lang="en-US" altLang="zh-CN" dirty="0" err="1"/>
              <a:t>moe</a:t>
            </a:r>
            <a:r>
              <a:rPr lang="zh-CN" altLang="en-US" dirty="0"/>
              <a:t>的结构一般只是选某几层，去做</a:t>
            </a:r>
            <a:r>
              <a:rPr lang="en-US" altLang="zh-CN" dirty="0"/>
              <a:t>from dense to sparse</a:t>
            </a:r>
            <a:r>
              <a:rPr lang="zh-CN" altLang="en-US" dirty="0"/>
              <a:t>的操作，而非对所有层都做。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5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Smlp</a:t>
            </a:r>
            <a:r>
              <a:rPr lang="zh-CN" altLang="en-US" dirty="0"/>
              <a:t>的做法非常常规，就是将</a:t>
            </a:r>
            <a:r>
              <a:rPr lang="en-US" altLang="zh-CN" dirty="0"/>
              <a:t>FFN</a:t>
            </a:r>
            <a:r>
              <a:rPr lang="zh-CN" altLang="en-US" dirty="0"/>
              <a:t>层扩展成</a:t>
            </a:r>
            <a:r>
              <a:rPr lang="en-US" altLang="zh-CN" dirty="0" err="1"/>
              <a:t>moe</a:t>
            </a:r>
            <a:r>
              <a:rPr lang="zh-CN" altLang="en-US" dirty="0"/>
              <a:t>结构，和现有的</a:t>
            </a:r>
            <a:r>
              <a:rPr lang="en-US" altLang="zh-CN" dirty="0" err="1"/>
              <a:t>moe</a:t>
            </a:r>
            <a:r>
              <a:rPr lang="zh-CN" altLang="en-US" dirty="0"/>
              <a:t>工作基本一样。将原先的一个</a:t>
            </a:r>
            <a:r>
              <a:rPr lang="en-US" altLang="zh-CN" dirty="0"/>
              <a:t>FFN</a:t>
            </a:r>
            <a:r>
              <a:rPr lang="zh-CN" altLang="en-US" dirty="0"/>
              <a:t>拓展成多个</a:t>
            </a:r>
            <a:r>
              <a:rPr lang="en-US" altLang="zh-CN" dirty="0"/>
              <a:t>experts</a:t>
            </a:r>
            <a:r>
              <a:rPr lang="zh-CN" altLang="en-US" dirty="0"/>
              <a:t>，每个</a:t>
            </a:r>
            <a:r>
              <a:rPr lang="en-US" altLang="zh-CN" dirty="0"/>
              <a:t>expert</a:t>
            </a:r>
            <a:r>
              <a:rPr lang="zh-CN" altLang="en-US" dirty="0"/>
              <a:t>的结构都和</a:t>
            </a:r>
            <a:r>
              <a:rPr lang="en-US" altLang="zh-CN" dirty="0"/>
              <a:t>FFN</a:t>
            </a:r>
            <a:r>
              <a:rPr lang="zh-CN" altLang="en-US" dirty="0"/>
              <a:t>保持不变。在这次实验中，作者是沿用了</a:t>
            </a:r>
            <a:r>
              <a:rPr lang="en-US" altLang="zh-CN" dirty="0"/>
              <a:t>BASE Layer</a:t>
            </a:r>
            <a:r>
              <a:rPr lang="zh-CN" altLang="en-US" dirty="0"/>
              <a:t>的</a:t>
            </a:r>
            <a:r>
              <a:rPr lang="en-US" altLang="zh-CN" dirty="0" err="1"/>
              <a:t>moe</a:t>
            </a:r>
            <a:r>
              <a:rPr lang="zh-CN" altLang="en-US" dirty="0"/>
              <a:t>结构。使用了一个标准的</a:t>
            </a:r>
            <a:r>
              <a:rPr lang="en-US" altLang="zh-CN" dirty="0"/>
              <a:t>token-wise</a:t>
            </a:r>
            <a:r>
              <a:rPr lang="zh-CN" altLang="en-US" dirty="0"/>
              <a:t>的</a:t>
            </a:r>
            <a:r>
              <a:rPr lang="en-US" altLang="zh-CN" dirty="0"/>
              <a:t>routing</a:t>
            </a:r>
            <a:r>
              <a:rPr lang="zh-CN" altLang="en-US" dirty="0"/>
              <a:t>。就是对输入的</a:t>
            </a:r>
            <a:r>
              <a:rPr lang="en-US" altLang="zh-CN" dirty="0"/>
              <a:t>token</a:t>
            </a:r>
            <a:r>
              <a:rPr lang="zh-CN" altLang="en-US" dirty="0"/>
              <a:t>，根据分配算法计算一个概率值，然后根据这个概率值，将</a:t>
            </a:r>
            <a:r>
              <a:rPr lang="en-US" altLang="zh-CN" dirty="0"/>
              <a:t>token</a:t>
            </a:r>
            <a:r>
              <a:rPr lang="zh-CN" altLang="en-US" dirty="0"/>
              <a:t>分配给</a:t>
            </a:r>
            <a:r>
              <a:rPr lang="en-US" altLang="zh-CN" dirty="0"/>
              <a:t>expert</a:t>
            </a:r>
            <a:r>
              <a:rPr lang="zh-CN" altLang="en-US" dirty="0"/>
              <a:t>。仿照</a:t>
            </a:r>
            <a:r>
              <a:rPr lang="en-US" altLang="zh-CN" dirty="0"/>
              <a:t>BASE Layer</a:t>
            </a:r>
            <a:r>
              <a:rPr lang="zh-CN" altLang="en-US" dirty="0"/>
              <a:t>，这里门控网络的激活函数使用了</a:t>
            </a:r>
            <a:r>
              <a:rPr lang="en-US" altLang="zh-CN" dirty="0"/>
              <a:t>sigmoid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9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FFN</a:t>
            </a:r>
            <a:r>
              <a:rPr lang="zh-CN" altLang="en-US" dirty="0"/>
              <a:t>层扩展成</a:t>
            </a:r>
            <a:r>
              <a:rPr lang="en-US" altLang="zh-CN" dirty="0" err="1"/>
              <a:t>moe</a:t>
            </a:r>
            <a:r>
              <a:rPr lang="zh-CN" altLang="en-US" dirty="0"/>
              <a:t>结构是非常常见的做法。而这篇文章的一个亮点在于，它想将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也做成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zh-CN" altLang="en-US" dirty="0"/>
              <a:t>但是将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拓展成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结构存在许多问题。实验结果表明，将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拓展成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会严重地损害性能，而且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的规模越大，性能就下降的越多。经过分析发现，这是因为常规的</a:t>
            </a:r>
            <a:r>
              <a:rPr lang="en-US" altLang="zh-CN" dirty="0"/>
              <a:t>token-wise routing </a:t>
            </a:r>
            <a:r>
              <a:rPr lang="zh-CN" altLang="en-US" dirty="0"/>
              <a:t>并不适合用于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Gating Unit </a:t>
            </a:r>
            <a:r>
              <a:rPr lang="zh-CN" altLang="en-US" dirty="0"/>
              <a:t>的结构。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因为常规的</a:t>
            </a:r>
            <a:r>
              <a:rPr lang="en-US" altLang="zh-CN" dirty="0"/>
              <a:t>token-wise</a:t>
            </a:r>
            <a:r>
              <a:rPr lang="zh-CN" altLang="en-US" dirty="0"/>
              <a:t>的</a:t>
            </a:r>
            <a:r>
              <a:rPr lang="en-US" altLang="zh-CN" dirty="0"/>
              <a:t>routing</a:t>
            </a:r>
            <a:r>
              <a:rPr lang="zh-CN" altLang="en-US" dirty="0"/>
              <a:t>会将一个句子中的</a:t>
            </a:r>
            <a:r>
              <a:rPr lang="en-US" altLang="zh-CN" dirty="0"/>
              <a:t>tokens</a:t>
            </a:r>
            <a:r>
              <a:rPr lang="zh-CN" altLang="en-US" dirty="0"/>
              <a:t>送到不同的</a:t>
            </a:r>
            <a:r>
              <a:rPr lang="en-US" altLang="zh-CN" dirty="0"/>
              <a:t>experts</a:t>
            </a:r>
            <a:r>
              <a:rPr lang="zh-CN" altLang="en-US" dirty="0"/>
              <a:t>中，而</a:t>
            </a:r>
            <a:r>
              <a:rPr lang="en-US" altLang="zh-CN" dirty="0"/>
              <a:t>experts</a:t>
            </a:r>
            <a:r>
              <a:rPr lang="zh-CN" altLang="en-US" dirty="0"/>
              <a:t>通常是分布在不同的设备上的，也就是说，一个完整句子中的</a:t>
            </a:r>
            <a:r>
              <a:rPr lang="en-US" altLang="zh-CN" dirty="0"/>
              <a:t>tokens</a:t>
            </a:r>
            <a:r>
              <a:rPr lang="zh-CN" altLang="en-US" dirty="0"/>
              <a:t>，通常会被拆分开来，送到不同的设备上。对</a:t>
            </a:r>
            <a:r>
              <a:rPr lang="en-US" altLang="zh-CN" dirty="0"/>
              <a:t>transformer</a:t>
            </a:r>
            <a:r>
              <a:rPr lang="zh-CN" altLang="en-US" dirty="0"/>
              <a:t>结构来说，这并不会带来问题，因为</a:t>
            </a:r>
            <a:r>
              <a:rPr lang="en-US" altLang="zh-CN" dirty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本身就包含了</a:t>
            </a:r>
            <a:r>
              <a:rPr lang="en-US" altLang="zh-CN" dirty="0"/>
              <a:t>position embedding</a:t>
            </a:r>
            <a:r>
              <a:rPr lang="zh-CN" altLang="en-US" dirty="0"/>
              <a:t>。所以即便</a:t>
            </a:r>
            <a:r>
              <a:rPr lang="en-US" altLang="zh-CN" dirty="0"/>
              <a:t>token</a:t>
            </a:r>
            <a:r>
              <a:rPr lang="zh-CN" altLang="en-US" dirty="0"/>
              <a:t>被拆开来分配给不同的专家，位置信息也不会丢失。</a:t>
            </a:r>
            <a:endParaRPr lang="en-US" altLang="zh-CN" dirty="0"/>
          </a:p>
          <a:p>
            <a:r>
              <a:rPr lang="zh-CN" altLang="en-US" dirty="0"/>
              <a:t>但是对于</a:t>
            </a:r>
            <a:r>
              <a:rPr lang="en-US" altLang="zh-CN" dirty="0" err="1"/>
              <a:t>gmlp</a:t>
            </a:r>
            <a:r>
              <a:rPr lang="zh-CN" altLang="en-US" dirty="0"/>
              <a:t>来说，如果将同一句子中的</a:t>
            </a:r>
            <a:r>
              <a:rPr lang="en-US" altLang="zh-CN" dirty="0"/>
              <a:t>token</a:t>
            </a:r>
            <a:r>
              <a:rPr lang="zh-CN" altLang="en-US" dirty="0"/>
              <a:t>拆开送到不同的</a:t>
            </a:r>
            <a:r>
              <a:rPr lang="en-US" altLang="zh-CN" dirty="0"/>
              <a:t>expert</a:t>
            </a:r>
            <a:r>
              <a:rPr lang="zh-CN" altLang="en-US" dirty="0"/>
              <a:t>中，那么这个</a:t>
            </a:r>
            <a:r>
              <a:rPr lang="en-US" altLang="zh-CN" dirty="0"/>
              <a:t>token</a:t>
            </a:r>
            <a:r>
              <a:rPr lang="zh-CN" altLang="en-US" dirty="0"/>
              <a:t>只可以和所在设备上的其它</a:t>
            </a:r>
            <a:r>
              <a:rPr lang="en-US" altLang="zh-CN" dirty="0"/>
              <a:t>tokens</a:t>
            </a:r>
            <a:r>
              <a:rPr lang="zh-CN" altLang="en-US" dirty="0"/>
              <a:t>交互。在这个设备上的</a:t>
            </a:r>
            <a:r>
              <a:rPr lang="en-US" altLang="zh-CN" dirty="0"/>
              <a:t>tokens</a:t>
            </a:r>
            <a:r>
              <a:rPr lang="zh-CN" altLang="en-US" dirty="0"/>
              <a:t>其实是来自不同句子的，而且</a:t>
            </a:r>
            <a:r>
              <a:rPr lang="en-US" altLang="zh-CN" dirty="0" err="1"/>
              <a:t>gmlp</a:t>
            </a:r>
            <a:r>
              <a:rPr lang="zh-CN" altLang="en-US" dirty="0"/>
              <a:t>并没有</a:t>
            </a:r>
            <a:r>
              <a:rPr lang="en-US" altLang="zh-CN" dirty="0"/>
              <a:t>position embedding</a:t>
            </a:r>
            <a:r>
              <a:rPr lang="zh-CN" altLang="en-US" dirty="0"/>
              <a:t>这样的操作，因此位置信息就直接丢失掉了。这样，在这种情况下，</a:t>
            </a:r>
            <a:r>
              <a:rPr lang="en-US" altLang="zh-CN" dirty="0"/>
              <a:t>spatial projection</a:t>
            </a:r>
            <a:r>
              <a:rPr lang="zh-CN" altLang="en-US" dirty="0"/>
              <a:t>是无法捕捉到空间依赖的。缺失了位置信息，那性能自然就会变差了。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也就是说，传统的</a:t>
            </a:r>
            <a:r>
              <a:rPr lang="en-US" altLang="zh-CN" dirty="0"/>
              <a:t>token-wise</a:t>
            </a:r>
            <a:r>
              <a:rPr lang="zh-CN" altLang="en-US" dirty="0"/>
              <a:t>的</a:t>
            </a:r>
            <a:r>
              <a:rPr lang="en-US" altLang="zh-CN" dirty="0"/>
              <a:t>routing</a:t>
            </a:r>
            <a:r>
              <a:rPr lang="zh-CN" altLang="en-US" dirty="0"/>
              <a:t>策略，并不适合</a:t>
            </a:r>
            <a:r>
              <a:rPr lang="en-US" altLang="zh-CN" dirty="0" err="1"/>
              <a:t>gmlp</a:t>
            </a:r>
            <a:r>
              <a:rPr lang="zh-CN" altLang="en-US" dirty="0"/>
              <a:t>的结构。因此，本文提出了新的</a:t>
            </a:r>
            <a:r>
              <a:rPr lang="en-US" altLang="zh-CN" dirty="0"/>
              <a:t>routing</a:t>
            </a:r>
            <a:r>
              <a:rPr lang="zh-CN" altLang="en-US" dirty="0"/>
              <a:t>策略，用来解决</a:t>
            </a:r>
            <a:r>
              <a:rPr lang="en-US" altLang="zh-CN" dirty="0" err="1"/>
              <a:t>gmlp</a:t>
            </a:r>
            <a:r>
              <a:rPr lang="zh-CN" altLang="en-US" dirty="0"/>
              <a:t>难以实现</a:t>
            </a:r>
            <a:r>
              <a:rPr lang="en-US" altLang="zh-CN" dirty="0" err="1"/>
              <a:t>moe</a:t>
            </a:r>
            <a:r>
              <a:rPr lang="zh-CN" altLang="en-US" dirty="0"/>
              <a:t>结构的问题。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4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4755-8DE6-4836-BC3B-4AFE7602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F1E56-70C2-470F-BE30-FB09806F3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1D20-A886-4A92-A0B9-8513C27D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C9EDE-C82C-4F93-BC8E-11E8645D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AD23A-6A0A-4FDA-8B31-BCD50B7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3B88C-FEE2-43DA-BB4C-B16AA18E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D68C6-BAC2-4B27-BAF8-4F56FEE3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4A32C-884F-43FC-A341-5A31314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36987-FA9C-4312-AC87-6616F9D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F5C4C-9AD8-40CD-87C8-E28626EB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B7AD3-CC6F-4DAC-B5F0-4F0452078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12EDF-CAD3-4BC0-8E7E-07FC1DB7A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B61B6-818E-466D-AF7B-34622A4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D1AFE-3DB9-47E8-A9ED-39206518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CEFB4-88BE-484A-84D0-A120576A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6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72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工作完成情况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成功项目展示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工作存在不足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明年工作计划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186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年度工作概述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成功项目展示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工作存在不足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明年工作计划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4844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/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年度工作概述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成功项目展示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工作存在不足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明年工作计划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74336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538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889F-FEDE-494D-92EF-7628EFE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E673-4D90-44F7-A3C1-2732B6F5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8396-F725-4001-B28B-35A80D1D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392CF-3977-4325-A0D9-496AE35A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0793-7C2C-4DB5-9ECF-87002EA8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5570-D45A-492E-8862-7CEEB680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B1857-117C-48E9-BB99-0284EF32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9ECC-3047-4A16-A5E3-01C93713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851F-29BD-4E8A-B5C5-D80E00AD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08363-3EAA-4650-9F33-23B9870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267C-AC55-4F33-AF33-4B6353F0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8A39-6444-40B0-A18D-61747ADE1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0B075-9B4B-450B-B6F7-FA646BDC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884A8-864E-4B18-938F-169F44C4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5D351-99C0-42C1-87FE-03FDAE8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4246F-AE15-4299-A502-C3076FC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4F07-1F4E-42C2-B9F6-EC7E956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B779D-3A3E-4F6C-82BF-53AD9C7A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310F9-880A-4626-AF47-CA15A280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538B58-5AF3-4B42-B2BF-58139AF15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E4DB1-0FF7-4494-B34D-CA058423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F4372-1C77-4C77-895A-97484955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88B09-73E4-41CE-9A69-E9CD6E1D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D057E-0F5E-43B6-BF8F-12C4EF7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FC41-A0D7-478B-8D46-2BA3052B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1FF46-77A4-499B-95F6-86F4B3A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14E25-6537-4762-8286-13BDC5F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843B3-8F21-4BB4-90B7-26EF28F2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105082-E6F7-4103-9E81-C2294C12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3BC88-BFD0-44F9-89F7-8F920CD2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02EB9-3166-4E0D-9037-F6278B1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0815D-06BE-4926-A85E-193C7BE5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3FDDE-68F0-4822-9EDE-495E8CF8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86941-3A0C-4FBF-B7BD-55A5AA98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04CB-D24A-43A5-AC88-A29507AA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EA136-4A0D-4732-8E18-AFCEE6A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D8274-5F8D-4217-9628-11FD5FF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F6E4-3987-4B50-A6E5-548C971D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20115-FF7D-43D6-9FB1-2DD3E9A0F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A2323-E82A-4A73-A3BE-0B13DC75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ED32F-2206-4060-8E5C-F884C7D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8F9F4-8CDF-4C9C-AAED-22E2F0F6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4625E-92EB-44C8-8B2D-C701CBD6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E758D-00B4-4032-B598-8F674EE9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1A691-1BE1-4425-A4D3-CE95ACDC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BC687-62A2-440B-A17A-5E8DA292C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B9C3-2769-4107-88A6-9E5E63B5BDC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37BF1-F968-4B24-838F-3B96A8FC6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AF9F9-0268-4B1E-8F56-5F8B626D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CE8E-CE9C-4454-9B36-29A54607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851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4403564" y="2912357"/>
            <a:ext cx="73662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000" spc="100" dirty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Efficient Language Modeling with Sparse all-MLP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478015" y="944901"/>
            <a:ext cx="72173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100" dirty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Paper Reading</a:t>
            </a:r>
            <a:endParaRPr lang="zh-CN" altLang="en-US" sz="6600" b="1" spc="100" dirty="0">
              <a:solidFill>
                <a:schemeClr val="accent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  <a:ea typeface="方正大标宋简体" panose="02010601030101010101" pitchFamily="2" charset="-122"/>
              <a:cs typeface="Arial" panose="020B0604020202020204" pitchFamily="34" charset="0"/>
            </a:endParaRPr>
          </a:p>
          <a:p>
            <a:pPr algn="ctr"/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方正大标宋简体" panose="02010601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605787" y="3629037"/>
            <a:ext cx="716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88743AD-30FB-4A7C-8D26-72D3ADF6AE44}"/>
              </a:ext>
            </a:extLst>
          </p:cNvPr>
          <p:cNvSpPr txBox="1"/>
          <p:nvPr/>
        </p:nvSpPr>
        <p:spPr>
          <a:xfrm>
            <a:off x="6695551" y="5259634"/>
            <a:ext cx="298447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Reporter</a:t>
            </a:r>
            <a:r>
              <a:rPr lang="zh-CN" altLang="en-US" sz="2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Yuan Xie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19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  <p:bldP spid="38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4" name="矩形 3"/>
          <p:cNvSpPr/>
          <p:nvPr/>
        </p:nvSpPr>
        <p:spPr>
          <a:xfrm>
            <a:off x="2550248" y="1779325"/>
            <a:ext cx="3012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 Routing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34" y="2630972"/>
            <a:ext cx="2200504" cy="29901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73802" y="1800675"/>
            <a:ext cx="24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Prediction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94654" y="2179435"/>
            <a:ext cx="4758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is one specific hidden dimension of the whole sentence, including future tokens.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Condition on the first 20% of tokens, which are used to decide the routing, and predict the remaining 80% of tokens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72" y="3809283"/>
            <a:ext cx="704762" cy="16560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829" y="4334612"/>
            <a:ext cx="2230223" cy="8028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162" y="4523878"/>
            <a:ext cx="1852471" cy="3780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439" y="5827493"/>
            <a:ext cx="1695238" cy="45714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683" y="5367218"/>
            <a:ext cx="1474751" cy="4591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237" y="5403475"/>
            <a:ext cx="1771429" cy="3619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7284" y="5860826"/>
            <a:ext cx="1933333" cy="39047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8443318" y="5665971"/>
            <a:ext cx="462844" cy="389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0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30" y="1384130"/>
            <a:ext cx="8197710" cy="4971514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6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87" y="1492491"/>
            <a:ext cx="1982522" cy="5030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87" y="2112246"/>
            <a:ext cx="3987518" cy="34813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3042" y="5827004"/>
            <a:ext cx="8559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 hidden representation along the hidden dimension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chunked vectors to different experts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720" y="3004659"/>
            <a:ext cx="1425367" cy="14675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214" y="3631156"/>
            <a:ext cx="580952" cy="34285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98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210764" y="452078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Results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8F172C-8192-454C-9AC1-B07C8A7A8AEF}"/>
              </a:ext>
            </a:extLst>
          </p:cNvPr>
          <p:cNvSpPr/>
          <p:nvPr/>
        </p:nvSpPr>
        <p:spPr>
          <a:xfrm>
            <a:off x="26642" y="3806294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Results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C7916A-8845-44D5-BB5E-B92C9B96AC51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3EFF18-B9D8-443E-AF4E-293F1D303E92}"/>
              </a:ext>
            </a:extLst>
          </p:cNvPr>
          <p:cNvSpPr/>
          <p:nvPr/>
        </p:nvSpPr>
        <p:spPr>
          <a:xfrm>
            <a:off x="136251" y="2967741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C1F690-83FB-4507-90B9-068BFC40D9F5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AE299F-EF6A-48B8-87F5-BCB8757FB61A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3DEF60-624B-42BF-8121-A932AC870784}"/>
              </a:ext>
            </a:extLst>
          </p:cNvPr>
          <p:cNvSpPr txBox="1"/>
          <p:nvPr/>
        </p:nvSpPr>
        <p:spPr>
          <a:xfrm>
            <a:off x="7349067" y="1483171"/>
            <a:ext cx="475086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zh-C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：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   </a:t>
            </a:r>
            <a:r>
              <a:rPr lang="en-US" altLang="zh-CN" dirty="0" err="1"/>
              <a:t>RoBERTa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Five English-language corpus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A8B69-41FA-4F82-89F6-2798DA4F038C}"/>
              </a:ext>
            </a:extLst>
          </p:cNvPr>
          <p:cNvSpPr/>
          <p:nvPr/>
        </p:nvSpPr>
        <p:spPr>
          <a:xfrm>
            <a:off x="6878493" y="1962211"/>
            <a:ext cx="198963" cy="29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97" y="1384130"/>
            <a:ext cx="5170929" cy="5330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26" y="3726055"/>
            <a:ext cx="4481689" cy="14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7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210764" y="452078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Results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8F172C-8192-454C-9AC1-B07C8A7A8AEF}"/>
              </a:ext>
            </a:extLst>
          </p:cNvPr>
          <p:cNvSpPr/>
          <p:nvPr/>
        </p:nvSpPr>
        <p:spPr>
          <a:xfrm>
            <a:off x="26642" y="3806294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Results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C7916A-8845-44D5-BB5E-B92C9B96AC51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3EFF18-B9D8-443E-AF4E-293F1D303E92}"/>
              </a:ext>
            </a:extLst>
          </p:cNvPr>
          <p:cNvSpPr/>
          <p:nvPr/>
        </p:nvSpPr>
        <p:spPr>
          <a:xfrm>
            <a:off x="136251" y="2967741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C1F690-83FB-4507-90B9-068BFC40D9F5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AE299F-EF6A-48B8-87F5-BCB8757FB61A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A8B69-41FA-4F82-89F6-2798DA4F038C}"/>
              </a:ext>
            </a:extLst>
          </p:cNvPr>
          <p:cNvSpPr/>
          <p:nvPr/>
        </p:nvSpPr>
        <p:spPr>
          <a:xfrm>
            <a:off x="6878493" y="1962211"/>
            <a:ext cx="198963" cy="29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26" y="1334965"/>
            <a:ext cx="5485714" cy="12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35" y="2582584"/>
            <a:ext cx="9628571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210764" y="452078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/>
              <a:t>Results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8F172C-8192-454C-9AC1-B07C8A7A8AEF}"/>
              </a:ext>
            </a:extLst>
          </p:cNvPr>
          <p:cNvSpPr/>
          <p:nvPr/>
        </p:nvSpPr>
        <p:spPr>
          <a:xfrm>
            <a:off x="26642" y="3806294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Results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C7916A-8845-44D5-BB5E-B92C9B96AC51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3EFF18-B9D8-443E-AF4E-293F1D303E92}"/>
              </a:ext>
            </a:extLst>
          </p:cNvPr>
          <p:cNvSpPr/>
          <p:nvPr/>
        </p:nvSpPr>
        <p:spPr>
          <a:xfrm>
            <a:off x="136251" y="2967741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C1F690-83FB-4507-90B9-068BFC40D9F5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AE299F-EF6A-48B8-87F5-BCB8757FB61A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3DEF60-624B-42BF-8121-A932AC870784}"/>
              </a:ext>
            </a:extLst>
          </p:cNvPr>
          <p:cNvSpPr txBox="1"/>
          <p:nvPr/>
        </p:nvSpPr>
        <p:spPr>
          <a:xfrm>
            <a:off x="3282286" y="4297321"/>
            <a:ext cx="7192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 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less than 33% of pre-training data,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sMLP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exhibit a     </a:t>
            </a:r>
          </a:p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better zero-shot ability than GPT-3.</a:t>
            </a: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A8B69-41FA-4F82-89F6-2798DA4F038C}"/>
              </a:ext>
            </a:extLst>
          </p:cNvPr>
          <p:cNvSpPr/>
          <p:nvPr/>
        </p:nvSpPr>
        <p:spPr>
          <a:xfrm>
            <a:off x="6878493" y="1962211"/>
            <a:ext cx="198963" cy="29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36E0C9-60C0-490A-9C78-9D493E9CEE2A}"/>
              </a:ext>
            </a:extLst>
          </p:cNvPr>
          <p:cNvSpPr/>
          <p:nvPr/>
        </p:nvSpPr>
        <p:spPr>
          <a:xfrm>
            <a:off x="4319082" y="3677835"/>
            <a:ext cx="335280" cy="27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68" y="2031839"/>
            <a:ext cx="10013812" cy="31395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23449" y="1487809"/>
            <a:ext cx="2101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Expressiveness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737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41851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4403564" y="2635359"/>
            <a:ext cx="73662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800" spc="100" dirty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Efficient Language Modeling with Sparse all-MLP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420498" y="965191"/>
            <a:ext cx="70468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100" dirty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Paper Reading</a:t>
            </a:r>
            <a:endParaRPr lang="zh-CN" altLang="en-US" sz="6600" b="1" spc="100" dirty="0">
              <a:solidFill>
                <a:schemeClr val="accent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/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方正大标宋简体" panose="02010601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605787" y="3629037"/>
            <a:ext cx="716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88743AD-30FB-4A7C-8D26-72D3ADF6AE44}"/>
              </a:ext>
            </a:extLst>
          </p:cNvPr>
          <p:cNvSpPr txBox="1"/>
          <p:nvPr/>
        </p:nvSpPr>
        <p:spPr>
          <a:xfrm>
            <a:off x="6695551" y="5259634"/>
            <a:ext cx="298447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Reporter</a:t>
            </a:r>
            <a:r>
              <a:rPr lang="zh-CN" altLang="en-US" sz="2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Yuan Xie</a:t>
            </a:r>
            <a:endParaRPr lang="zh-CN" altLang="en-US" sz="2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DDF32D-15CC-4CAE-874D-03DD9C5554D8}"/>
              </a:ext>
            </a:extLst>
          </p:cNvPr>
          <p:cNvSpPr/>
          <p:nvPr/>
        </p:nvSpPr>
        <p:spPr>
          <a:xfrm>
            <a:off x="4526280" y="4094880"/>
            <a:ext cx="7475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Thanks for listening!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870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5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  <p:bldP spid="3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8058" y="1709501"/>
            <a:ext cx="1943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8058" y="2470933"/>
            <a:ext cx="2244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Related works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8058" y="3191632"/>
            <a:ext cx="97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0466" y="3912332"/>
            <a:ext cx="3148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Results and Analysis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8058" y="4687394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183" y="3244315"/>
            <a:ext cx="2773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1618777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5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440422" y="1488522"/>
            <a:ext cx="3447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MoE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(Mixture of Experts)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64408" y="464188"/>
            <a:ext cx="436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Background of </a:t>
            </a:r>
            <a:r>
              <a:rPr lang="en-US" altLang="zh-CN" sz="3600" b="1" dirty="0" err="1"/>
              <a:t>MoE</a:t>
            </a:r>
            <a:endParaRPr lang="en-US" altLang="zh-CN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0BE860-B370-4BF5-943D-7E6C44192602}"/>
              </a:ext>
            </a:extLst>
          </p:cNvPr>
          <p:cNvSpPr/>
          <p:nvPr/>
        </p:nvSpPr>
        <p:spPr>
          <a:xfrm>
            <a:off x="18661" y="1397605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Background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FF2530-66F5-4331-BE39-D31D498F3954}"/>
              </a:ext>
            </a:extLst>
          </p:cNvPr>
          <p:cNvSpPr/>
          <p:nvPr/>
        </p:nvSpPr>
        <p:spPr>
          <a:xfrm>
            <a:off x="116732" y="213732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7E88E1-2370-479C-BA5C-1A78576E3F9D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EEB441-8FD4-4FA9-80D8-727FCB448DD8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D48F43-5B99-401E-A9D3-B70A922A789C}"/>
              </a:ext>
            </a:extLst>
          </p:cNvPr>
          <p:cNvSpPr/>
          <p:nvPr/>
        </p:nvSpPr>
        <p:spPr>
          <a:xfrm>
            <a:off x="83778" y="2962712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24" y="2494452"/>
            <a:ext cx="2852987" cy="41185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533" y="2962712"/>
            <a:ext cx="2823467" cy="3650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97" y="2610317"/>
            <a:ext cx="2793270" cy="8854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599" y="1865881"/>
            <a:ext cx="541669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3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0BE860-B370-4BF5-943D-7E6C44192602}"/>
              </a:ext>
            </a:extLst>
          </p:cNvPr>
          <p:cNvSpPr/>
          <p:nvPr/>
        </p:nvSpPr>
        <p:spPr>
          <a:xfrm>
            <a:off x="18661" y="1397605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Background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FF2530-66F5-4331-BE39-D31D498F3954}"/>
              </a:ext>
            </a:extLst>
          </p:cNvPr>
          <p:cNvSpPr/>
          <p:nvPr/>
        </p:nvSpPr>
        <p:spPr>
          <a:xfrm>
            <a:off x="116732" y="213732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7E88E1-2370-479C-BA5C-1A78576E3F9D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EEB441-8FD4-4FA9-80D8-727FCB448DD8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D48F43-5B99-401E-A9D3-B70A922A789C}"/>
              </a:ext>
            </a:extLst>
          </p:cNvPr>
          <p:cNvSpPr/>
          <p:nvPr/>
        </p:nvSpPr>
        <p:spPr>
          <a:xfrm>
            <a:off x="83778" y="2962712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F33E106-9669-40AE-B499-6604C4EC322F}"/>
              </a:ext>
            </a:extLst>
          </p:cNvPr>
          <p:cNvGrpSpPr/>
          <p:nvPr/>
        </p:nvGrpSpPr>
        <p:grpSpPr>
          <a:xfrm>
            <a:off x="6938867" y="1497620"/>
            <a:ext cx="5106377" cy="5243265"/>
            <a:chOff x="2954339" y="1279908"/>
            <a:chExt cx="7162269" cy="263125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C265D3A-39B0-48CB-862C-CCDB217A3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339" y="1563476"/>
              <a:ext cx="7162269" cy="23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zh-CN" b="1" dirty="0">
                  <a:latin typeface="+mn-ea"/>
                </a:rPr>
                <a:t>From dense to sparse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dirty="0">
                  <a:latin typeface="+mn-ea"/>
                </a:rPr>
                <a:t>Gating and routing</a:t>
              </a:r>
            </a:p>
            <a:p>
              <a:endParaRPr lang="en-US" altLang="zh-CN" dirty="0">
                <a:latin typeface="+mn-ea"/>
              </a:endParaRPr>
            </a:p>
            <a:p>
              <a:endParaRPr lang="en-US" altLang="zh-CN" dirty="0">
                <a:latin typeface="+mn-ea"/>
              </a:endParaRPr>
            </a:p>
            <a:p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dirty="0"/>
                <a:t>Increase model parameters easily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dirty="0"/>
                <a:t>Relatively low computing cost during training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dirty="0">
                  <a:latin typeface="+mn-ea"/>
                </a:rPr>
                <a:t>Better performance</a:t>
              </a:r>
            </a:p>
            <a:p>
              <a:pPr marL="171450" indent="-171450">
                <a:buFontTx/>
                <a:buChar char="-"/>
              </a:pP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zh-CN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dirty="0">
                  <a:latin typeface="+mn-ea"/>
                </a:rPr>
                <a:t>Easy to overfit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dirty="0">
                  <a:latin typeface="+mn-ea"/>
                </a:rPr>
                <a:t>Hard to implement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b="1" dirty="0"/>
                <a:t>Slow inference speed</a:t>
              </a:r>
              <a:endParaRPr lang="en-US" altLang="zh-CN" b="1" dirty="0"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zh-CN" sz="1400" dirty="0">
                <a:solidFill>
                  <a:sysClr val="windowText" lastClr="000000"/>
                </a:solidFill>
                <a:latin typeface="+mn-ea"/>
                <a:ea typeface="微软雅黑" pitchFamily="34" charset="-122"/>
              </a:endParaRPr>
            </a:p>
            <a:p>
              <a:pPr marL="171450" indent="-171450">
                <a:buFontTx/>
                <a:buChar char="-"/>
              </a:pPr>
              <a:endParaRPr lang="en-US" altLang="zh-CN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F157309-5464-4CD3-83AE-631A327860BF}"/>
                </a:ext>
              </a:extLst>
            </p:cNvPr>
            <p:cNvSpPr/>
            <p:nvPr/>
          </p:nvSpPr>
          <p:spPr>
            <a:xfrm>
              <a:off x="2963100" y="1279908"/>
              <a:ext cx="4070472" cy="20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Characters of </a:t>
              </a:r>
              <a:r>
                <a:rPr lang="en-US" altLang="zh-CN" sz="2000" b="1" dirty="0" err="1">
                  <a:latin typeface="微软雅黑" pitchFamily="34" charset="-122"/>
                  <a:ea typeface="微软雅黑" pitchFamily="34" charset="-122"/>
                </a:rPr>
                <a:t>MoE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5FE049B-09A8-4AFE-8A48-DCC91169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42" y="2962712"/>
            <a:ext cx="4196630" cy="188992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002D631-38B0-45B3-9C0A-8D1CB2604D05}"/>
              </a:ext>
            </a:extLst>
          </p:cNvPr>
          <p:cNvSpPr/>
          <p:nvPr/>
        </p:nvSpPr>
        <p:spPr>
          <a:xfrm>
            <a:off x="6868088" y="3272662"/>
            <a:ext cx="2777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Advantages of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MoE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E89283-452D-46B2-BCD0-35AE7EC926A0}"/>
              </a:ext>
            </a:extLst>
          </p:cNvPr>
          <p:cNvSpPr/>
          <p:nvPr/>
        </p:nvSpPr>
        <p:spPr>
          <a:xfrm>
            <a:off x="6868088" y="4899037"/>
            <a:ext cx="198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Shortcomings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FD7910-D467-425E-BB83-25BD337584AE}"/>
              </a:ext>
            </a:extLst>
          </p:cNvPr>
          <p:cNvSpPr txBox="1"/>
          <p:nvPr/>
        </p:nvSpPr>
        <p:spPr>
          <a:xfrm>
            <a:off x="2064408" y="464188"/>
            <a:ext cx="436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Background of </a:t>
            </a:r>
            <a:r>
              <a:rPr lang="en-US" altLang="zh-CN" sz="3600" b="1" dirty="0" err="1"/>
              <a:t>MoE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11565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0BE860-B370-4BF5-943D-7E6C44192602}"/>
              </a:ext>
            </a:extLst>
          </p:cNvPr>
          <p:cNvSpPr/>
          <p:nvPr/>
        </p:nvSpPr>
        <p:spPr>
          <a:xfrm>
            <a:off x="18661" y="1397605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Background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FF2530-66F5-4331-BE39-D31D498F3954}"/>
              </a:ext>
            </a:extLst>
          </p:cNvPr>
          <p:cNvSpPr/>
          <p:nvPr/>
        </p:nvSpPr>
        <p:spPr>
          <a:xfrm>
            <a:off x="116732" y="213732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7E88E1-2370-479C-BA5C-1A78576E3F9D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EEB441-8FD4-4FA9-80D8-727FCB448DD8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D48F43-5B99-401E-A9D3-B70A922A789C}"/>
              </a:ext>
            </a:extLst>
          </p:cNvPr>
          <p:cNvSpPr/>
          <p:nvPr/>
        </p:nvSpPr>
        <p:spPr>
          <a:xfrm>
            <a:off x="83778" y="2962712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FD7910-D467-425E-BB83-25BD337584AE}"/>
              </a:ext>
            </a:extLst>
          </p:cNvPr>
          <p:cNvSpPr txBox="1"/>
          <p:nvPr/>
        </p:nvSpPr>
        <p:spPr>
          <a:xfrm>
            <a:off x="2064407" y="464188"/>
            <a:ext cx="711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Background of all-MLP model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79" y="3433728"/>
            <a:ext cx="2295238" cy="4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994" y="3867642"/>
            <a:ext cx="2571429" cy="5142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11167" y="4867526"/>
            <a:ext cx="369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o(SGU) =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o(Self-attention) = 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598" y="4815842"/>
            <a:ext cx="945851" cy="461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6424" y="5466132"/>
            <a:ext cx="776191" cy="41705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64408" y="2097511"/>
            <a:ext cx="990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gMLP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[1] : Use Spatial projection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gated multiplication are used to capture Spatial dependency 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494" y="2697999"/>
            <a:ext cx="5063267" cy="36059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9D96926-E215-4DDF-BCEB-2752475C8E4B}"/>
              </a:ext>
            </a:extLst>
          </p:cNvPr>
          <p:cNvSpPr txBox="1"/>
          <p:nvPr/>
        </p:nvSpPr>
        <p:spPr>
          <a:xfrm>
            <a:off x="1988494" y="1478292"/>
            <a:ext cx="990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–MLP model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F28A91-813D-483B-A1EF-90421AA78B98}"/>
              </a:ext>
            </a:extLst>
          </p:cNvPr>
          <p:cNvSpPr/>
          <p:nvPr/>
        </p:nvSpPr>
        <p:spPr>
          <a:xfrm>
            <a:off x="2279118" y="6488668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[1]《Pay Attention to MLPs》</a:t>
            </a:r>
          </a:p>
        </p:txBody>
      </p:sp>
    </p:spTree>
    <p:extLst>
      <p:ext uri="{BB962C8B-B14F-4D97-AF65-F5344CB8AC3E}">
        <p14:creationId xmlns:p14="http://schemas.microsoft.com/office/powerpoint/2010/main" val="17916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0BE860-B370-4BF5-943D-7E6C44192602}"/>
              </a:ext>
            </a:extLst>
          </p:cNvPr>
          <p:cNvSpPr/>
          <p:nvPr/>
        </p:nvSpPr>
        <p:spPr>
          <a:xfrm>
            <a:off x="18661" y="1397605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Background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FF2530-66F5-4331-BE39-D31D498F3954}"/>
              </a:ext>
            </a:extLst>
          </p:cNvPr>
          <p:cNvSpPr/>
          <p:nvPr/>
        </p:nvSpPr>
        <p:spPr>
          <a:xfrm>
            <a:off x="116732" y="213732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7E88E1-2370-479C-BA5C-1A78576E3F9D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EEB441-8FD4-4FA9-80D8-727FCB448DD8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D48F43-5B99-401E-A9D3-B70A922A789C}"/>
              </a:ext>
            </a:extLst>
          </p:cNvPr>
          <p:cNvSpPr/>
          <p:nvPr/>
        </p:nvSpPr>
        <p:spPr>
          <a:xfrm>
            <a:off x="83778" y="2962712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sMLP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FD7910-D467-425E-BB83-25BD337584AE}"/>
              </a:ext>
            </a:extLst>
          </p:cNvPr>
          <p:cNvSpPr txBox="1"/>
          <p:nvPr/>
        </p:nvSpPr>
        <p:spPr>
          <a:xfrm>
            <a:off x="2064408" y="464188"/>
            <a:ext cx="588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Background of </a:t>
            </a:r>
            <a:r>
              <a:rPr lang="en-US" altLang="zh-CN" sz="3600" b="1" dirty="0" err="1"/>
              <a:t>gMLP</a:t>
            </a:r>
            <a:endParaRPr lang="en-US" altLang="zh-CN" sz="36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35" y="2274392"/>
            <a:ext cx="4580952" cy="350476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C265D3A-39B0-48CB-862C-CCDB217A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387" y="2062682"/>
            <a:ext cx="5498857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 latinLnBrk="1">
              <a:buFontTx/>
              <a:buChar char="-"/>
            </a:pPr>
            <a:r>
              <a:rPr lang="en-US" altLang="zh-CN" dirty="0"/>
              <a:t>Parameters decreased by 66%</a:t>
            </a:r>
          </a:p>
          <a:p>
            <a:pPr marL="285750" indent="-285750" latinLnBrk="1">
              <a:buFontTx/>
              <a:buChar char="-"/>
            </a:pPr>
            <a:endParaRPr lang="en-US" altLang="zh-CN" dirty="0"/>
          </a:p>
          <a:p>
            <a:pPr latinLnBrk="1"/>
            <a:r>
              <a:rPr lang="en-US" altLang="zh-CN" dirty="0"/>
              <a:t>- Promising performance on CV, but relatively </a:t>
            </a:r>
          </a:p>
          <a:p>
            <a:pPr latinLnBrk="1"/>
            <a:r>
              <a:rPr lang="en-US" altLang="zh-CN" dirty="0"/>
              <a:t>    poor on NLP tasks</a:t>
            </a:r>
          </a:p>
          <a:p>
            <a:r>
              <a:rPr lang="en-US" altLang="zh-CN" dirty="0"/>
              <a:t> </a:t>
            </a:r>
          </a:p>
          <a:p>
            <a:pPr marL="171450" indent="-171450">
              <a:buFontTx/>
              <a:buChar char="-"/>
            </a:pPr>
            <a:endParaRPr lang="en-US" altLang="zh-CN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zh-CN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zh-CN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zh-CN" b="1" dirty="0">
                <a:latin typeface="+mn-ea"/>
              </a:rPr>
              <a:t>Poor Expressiveness</a:t>
            </a:r>
          </a:p>
          <a:p>
            <a:pPr marL="171450" indent="-171450">
              <a:buFontTx/>
              <a:buChar char="-"/>
            </a:pPr>
            <a:endParaRPr lang="en-US" altLang="zh-CN" sz="1400" dirty="0">
              <a:solidFill>
                <a:sysClr val="windowText" lastClr="000000"/>
              </a:solidFill>
              <a:latin typeface="+mn-ea"/>
              <a:ea typeface="微软雅黑" pitchFamily="34" charset="-122"/>
            </a:endParaRPr>
          </a:p>
          <a:p>
            <a:pPr marL="171450" indent="-171450">
              <a:buFontTx/>
              <a:buChar char="-"/>
            </a:pPr>
            <a:endParaRPr lang="en-US" altLang="zh-CN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02D631-38B0-45B3-9C0A-8D1CB2604D05}"/>
              </a:ext>
            </a:extLst>
          </p:cNvPr>
          <p:cNvSpPr/>
          <p:nvPr/>
        </p:nvSpPr>
        <p:spPr>
          <a:xfrm>
            <a:off x="6868088" y="202556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Results of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gMLP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E89283-452D-46B2-BCD0-35AE7EC926A0}"/>
              </a:ext>
            </a:extLst>
          </p:cNvPr>
          <p:cNvSpPr/>
          <p:nvPr/>
        </p:nvSpPr>
        <p:spPr>
          <a:xfrm>
            <a:off x="6868088" y="4284014"/>
            <a:ext cx="198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Shortcomings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9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9072" y="4815842"/>
            <a:ext cx="7873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sMLP</a:t>
            </a:r>
            <a:r>
              <a:rPr lang="en-US" altLang="zh-CN" dirty="0"/>
              <a:t> contains N1 dense blocks and N2 sparse blocks.</a:t>
            </a:r>
          </a:p>
          <a:p>
            <a:endParaRPr lang="en-US" altLang="zh-CN" dirty="0"/>
          </a:p>
          <a:p>
            <a:r>
              <a:rPr lang="en-US" altLang="zh-CN" dirty="0"/>
              <a:t>insert sparse blocks after                                          dense layers.</a:t>
            </a:r>
          </a:p>
          <a:p>
            <a:endParaRPr lang="en-US" altLang="zh-CN" b="1" dirty="0"/>
          </a:p>
          <a:p>
            <a:r>
              <a:rPr lang="en-US" altLang="zh-CN" b="1" dirty="0"/>
              <a:t>1.  </a:t>
            </a:r>
            <a:r>
              <a:rPr lang="en-US" altLang="zh-CN" b="1" dirty="0" err="1"/>
              <a:t>tMoE</a:t>
            </a:r>
            <a:r>
              <a:rPr lang="en-US" altLang="zh-CN" b="1" dirty="0"/>
              <a:t> module:  </a:t>
            </a:r>
            <a:r>
              <a:rPr lang="en-US" altLang="zh-CN" dirty="0"/>
              <a:t>sparsely FFN (feed-forward)</a:t>
            </a:r>
          </a:p>
          <a:p>
            <a:pPr marL="342900" indent="-342900">
              <a:buAutoNum type="arabicPeriod" startAt="2"/>
            </a:pPr>
            <a:r>
              <a:rPr lang="en-US" altLang="zh-CN" b="1" dirty="0" err="1"/>
              <a:t>sMoE</a:t>
            </a:r>
            <a:r>
              <a:rPr lang="en-US" altLang="zh-CN" b="1" dirty="0"/>
              <a:t> module: </a:t>
            </a:r>
            <a:r>
              <a:rPr lang="en-US" altLang="zh-CN" dirty="0"/>
              <a:t>sparsely token-wise Spatial Gating Unit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22" y="1369450"/>
            <a:ext cx="6923809" cy="32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68" y="5399955"/>
            <a:ext cx="2452915" cy="3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59" y="1516258"/>
            <a:ext cx="2053238" cy="506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59" y="2166745"/>
            <a:ext cx="6138457" cy="30095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55955" y="5320113"/>
            <a:ext cx="5734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Contain an FFN in each expert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Use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 of BASE Layer[1]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Standard token-wise routing</a:t>
            </a:r>
          </a:p>
          <a:p>
            <a:pPr marL="342900" indent="-342900"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3493" y="6517643"/>
            <a:ext cx="8277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[1]《BASE Layers: Simplifying Training of Large, Sparse Models》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06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E116A35-2D3C-4999-835C-887E929CFE9D}"/>
              </a:ext>
            </a:extLst>
          </p:cNvPr>
          <p:cNvSpPr/>
          <p:nvPr/>
        </p:nvSpPr>
        <p:spPr>
          <a:xfrm>
            <a:off x="18660" y="2988757"/>
            <a:ext cx="1548882" cy="491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3E6D58-E91B-4413-85B9-F6717FFED828}"/>
              </a:ext>
            </a:extLst>
          </p:cNvPr>
          <p:cNvSpPr/>
          <p:nvPr/>
        </p:nvSpPr>
        <p:spPr>
          <a:xfrm>
            <a:off x="35136" y="1384130"/>
            <a:ext cx="1613999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6F7D18-F157-479C-9F79-45086379DFD4}"/>
              </a:ext>
            </a:extLst>
          </p:cNvPr>
          <p:cNvSpPr/>
          <p:nvPr/>
        </p:nvSpPr>
        <p:spPr>
          <a:xfrm>
            <a:off x="116732" y="3738428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4CB273-D8F3-485C-B79D-F1D2F7F2A203}"/>
              </a:ext>
            </a:extLst>
          </p:cNvPr>
          <p:cNvSpPr/>
          <p:nvPr/>
        </p:nvSpPr>
        <p:spPr>
          <a:xfrm>
            <a:off x="116731" y="4527497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F396CF-2B93-42D4-92A0-CBFF8906B1B2}"/>
              </a:ext>
            </a:extLst>
          </p:cNvPr>
          <p:cNvSpPr/>
          <p:nvPr/>
        </p:nvSpPr>
        <p:spPr>
          <a:xfrm>
            <a:off x="105257" y="2166745"/>
            <a:ext cx="1450811" cy="57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1167" y="1637654"/>
            <a:ext cx="952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straightforward extension of </a:t>
            </a:r>
            <a:r>
              <a:rPr lang="en-US" altLang="zh-CN" dirty="0" err="1"/>
              <a:t>gMLP</a:t>
            </a:r>
            <a:r>
              <a:rPr lang="en-US" altLang="zh-CN" dirty="0"/>
              <a:t> to </a:t>
            </a:r>
            <a:r>
              <a:rPr lang="en-US" altLang="zh-CN" dirty="0" err="1"/>
              <a:t>MoE</a:t>
            </a:r>
            <a:r>
              <a:rPr lang="en-US" altLang="zh-CN" dirty="0"/>
              <a:t> structure hurts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Naively applying token-wise routing to </a:t>
            </a:r>
            <a:r>
              <a:rPr lang="en-US" altLang="zh-CN" dirty="0" err="1"/>
              <a:t>gMLP</a:t>
            </a:r>
            <a:r>
              <a:rPr lang="en-US" altLang="zh-CN" dirty="0"/>
              <a:t> is flawed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55" y="3413274"/>
            <a:ext cx="4141957" cy="140256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98742" y="452562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3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sMLP</a:t>
            </a:r>
            <a:endParaRPr lang="zh-CN" altLang="zh-CN" sz="3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2771</Words>
  <Application>Microsoft Office PowerPoint</Application>
  <PresentationFormat>宽屏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 Unicode MS</vt:lpstr>
      <vt:lpstr>等线</vt:lpstr>
      <vt:lpstr>等线 Light</vt:lpstr>
      <vt:lpstr>方正大标宋简体</vt:lpstr>
      <vt:lpstr>方正兰亭粗黑简体</vt:lpstr>
      <vt:lpstr>黑体</vt:lpstr>
      <vt:lpstr>华文细黑</vt:lpstr>
      <vt:lpstr>宋体</vt:lpstr>
      <vt:lpstr>微软雅黑</vt:lpstr>
      <vt:lpstr>Arial</vt:lpstr>
      <vt:lpstr>Calibri</vt:lpstr>
      <vt:lpstr>Impact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谢源</dc:creator>
  <cp:lastModifiedBy>Yuan Xie (FA Talent)</cp:lastModifiedBy>
  <cp:revision>109</cp:revision>
  <dcterms:created xsi:type="dcterms:W3CDTF">2022-03-05T14:17:49Z</dcterms:created>
  <dcterms:modified xsi:type="dcterms:W3CDTF">2022-04-13T13:52:10Z</dcterms:modified>
</cp:coreProperties>
</file>