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988" r:id="rId2"/>
    <p:sldId id="1072" r:id="rId3"/>
    <p:sldId id="989" r:id="rId4"/>
    <p:sldId id="1021" r:id="rId5"/>
    <p:sldId id="492" r:id="rId6"/>
    <p:sldId id="994" r:id="rId7"/>
    <p:sldId id="995" r:id="rId8"/>
    <p:sldId id="999" r:id="rId9"/>
    <p:sldId id="1073" r:id="rId10"/>
    <p:sldId id="1003" r:id="rId11"/>
    <p:sldId id="1023" r:id="rId12"/>
    <p:sldId id="1025" r:id="rId13"/>
    <p:sldId id="1022" r:id="rId14"/>
    <p:sldId id="1011" r:id="rId15"/>
    <p:sldId id="1026" r:id="rId16"/>
    <p:sldId id="471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av2vec-U 2.0" id="{916BBA26-A06E-4253-99D1-1D8C2C0E8B40}">
          <p14:sldIdLst>
            <p14:sldId id="988"/>
            <p14:sldId id="1072"/>
            <p14:sldId id="989"/>
            <p14:sldId id="1021"/>
          </p14:sldIdLst>
        </p14:section>
        <p14:section name="表征提取" id="{BC8FB299-DAF8-415E-ABAD-F7353A61CF45}">
          <p14:sldIdLst>
            <p14:sldId id="492"/>
            <p14:sldId id="994"/>
            <p14:sldId id="995"/>
            <p14:sldId id="999"/>
          </p14:sldIdLst>
        </p14:section>
        <p14:section name="模型设计" id="{AB92506F-CB97-4A1F-92D4-EADED95E5A4F}">
          <p14:sldIdLst>
            <p14:sldId id="1073"/>
            <p14:sldId id="1003"/>
            <p14:sldId id="1023"/>
            <p14:sldId id="1025"/>
          </p14:sldIdLst>
        </p14:section>
        <p14:section name="实验结果" id="{41DE7F41-24DF-41F4-9436-93D5F264DCCE}">
          <p14:sldIdLst>
            <p14:sldId id="1022"/>
            <p14:sldId id="1011"/>
            <p14:sldId id="1026"/>
          </p14:sldIdLst>
        </p14:section>
        <p14:section name="致谢" id="{B5350794-DF90-4EF3-9147-24172514EF09}">
          <p14:sldIdLst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78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9900"/>
    <a:srgbClr val="FF0000"/>
    <a:srgbClr val="3399FF"/>
    <a:srgbClr val="242671"/>
    <a:srgbClr val="7F7F7F"/>
    <a:srgbClr val="FFBFFF"/>
    <a:srgbClr val="F1BA02"/>
    <a:srgbClr val="FFBFB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 autoAdjust="0"/>
    <p:restoredTop sz="88315" autoAdjust="0"/>
  </p:normalViewPr>
  <p:slideViewPr>
    <p:cSldViewPr>
      <p:cViewPr varScale="1">
        <p:scale>
          <a:sx n="138" d="100"/>
          <a:sy n="138" d="100"/>
        </p:scale>
        <p:origin x="1344" y="176"/>
      </p:cViewPr>
      <p:guideLst>
        <p:guide orient="horz" pos="2178"/>
        <p:guide pos="38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D3441-9121-7D46-BC51-84A9F95E6917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996D4-EB15-0D47-9ABF-6F353AD7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2.84167" units="1/cm"/>
        </inkml:channelProperties>
      </inkml:inkSource>
      <inkml:timestamp xml:id="ts0" timeString="2022-07-22T14:43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2.84167" units="1/cm"/>
        </inkml:channelProperties>
      </inkml:inkSource>
      <inkml:timestamp xml:id="ts0" timeString="2022-07-22T14:43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2.84167" units="1/cm"/>
        </inkml:channelProperties>
      </inkml:inkSource>
      <inkml:timestamp xml:id="ts0" timeString="2022-07-22T14:43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5CA3638A-ED8F-4141-B58D-315E5706B02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Unsupervised model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Unsupervised model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这里为什么用有监督的模型来评价？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声学模型</a:t>
            </a:r>
            <a:endParaRPr lang="en-US" altLang="zh-CN" dirty="0"/>
          </a:p>
          <a:p>
            <a:r>
              <a:rPr lang="en-US" altLang="zh-CN" dirty="0" err="1"/>
              <a:t>Librispeech</a:t>
            </a:r>
            <a:r>
              <a:rPr lang="en-US" altLang="zh-CN" dirty="0"/>
              <a:t> dev-other </a:t>
            </a:r>
            <a:r>
              <a:rPr lang="zh-CN" altLang="en-US" dirty="0"/>
              <a:t>右图结果</a:t>
            </a:r>
            <a:endParaRPr lang="en-US" altLang="zh-CN" sz="1200" dirty="0">
              <a:latin typeface="Arial" panose="020B0604020202020204" pitchFamily="34" charset="0"/>
            </a:endParaRPr>
          </a:p>
          <a:p>
            <a:r>
              <a:rPr lang="en-US" altLang="zh-CN" sz="1200" dirty="0" err="1">
                <a:latin typeface="Arial" panose="020B0604020202020204" pitchFamily="34" charset="0"/>
              </a:rPr>
              <a:t>Librispeech</a:t>
            </a:r>
            <a:r>
              <a:rPr lang="en-US" altLang="zh-CN" sz="1200" dirty="0">
                <a:latin typeface="Arial" panose="020B0604020202020204" pitchFamily="34" charset="0"/>
              </a:rPr>
              <a:t>  -- &gt; </a:t>
            </a:r>
            <a:r>
              <a:rPr lang="en-US" altLang="zh-CN" sz="1200" dirty="0">
                <a:latin typeface="Georgia" panose="02040502050405020303" pitchFamily="18" charset="0"/>
              </a:rPr>
              <a:t>G2P </a:t>
            </a:r>
            <a:r>
              <a:rPr lang="en-US" altLang="zh-CN" sz="1200" dirty="0" err="1">
                <a:latin typeface="Georgia" panose="02040502050405020303" pitchFamily="18" charset="0"/>
              </a:rPr>
              <a:t>phonemizer</a:t>
            </a:r>
            <a:r>
              <a:rPr lang="en-US" altLang="zh-CN" sz="1200" dirty="0">
                <a:latin typeface="Georgia" panose="02040502050405020303" pitchFamily="18" charset="0"/>
              </a:rPr>
              <a:t>; </a:t>
            </a:r>
            <a:r>
              <a:rPr lang="en-US" altLang="zh-CN" sz="1200" dirty="0" err="1">
                <a:latin typeface="Georgia" panose="02040502050405020303" pitchFamily="18" charset="0"/>
              </a:rPr>
              <a:t>timit</a:t>
            </a:r>
            <a:r>
              <a:rPr lang="en-US" altLang="zh-CN" sz="1200" dirty="0">
                <a:latin typeface="Georgia" panose="02040502050405020303" pitchFamily="18" charset="0"/>
              </a:rPr>
              <a:t> </a:t>
            </a:r>
            <a:r>
              <a:rPr lang="zh-CN" altLang="en-US" sz="1200" dirty="0">
                <a:latin typeface="Georgia" panose="02040502050405020303" pitchFamily="18" charset="0"/>
              </a:rPr>
              <a:t>自带</a:t>
            </a:r>
            <a:r>
              <a:rPr lang="en-US" altLang="zh-CN" sz="1200" dirty="0">
                <a:latin typeface="Georgia" panose="02040502050405020303" pitchFamily="18" charset="0"/>
              </a:rPr>
              <a:t> </a:t>
            </a:r>
          </a:p>
          <a:p>
            <a:r>
              <a:rPr lang="zh-CN" altLang="en-US" sz="1200" dirty="0">
                <a:latin typeface="Georgia" panose="02040502050405020303" pitchFamily="18" charset="0"/>
              </a:rPr>
              <a:t>随机插入</a:t>
            </a:r>
            <a:endParaRPr lang="en-US" altLang="zh-CN" sz="1200" dirty="0">
              <a:latin typeface="Georgia" panose="0204050205040502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1" y="3965371"/>
            <a:ext cx="10560049" cy="1967116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1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subtitle</a:t>
            </a:r>
            <a:r>
              <a:rPr lang="de-DE" dirty="0"/>
              <a:t> style</a:t>
            </a:r>
          </a:p>
        </p:txBody>
      </p:sp>
      <p:sp>
        <p:nvSpPr>
          <p:cNvPr id="23" name="标题 1"/>
          <p:cNvSpPr txBox="1"/>
          <p:nvPr userDrawn="1"/>
        </p:nvSpPr>
        <p:spPr bwMode="auto">
          <a:xfrm>
            <a:off x="1" y="1807659"/>
            <a:ext cx="12191999" cy="1967116"/>
          </a:xfrm>
          <a:prstGeom prst="rect">
            <a:avLst/>
          </a:prstGeom>
          <a:solidFill>
            <a:srgbClr val="242671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4267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endParaRPr kumimoji="1"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5671" y="2257063"/>
            <a:ext cx="10560049" cy="1079500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2" y="485902"/>
            <a:ext cx="12185758" cy="44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" y="-16621"/>
            <a:ext cx="3208822" cy="96036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n"/>
              <a:defRPr/>
            </a:lvl1pPr>
            <a:lvl2pPr marL="800100" indent="-342900">
              <a:buFont typeface="Wingdings" panose="05000000000000000000" pitchFamily="2" charset="2"/>
              <a:buChar char="l"/>
              <a:defRPr/>
            </a:lvl2pPr>
            <a:lvl3pPr marL="1257300" indent="-342900">
              <a:buFont typeface="Wingdings" panose="05000000000000000000" pitchFamily="2" charset="2"/>
              <a:buChar char="u"/>
              <a:defRPr/>
            </a:lvl3pPr>
            <a:lvl4pPr marL="1714500" indent="-342900">
              <a:buFont typeface="Wingdings" panose="05000000000000000000" pitchFamily="2" charset="2"/>
              <a:buChar char="p"/>
              <a:defRPr/>
            </a:lvl4pPr>
            <a:lvl5pPr marL="2171700" indent="-3429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15480" y="5170648"/>
            <a:ext cx="9025467" cy="476250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E9E6D-B1E9-4F08-8E83-0E081C425F53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125539"/>
            <a:ext cx="551391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8918" y="1125539"/>
            <a:ext cx="5516033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C96BD4-B791-4C8E-BBF7-79275CA9D095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Geor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267F1-93F1-4E3E-B30F-5804AF0131CA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CB26B-C1C8-4C5E-B232-0EC000952787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5C95E-8AE2-48B8-91E3-6245884FF35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188913"/>
            <a:ext cx="10972800" cy="565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1" y="1125539"/>
            <a:ext cx="11233151" cy="49672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90651" y="6245225"/>
            <a:ext cx="9025467" cy="47625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A3FAC3C-9319-4511-B25D-033378084A7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06924"/>
            <a:ext cx="11055352" cy="48859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r>
              <a:rPr lang="en-GB" altLang="zh-CN" dirty="0"/>
              <a:t>3 November, 2008</a:t>
            </a:r>
            <a:endParaRPr lang="de-DE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35641" y="6245225"/>
            <a:ext cx="9025467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i="1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DAA495AF-A2E5-4C69-B93F-A4394812F7B9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8454" y="-118639"/>
            <a:ext cx="11842202" cy="1325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16" name="Rectangle 17"/>
          <p:cNvSpPr/>
          <p:nvPr userDrawn="1"/>
        </p:nvSpPr>
        <p:spPr>
          <a:xfrm>
            <a:off x="-5861" y="320040"/>
            <a:ext cx="152400" cy="396240"/>
          </a:xfrm>
          <a:prstGeom prst="rect">
            <a:avLst/>
          </a:prstGeom>
          <a:solidFill>
            <a:srgbClr val="242671"/>
          </a:solidFill>
          <a:ln>
            <a:solidFill>
              <a:srgbClr val="24267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84" y="6273554"/>
            <a:ext cx="2005831" cy="600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242671"/>
          </a:solidFill>
          <a:latin typeface="Microsoft YaHei" panose="020B0503020204020204" pitchFamily="34" charset="-122"/>
          <a:ea typeface="Microsoft YaHei" panose="020B0503020204020204" pitchFamily="34" charset="-122"/>
          <a:cs typeface="Times New Roman" panose="02020603050405020304" charset="0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anose="020B060403050404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anose="020B060403050404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anose="020B060403050404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anose="020B060403050404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anose="020B060403050404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anose="020B060403050404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anose="020B060403050404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anose="020B060403050404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2060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Times New Roman" panose="0202060305040502030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2060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Times New Roman" panose="0202060305040502030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2060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Times New Roman" panose="0202060305040502030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2060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Times New Roman" panose="0202060305040502030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2060"/>
        </a:buClr>
        <a:buSzPct val="10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Times New Roman" panose="0202060305040502030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2.xm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08368" y="6243007"/>
            <a:ext cx="2133600" cy="476250"/>
          </a:xfrm>
        </p:spPr>
        <p:txBody>
          <a:bodyPr/>
          <a:lstStyle/>
          <a:p>
            <a:fld id="{F6C7CC9B-F300-488E-AE2D-CC29E8E1A01A}" type="slidenum">
              <a:rPr lang="de-DE" smtClean="0"/>
              <a:t>1</a:t>
            </a:fld>
            <a:endParaRPr lang="de-DE" dirty="0"/>
          </a:p>
        </p:txBody>
      </p:sp>
      <p:sp>
        <p:nvSpPr>
          <p:cNvPr id="12" name="矩形 11"/>
          <p:cNvSpPr/>
          <p:nvPr/>
        </p:nvSpPr>
        <p:spPr>
          <a:xfrm>
            <a:off x="-1" y="2204863"/>
            <a:ext cx="12192001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Wav2vec-U 2.0</a:t>
            </a:r>
            <a:r>
              <a:rPr lang="zh-CN" altLang="en-US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：</a:t>
            </a: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Towards End-to-end </a:t>
            </a:r>
          </a:p>
          <a:p>
            <a:pPr algn="ctr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Unsupervised Speech Recognition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9335" y="6515126"/>
            <a:ext cx="119533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Liu, A. H., Hsu, W. N.,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Auli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&amp;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Baevski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(2022). Towards End-to-end Unsupervised Speech Recognition. </a:t>
            </a:r>
            <a:r>
              <a:rPr lang="en-US" altLang="zh-CN" sz="1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arXiv:2204.02492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3521740" y="5373489"/>
            <a:ext cx="5148571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Ziyang Ma  </a:t>
            </a:r>
            <a:b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</a:b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2022.7.22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  <p:transition advTm="1236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842202" cy="1325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4000" dirty="0">
                <a:latin typeface="Georia"/>
              </a:rPr>
              <a:t>2.1 Objective</a:t>
            </a:r>
            <a:br>
              <a:rPr lang="en-US" altLang="zh-CN" sz="4000" dirty="0">
                <a:latin typeface="Georia"/>
              </a:rPr>
            </a:br>
            <a:r>
              <a:rPr lang="en-US" altLang="zh-CN" sz="4000" dirty="0">
                <a:latin typeface="Georia"/>
              </a:rPr>
              <a:t>			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t>10</a:t>
            </a:fld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墨迹 23"/>
              <p14:cNvContentPartPr/>
              <p14:nvPr/>
            </p14:nvContentPartPr>
            <p14:xfrm>
              <a:off x="-500455" y="554529"/>
              <a:ext cx="36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"/>
            </p:blipFill>
            <p:spPr>
              <a:xfrm>
                <a:off x="-500455" y="554529"/>
                <a:ext cx="360" cy="360"/>
              </a:xfrm>
              <a:prstGeom prst="rect"/>
            </p:spPr>
          </p:pic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2" y="1340768"/>
            <a:ext cx="12082778" cy="9361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952" y="2987153"/>
            <a:ext cx="4759328" cy="85397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9376" y="306896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Gradient penalty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Segment smoothness penalty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Phoneme diversity loss 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419" y="3944039"/>
            <a:ext cx="4420217" cy="95263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2047" y="5157192"/>
            <a:ext cx="3781953" cy="84784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842202" cy="1325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4000" dirty="0">
                <a:latin typeface="Georia"/>
              </a:rPr>
              <a:t>2.2 Objective</a:t>
            </a:r>
            <a:br>
              <a:rPr lang="en-US" altLang="zh-CN" sz="4000" dirty="0">
                <a:latin typeface="Georia"/>
              </a:rPr>
            </a:br>
            <a:r>
              <a:rPr lang="en-US" altLang="zh-CN" sz="4000" dirty="0">
                <a:latin typeface="Georia"/>
              </a:rPr>
              <a:t>			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t>11</a:t>
            </a:fld>
            <a:endParaRPr lang="de-DE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-18897" y="3276306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97" y="1758634"/>
            <a:ext cx="11473178" cy="88887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1852" y="990983"/>
            <a:ext cx="3334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/>
              <a:t> wav2vec-U 1.0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41734" y="3645024"/>
            <a:ext cx="3334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/>
              <a:t> wav2vec-U 2.0</a:t>
            </a:r>
            <a:endParaRPr lang="zh-CN" altLang="en-US" sz="32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4" y="5512702"/>
            <a:ext cx="3535143" cy="6989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23392" y="5554975"/>
            <a:ext cx="532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Auxiliary Self-supervised Objective </a:t>
            </a:r>
            <a:endParaRPr lang="zh-CN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t="1" r="793" b="7526"/>
          <a:stretch>
            <a:fillRect/>
          </a:stretch>
        </p:blipFill>
        <p:spPr>
          <a:xfrm>
            <a:off x="96688" y="4566836"/>
            <a:ext cx="12095312" cy="612514"/>
          </a:xfrm>
          <a:prstGeom prst="rect">
            <a:avLst/>
          </a:prstGeom>
        </p:spPr>
      </p:pic>
      <p:sp>
        <p:nvSpPr>
          <p:cNvPr id="12" name="任意多边形: 形状 12"/>
          <p:cNvSpPr/>
          <p:nvPr/>
        </p:nvSpPr>
        <p:spPr>
          <a:xfrm>
            <a:off x="11208568" y="4544676"/>
            <a:ext cx="896986" cy="612513"/>
          </a:xfrm>
          <a:custGeom>
            <a:avLst/>
            <a:gdLst>
              <a:gd name="connsiteX0" fmla="*/ 972108 w 1944216"/>
              <a:gd name="connsiteY0" fmla="*/ 69407 h 1944216"/>
              <a:gd name="connsiteX1" fmla="*/ 65060 w 1944216"/>
              <a:gd name="connsiteY1" fmla="*/ 976455 h 1944216"/>
              <a:gd name="connsiteX2" fmla="*/ 972108 w 1944216"/>
              <a:gd name="connsiteY2" fmla="*/ 1883503 h 1944216"/>
              <a:gd name="connsiteX3" fmla="*/ 1879156 w 1944216"/>
              <a:gd name="connsiteY3" fmla="*/ 976455 h 1944216"/>
              <a:gd name="connsiteX4" fmla="*/ 972108 w 1944216"/>
              <a:gd name="connsiteY4" fmla="*/ 69407 h 1944216"/>
              <a:gd name="connsiteX5" fmla="*/ 972108 w 1944216"/>
              <a:gd name="connsiteY5" fmla="*/ 0 h 1944216"/>
              <a:gd name="connsiteX6" fmla="*/ 1944216 w 1944216"/>
              <a:gd name="connsiteY6" fmla="*/ 972108 h 1944216"/>
              <a:gd name="connsiteX7" fmla="*/ 972108 w 1944216"/>
              <a:gd name="connsiteY7" fmla="*/ 1944216 h 1944216"/>
              <a:gd name="connsiteX8" fmla="*/ 0 w 1944216"/>
              <a:gd name="connsiteY8" fmla="*/ 972108 h 1944216"/>
              <a:gd name="connsiteX9" fmla="*/ 972108 w 1944216"/>
              <a:gd name="connsiteY9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4216" h="1944216">
                <a:moveTo>
                  <a:pt x="972108" y="69407"/>
                </a:moveTo>
                <a:cubicBezTo>
                  <a:pt x="471159" y="69407"/>
                  <a:pt x="65060" y="475506"/>
                  <a:pt x="65060" y="976455"/>
                </a:cubicBezTo>
                <a:cubicBezTo>
                  <a:pt x="65060" y="1477404"/>
                  <a:pt x="471159" y="1883503"/>
                  <a:pt x="972108" y="1883503"/>
                </a:cubicBezTo>
                <a:cubicBezTo>
                  <a:pt x="1473057" y="1883503"/>
                  <a:pt x="1879156" y="1477404"/>
                  <a:pt x="1879156" y="976455"/>
                </a:cubicBezTo>
                <a:cubicBezTo>
                  <a:pt x="1879156" y="475506"/>
                  <a:pt x="1473057" y="69407"/>
                  <a:pt x="972108" y="69407"/>
                </a:cubicBezTo>
                <a:close/>
                <a:moveTo>
                  <a:pt x="972108" y="0"/>
                </a:moveTo>
                <a:cubicBezTo>
                  <a:pt x="1508988" y="0"/>
                  <a:pt x="1944216" y="435228"/>
                  <a:pt x="1944216" y="972108"/>
                </a:cubicBezTo>
                <a:cubicBezTo>
                  <a:pt x="1944216" y="1508988"/>
                  <a:pt x="1508988" y="1944216"/>
                  <a:pt x="972108" y="1944216"/>
                </a:cubicBezTo>
                <a:cubicBezTo>
                  <a:pt x="435228" y="1944216"/>
                  <a:pt x="0" y="1508988"/>
                  <a:pt x="0" y="972108"/>
                </a:cubicBezTo>
                <a:cubicBezTo>
                  <a:pt x="0" y="435228"/>
                  <a:pt x="435228" y="0"/>
                  <a:pt x="97210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842202" cy="1325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4000" dirty="0">
                <a:latin typeface="Georia"/>
              </a:rPr>
              <a:t>2.2 Objective</a:t>
            </a:r>
            <a:br>
              <a:rPr lang="en-US" altLang="zh-CN" sz="4000" dirty="0">
                <a:latin typeface="Georia"/>
              </a:rPr>
            </a:br>
            <a:r>
              <a:rPr lang="en-US" altLang="zh-CN" sz="4000" dirty="0">
                <a:latin typeface="Georia"/>
              </a:rPr>
              <a:t>			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t>12</a:t>
            </a:fld>
            <a:endParaRPr lang="de-DE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19" y="4005064"/>
            <a:ext cx="3535143" cy="6989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8995" y="2921729"/>
            <a:ext cx="532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Auxiliary Self-supervised Objective 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522" y="2021333"/>
            <a:ext cx="6506483" cy="4210638"/>
          </a:xfrm>
          <a:prstGeom prst="rect">
            <a:avLst/>
          </a:prstGeom>
        </p:spPr>
      </p:pic>
      <p:sp>
        <p:nvSpPr>
          <p:cNvPr id="13" name="任意多边形: 形状 12"/>
          <p:cNvSpPr/>
          <p:nvPr/>
        </p:nvSpPr>
        <p:spPr>
          <a:xfrm>
            <a:off x="10344472" y="5013176"/>
            <a:ext cx="1368152" cy="360040"/>
          </a:xfrm>
          <a:custGeom>
            <a:avLst/>
            <a:gdLst>
              <a:gd name="connsiteX0" fmla="*/ 972108 w 1944216"/>
              <a:gd name="connsiteY0" fmla="*/ 69407 h 1944216"/>
              <a:gd name="connsiteX1" fmla="*/ 65060 w 1944216"/>
              <a:gd name="connsiteY1" fmla="*/ 976455 h 1944216"/>
              <a:gd name="connsiteX2" fmla="*/ 972108 w 1944216"/>
              <a:gd name="connsiteY2" fmla="*/ 1883503 h 1944216"/>
              <a:gd name="connsiteX3" fmla="*/ 1879156 w 1944216"/>
              <a:gd name="connsiteY3" fmla="*/ 976455 h 1944216"/>
              <a:gd name="connsiteX4" fmla="*/ 972108 w 1944216"/>
              <a:gd name="connsiteY4" fmla="*/ 69407 h 1944216"/>
              <a:gd name="connsiteX5" fmla="*/ 972108 w 1944216"/>
              <a:gd name="connsiteY5" fmla="*/ 0 h 1944216"/>
              <a:gd name="connsiteX6" fmla="*/ 1944216 w 1944216"/>
              <a:gd name="connsiteY6" fmla="*/ 972108 h 1944216"/>
              <a:gd name="connsiteX7" fmla="*/ 972108 w 1944216"/>
              <a:gd name="connsiteY7" fmla="*/ 1944216 h 1944216"/>
              <a:gd name="connsiteX8" fmla="*/ 0 w 1944216"/>
              <a:gd name="connsiteY8" fmla="*/ 972108 h 1944216"/>
              <a:gd name="connsiteX9" fmla="*/ 972108 w 1944216"/>
              <a:gd name="connsiteY9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4216" h="1944216">
                <a:moveTo>
                  <a:pt x="972108" y="69407"/>
                </a:moveTo>
                <a:cubicBezTo>
                  <a:pt x="471159" y="69407"/>
                  <a:pt x="65060" y="475506"/>
                  <a:pt x="65060" y="976455"/>
                </a:cubicBezTo>
                <a:cubicBezTo>
                  <a:pt x="65060" y="1477404"/>
                  <a:pt x="471159" y="1883503"/>
                  <a:pt x="972108" y="1883503"/>
                </a:cubicBezTo>
                <a:cubicBezTo>
                  <a:pt x="1473057" y="1883503"/>
                  <a:pt x="1879156" y="1477404"/>
                  <a:pt x="1879156" y="976455"/>
                </a:cubicBezTo>
                <a:cubicBezTo>
                  <a:pt x="1879156" y="475506"/>
                  <a:pt x="1473057" y="69407"/>
                  <a:pt x="972108" y="69407"/>
                </a:cubicBezTo>
                <a:close/>
                <a:moveTo>
                  <a:pt x="972108" y="0"/>
                </a:moveTo>
                <a:cubicBezTo>
                  <a:pt x="1508988" y="0"/>
                  <a:pt x="1944216" y="435228"/>
                  <a:pt x="1944216" y="972108"/>
                </a:cubicBezTo>
                <a:cubicBezTo>
                  <a:pt x="1944216" y="1508988"/>
                  <a:pt x="1508988" y="1944216"/>
                  <a:pt x="972108" y="1944216"/>
                </a:cubicBezTo>
                <a:cubicBezTo>
                  <a:pt x="435228" y="1944216"/>
                  <a:pt x="0" y="1508988"/>
                  <a:pt x="0" y="972108"/>
                </a:cubicBezTo>
                <a:cubicBezTo>
                  <a:pt x="0" y="435228"/>
                  <a:pt x="435228" y="0"/>
                  <a:pt x="97210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81215"/>
            <a:ext cx="12192000" cy="6623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842202" cy="1325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4000" dirty="0">
                <a:latin typeface="Georia"/>
              </a:rPr>
              <a:t>3.1 Interpolation from 1.0 to 2.0</a:t>
            </a:r>
            <a:br>
              <a:rPr lang="en-US" altLang="zh-CN" sz="4000" dirty="0">
                <a:latin typeface="Georia"/>
              </a:rPr>
            </a:br>
            <a:r>
              <a:rPr lang="en-US" altLang="zh-CN" sz="4000" dirty="0">
                <a:latin typeface="Georia"/>
              </a:rPr>
              <a:t>			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t>13</a:t>
            </a:fld>
            <a:endParaRPr lang="de-DE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92" y="1904058"/>
            <a:ext cx="10301615" cy="40499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6659" y="1151131"/>
            <a:ext cx="10083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Table: Interpolation from wav2vec-U (Fig. 1) to wav2vec-U 2.0 (Fig. 2). Phone Error Rate (PER) computed with greedy decoding on </a:t>
            </a:r>
            <a:r>
              <a:rPr lang="en-US" altLang="zh-CN" dirty="0" err="1"/>
              <a:t>LibriSpeech</a:t>
            </a:r>
            <a:r>
              <a:rPr lang="en-US" altLang="zh-CN" dirty="0"/>
              <a:t> dev-other set averaged over 8 runs. Freq. refers to the frequency of sequence, i.e. number of tokens per second.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842202" cy="1325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4000" dirty="0">
                <a:latin typeface="Georia"/>
              </a:rPr>
              <a:t>3.2 Self-Training</a:t>
            </a:r>
            <a:br>
              <a:rPr lang="en-US" altLang="zh-CN" sz="4000" dirty="0">
                <a:latin typeface="Georia"/>
              </a:rPr>
            </a:br>
            <a:r>
              <a:rPr lang="en-US" altLang="zh-CN" sz="4000" dirty="0">
                <a:latin typeface="Georia"/>
              </a:rPr>
              <a:t>			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t>14</a:t>
            </a:fld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墨迹 23"/>
              <p14:cNvContentPartPr/>
              <p14:nvPr/>
            </p14:nvContentPartPr>
            <p14:xfrm>
              <a:off x="-500455" y="554529"/>
              <a:ext cx="36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"/>
            </p:blipFill>
            <p:spPr>
              <a:xfrm>
                <a:off x="-500455" y="554529"/>
                <a:ext cx="360" cy="360"/>
              </a:xfrm>
              <a:prstGeom prst="rect"/>
            </p:spPr>
          </p:pic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l="3721" t="14134" r="74075" b="59516"/>
          <a:stretch>
            <a:fillRect/>
          </a:stretch>
        </p:blipFill>
        <p:spPr>
          <a:xfrm>
            <a:off x="160288" y="1556792"/>
            <a:ext cx="2736304" cy="1656184"/>
          </a:xfrm>
          <a:prstGeom prst="rect">
            <a:avLst/>
          </a:prstGeom>
          <a:noFill/>
        </p:spPr>
      </p:pic>
      <p:sp>
        <p:nvSpPr>
          <p:cNvPr id="6" name="椭圆 5"/>
          <p:cNvSpPr/>
          <p:nvPr/>
        </p:nvSpPr>
        <p:spPr>
          <a:xfrm>
            <a:off x="3674948" y="1893322"/>
            <a:ext cx="2376264" cy="97181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47729" y="2005687"/>
            <a:ext cx="2448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Wav2vec-U</a:t>
            </a:r>
          </a:p>
          <a:p>
            <a:pPr algn="ctr"/>
            <a:r>
              <a:rPr lang="en-US" altLang="zh-CN" sz="2400" dirty="0"/>
              <a:t>+ WFST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263352" y="1205910"/>
            <a:ext cx="2661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(all training data)</a:t>
            </a:r>
            <a:endParaRPr lang="zh-CN" altLang="en-US" sz="2400" b="1" dirty="0"/>
          </a:p>
        </p:txBody>
      </p:sp>
      <p:sp>
        <p:nvSpPr>
          <p:cNvPr id="3" name="矩形: 圆角 2"/>
          <p:cNvSpPr/>
          <p:nvPr/>
        </p:nvSpPr>
        <p:spPr>
          <a:xfrm>
            <a:off x="6954228" y="1947500"/>
            <a:ext cx="2448272" cy="8634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pseudo labels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(Word)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2"/>
          </p:cNvCxnSpPr>
          <p:nvPr/>
        </p:nvCxnSpPr>
        <p:spPr>
          <a:xfrm flipV="1">
            <a:off x="2896592" y="2379229"/>
            <a:ext cx="778356" cy="5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6"/>
            <a:endCxn id="3" idx="1"/>
          </p:cNvCxnSpPr>
          <p:nvPr/>
        </p:nvCxnSpPr>
        <p:spPr>
          <a:xfrm flipV="1">
            <a:off x="6051212" y="2379228"/>
            <a:ext cx="90301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矩形: 圆角 25"/>
          <p:cNvSpPr/>
          <p:nvPr/>
        </p:nvSpPr>
        <p:spPr>
          <a:xfrm>
            <a:off x="4595067" y="4693824"/>
            <a:ext cx="1827420" cy="8634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HMM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9025042" y="4693825"/>
            <a:ext cx="2485771" cy="8634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wav2vec 2.0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6" idx="3"/>
            <a:endCxn id="34" idx="1"/>
          </p:cNvCxnSpPr>
          <p:nvPr/>
        </p:nvCxnSpPr>
        <p:spPr>
          <a:xfrm>
            <a:off x="6422487" y="5125552"/>
            <a:ext cx="26025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116054" y="4648079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fine-tune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464707" y="509592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CTC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22" name="连接符: 曲线 21"/>
          <p:cNvCxnSpPr>
            <a:stCxn id="5" idx="2"/>
            <a:endCxn id="26" idx="1"/>
          </p:cNvCxnSpPr>
          <p:nvPr/>
        </p:nvCxnSpPr>
        <p:spPr>
          <a:xfrm rot="16200000" flipH="1">
            <a:off x="2105465" y="2635950"/>
            <a:ext cx="1912576" cy="306662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连接符: 曲线 24"/>
          <p:cNvCxnSpPr>
            <a:stCxn id="3" idx="2"/>
            <a:endCxn id="26" idx="0"/>
          </p:cNvCxnSpPr>
          <p:nvPr/>
        </p:nvCxnSpPr>
        <p:spPr>
          <a:xfrm rot="5400000">
            <a:off x="5902137" y="2417597"/>
            <a:ext cx="1882868" cy="266958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 rot="1495841">
                <a:off x="2935742" y="4314605"/>
                <a:ext cx="5729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32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95841">
                <a:off x="2935742" y="4314605"/>
                <a:ext cx="572977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16869" t="-16034" r="-16785" b="-15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 rot="21268397">
                <a:off x="6626885" y="3239209"/>
                <a:ext cx="5729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32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68397">
                <a:off x="6626885" y="3239209"/>
                <a:ext cx="572977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4770" t="-4573" r="-4614" b="-4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842202" cy="1325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3600" dirty="0">
                <a:latin typeface="Georia"/>
              </a:rPr>
              <a:t>3.2  Results on </a:t>
            </a:r>
            <a:r>
              <a:rPr lang="en-US" altLang="zh-CN" sz="3600" dirty="0" err="1">
                <a:latin typeface="Georia"/>
              </a:rPr>
              <a:t>LibriSpeech</a:t>
            </a:r>
            <a:br>
              <a:rPr lang="en-US" altLang="zh-CN" sz="3600" dirty="0">
                <a:latin typeface="Georia"/>
              </a:rPr>
            </a:br>
            <a:r>
              <a:rPr lang="en-US" altLang="zh-CN" sz="3600" dirty="0">
                <a:latin typeface="Georia"/>
              </a:rPr>
              <a:t>			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t>15</a:t>
            </a:fld>
            <a:endParaRPr lang="de-DE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851421"/>
            <a:ext cx="7951250" cy="59701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35560" y="5805264"/>
            <a:ext cx="7488832" cy="916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7176120" y="5229200"/>
            <a:ext cx="432048" cy="648072"/>
          </a:xfrm>
          <a:custGeom>
            <a:avLst/>
            <a:gdLst>
              <a:gd name="connsiteX0" fmla="*/ 972108 w 1944216"/>
              <a:gd name="connsiteY0" fmla="*/ 69407 h 1944216"/>
              <a:gd name="connsiteX1" fmla="*/ 65060 w 1944216"/>
              <a:gd name="connsiteY1" fmla="*/ 976455 h 1944216"/>
              <a:gd name="connsiteX2" fmla="*/ 972108 w 1944216"/>
              <a:gd name="connsiteY2" fmla="*/ 1883503 h 1944216"/>
              <a:gd name="connsiteX3" fmla="*/ 1879156 w 1944216"/>
              <a:gd name="connsiteY3" fmla="*/ 976455 h 1944216"/>
              <a:gd name="connsiteX4" fmla="*/ 972108 w 1944216"/>
              <a:gd name="connsiteY4" fmla="*/ 69407 h 1944216"/>
              <a:gd name="connsiteX5" fmla="*/ 972108 w 1944216"/>
              <a:gd name="connsiteY5" fmla="*/ 0 h 1944216"/>
              <a:gd name="connsiteX6" fmla="*/ 1944216 w 1944216"/>
              <a:gd name="connsiteY6" fmla="*/ 972108 h 1944216"/>
              <a:gd name="connsiteX7" fmla="*/ 972108 w 1944216"/>
              <a:gd name="connsiteY7" fmla="*/ 1944216 h 1944216"/>
              <a:gd name="connsiteX8" fmla="*/ 0 w 1944216"/>
              <a:gd name="connsiteY8" fmla="*/ 972108 h 1944216"/>
              <a:gd name="connsiteX9" fmla="*/ 972108 w 1944216"/>
              <a:gd name="connsiteY9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4216" h="1944216">
                <a:moveTo>
                  <a:pt x="972108" y="69407"/>
                </a:moveTo>
                <a:cubicBezTo>
                  <a:pt x="471159" y="69407"/>
                  <a:pt x="65060" y="475506"/>
                  <a:pt x="65060" y="976455"/>
                </a:cubicBezTo>
                <a:cubicBezTo>
                  <a:pt x="65060" y="1477404"/>
                  <a:pt x="471159" y="1883503"/>
                  <a:pt x="972108" y="1883503"/>
                </a:cubicBezTo>
                <a:cubicBezTo>
                  <a:pt x="1473057" y="1883503"/>
                  <a:pt x="1879156" y="1477404"/>
                  <a:pt x="1879156" y="976455"/>
                </a:cubicBezTo>
                <a:cubicBezTo>
                  <a:pt x="1879156" y="475506"/>
                  <a:pt x="1473057" y="69407"/>
                  <a:pt x="972108" y="69407"/>
                </a:cubicBezTo>
                <a:close/>
                <a:moveTo>
                  <a:pt x="972108" y="0"/>
                </a:moveTo>
                <a:cubicBezTo>
                  <a:pt x="1508988" y="0"/>
                  <a:pt x="1944216" y="435228"/>
                  <a:pt x="1944216" y="972108"/>
                </a:cubicBezTo>
                <a:cubicBezTo>
                  <a:pt x="1944216" y="1508988"/>
                  <a:pt x="1508988" y="1944216"/>
                  <a:pt x="972108" y="1944216"/>
                </a:cubicBezTo>
                <a:cubicBezTo>
                  <a:pt x="435228" y="1944216"/>
                  <a:pt x="0" y="1508988"/>
                  <a:pt x="0" y="972108"/>
                </a:cubicBezTo>
                <a:cubicBezTo>
                  <a:pt x="0" y="435228"/>
                  <a:pt x="435228" y="0"/>
                  <a:pt x="97210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8400256" y="5229200"/>
            <a:ext cx="432048" cy="648072"/>
          </a:xfrm>
          <a:custGeom>
            <a:avLst/>
            <a:gdLst>
              <a:gd name="connsiteX0" fmla="*/ 972108 w 1944216"/>
              <a:gd name="connsiteY0" fmla="*/ 69407 h 1944216"/>
              <a:gd name="connsiteX1" fmla="*/ 65060 w 1944216"/>
              <a:gd name="connsiteY1" fmla="*/ 976455 h 1944216"/>
              <a:gd name="connsiteX2" fmla="*/ 972108 w 1944216"/>
              <a:gd name="connsiteY2" fmla="*/ 1883503 h 1944216"/>
              <a:gd name="connsiteX3" fmla="*/ 1879156 w 1944216"/>
              <a:gd name="connsiteY3" fmla="*/ 976455 h 1944216"/>
              <a:gd name="connsiteX4" fmla="*/ 972108 w 1944216"/>
              <a:gd name="connsiteY4" fmla="*/ 69407 h 1944216"/>
              <a:gd name="connsiteX5" fmla="*/ 972108 w 1944216"/>
              <a:gd name="connsiteY5" fmla="*/ 0 h 1944216"/>
              <a:gd name="connsiteX6" fmla="*/ 1944216 w 1944216"/>
              <a:gd name="connsiteY6" fmla="*/ 972108 h 1944216"/>
              <a:gd name="connsiteX7" fmla="*/ 972108 w 1944216"/>
              <a:gd name="connsiteY7" fmla="*/ 1944216 h 1944216"/>
              <a:gd name="connsiteX8" fmla="*/ 0 w 1944216"/>
              <a:gd name="connsiteY8" fmla="*/ 972108 h 1944216"/>
              <a:gd name="connsiteX9" fmla="*/ 972108 w 1944216"/>
              <a:gd name="connsiteY9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4216" h="1944216">
                <a:moveTo>
                  <a:pt x="972108" y="69407"/>
                </a:moveTo>
                <a:cubicBezTo>
                  <a:pt x="471159" y="69407"/>
                  <a:pt x="65060" y="475506"/>
                  <a:pt x="65060" y="976455"/>
                </a:cubicBezTo>
                <a:cubicBezTo>
                  <a:pt x="65060" y="1477404"/>
                  <a:pt x="471159" y="1883503"/>
                  <a:pt x="972108" y="1883503"/>
                </a:cubicBezTo>
                <a:cubicBezTo>
                  <a:pt x="1473057" y="1883503"/>
                  <a:pt x="1879156" y="1477404"/>
                  <a:pt x="1879156" y="976455"/>
                </a:cubicBezTo>
                <a:cubicBezTo>
                  <a:pt x="1879156" y="475506"/>
                  <a:pt x="1473057" y="69407"/>
                  <a:pt x="972108" y="69407"/>
                </a:cubicBezTo>
                <a:close/>
                <a:moveTo>
                  <a:pt x="972108" y="0"/>
                </a:moveTo>
                <a:cubicBezTo>
                  <a:pt x="1508988" y="0"/>
                  <a:pt x="1944216" y="435228"/>
                  <a:pt x="1944216" y="972108"/>
                </a:cubicBezTo>
                <a:cubicBezTo>
                  <a:pt x="1944216" y="1508988"/>
                  <a:pt x="1508988" y="1944216"/>
                  <a:pt x="972108" y="1944216"/>
                </a:cubicBezTo>
                <a:cubicBezTo>
                  <a:pt x="435228" y="1944216"/>
                  <a:pt x="0" y="1508988"/>
                  <a:pt x="0" y="972108"/>
                </a:cubicBezTo>
                <a:cubicBezTo>
                  <a:pt x="0" y="435228"/>
                  <a:pt x="435228" y="0"/>
                  <a:pt x="97210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9012324" y="5229200"/>
            <a:ext cx="432048" cy="648072"/>
          </a:xfrm>
          <a:custGeom>
            <a:avLst/>
            <a:gdLst>
              <a:gd name="connsiteX0" fmla="*/ 972108 w 1944216"/>
              <a:gd name="connsiteY0" fmla="*/ 69407 h 1944216"/>
              <a:gd name="connsiteX1" fmla="*/ 65060 w 1944216"/>
              <a:gd name="connsiteY1" fmla="*/ 976455 h 1944216"/>
              <a:gd name="connsiteX2" fmla="*/ 972108 w 1944216"/>
              <a:gd name="connsiteY2" fmla="*/ 1883503 h 1944216"/>
              <a:gd name="connsiteX3" fmla="*/ 1879156 w 1944216"/>
              <a:gd name="connsiteY3" fmla="*/ 976455 h 1944216"/>
              <a:gd name="connsiteX4" fmla="*/ 972108 w 1944216"/>
              <a:gd name="connsiteY4" fmla="*/ 69407 h 1944216"/>
              <a:gd name="connsiteX5" fmla="*/ 972108 w 1944216"/>
              <a:gd name="connsiteY5" fmla="*/ 0 h 1944216"/>
              <a:gd name="connsiteX6" fmla="*/ 1944216 w 1944216"/>
              <a:gd name="connsiteY6" fmla="*/ 972108 h 1944216"/>
              <a:gd name="connsiteX7" fmla="*/ 972108 w 1944216"/>
              <a:gd name="connsiteY7" fmla="*/ 1944216 h 1944216"/>
              <a:gd name="connsiteX8" fmla="*/ 0 w 1944216"/>
              <a:gd name="connsiteY8" fmla="*/ 972108 h 1944216"/>
              <a:gd name="connsiteX9" fmla="*/ 972108 w 1944216"/>
              <a:gd name="connsiteY9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4216" h="1944216">
                <a:moveTo>
                  <a:pt x="972108" y="69407"/>
                </a:moveTo>
                <a:cubicBezTo>
                  <a:pt x="471159" y="69407"/>
                  <a:pt x="65060" y="475506"/>
                  <a:pt x="65060" y="976455"/>
                </a:cubicBezTo>
                <a:cubicBezTo>
                  <a:pt x="65060" y="1477404"/>
                  <a:pt x="471159" y="1883503"/>
                  <a:pt x="972108" y="1883503"/>
                </a:cubicBezTo>
                <a:cubicBezTo>
                  <a:pt x="1473057" y="1883503"/>
                  <a:pt x="1879156" y="1477404"/>
                  <a:pt x="1879156" y="976455"/>
                </a:cubicBezTo>
                <a:cubicBezTo>
                  <a:pt x="1879156" y="475506"/>
                  <a:pt x="1473057" y="69407"/>
                  <a:pt x="972108" y="69407"/>
                </a:cubicBezTo>
                <a:close/>
                <a:moveTo>
                  <a:pt x="972108" y="0"/>
                </a:moveTo>
                <a:cubicBezTo>
                  <a:pt x="1508988" y="0"/>
                  <a:pt x="1944216" y="435228"/>
                  <a:pt x="1944216" y="972108"/>
                </a:cubicBezTo>
                <a:cubicBezTo>
                  <a:pt x="1944216" y="1508988"/>
                  <a:pt x="1508988" y="1944216"/>
                  <a:pt x="972108" y="1944216"/>
                </a:cubicBezTo>
                <a:cubicBezTo>
                  <a:pt x="435228" y="1944216"/>
                  <a:pt x="0" y="1508988"/>
                  <a:pt x="0" y="972108"/>
                </a:cubicBezTo>
                <a:cubicBezTo>
                  <a:pt x="0" y="435228"/>
                  <a:pt x="435228" y="0"/>
                  <a:pt x="97210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64352" y="6165304"/>
            <a:ext cx="2133600" cy="476250"/>
          </a:xfrm>
        </p:spPr>
        <p:txBody>
          <a:bodyPr/>
          <a:lstStyle/>
          <a:p>
            <a:fld id="{F6C7CC9B-F300-488E-AE2D-CC29E8E1A01A}" type="slidenum">
              <a:rPr lang="de-DE" smtClean="0"/>
              <a:t>16</a:t>
            </a:fld>
            <a:endParaRPr lang="de-DE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090439" y="2060848"/>
            <a:ext cx="8401685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6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Thanks for listening!</a:t>
            </a:r>
            <a:r>
              <a:rPr lang="zh-CN" altLang="en-US" sz="88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3521740" y="5373489"/>
            <a:ext cx="5148571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Ziyang Ma  </a:t>
            </a:r>
            <a:b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</a:b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2022.7.22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</p:spTree>
  </p:cSld>
  <p:clrMapOvr>
    <a:masterClrMapping/>
  </p:clrMapOvr>
  <p:transition advTm="437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/>
          <p:nvPr/>
        </p:nvSpPr>
        <p:spPr bwMode="auto">
          <a:xfrm>
            <a:off x="0" y="-99695"/>
            <a:ext cx="12274550" cy="1325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rmAutofit lnSpcReduction="2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4267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sz="4000" b="1" kern="0" dirty="0">
                <a:latin typeface="Georia"/>
              </a:rPr>
              <a:t> Background: </a:t>
            </a:r>
            <a:r>
              <a:rPr lang="en-US" altLang="zh-CN" sz="4000" kern="0" dirty="0">
                <a:latin typeface="Georia"/>
                <a:sym typeface="+mn-ea"/>
              </a:rPr>
              <a:t>Unsupervised Speech Recognition</a:t>
            </a:r>
            <a:endParaRPr lang="en-US" altLang="zh-CN" sz="4000" b="1" kern="0" dirty="0">
              <a:latin typeface="Geori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spcAft>
                <a:spcPts val="600"/>
              </a:spcAft>
            </a:pPr>
            <a:fld id="{A1ACB26B-C1C8-4C5E-B232-0EC000952787}" type="slidenum">
              <a:rPr lang="de-DE" smtClean="0"/>
              <a:t>2</a:t>
            </a:fld>
            <a:endParaRPr lang="de-DE"/>
          </a:p>
        </p:txBody>
      </p:sp>
      <p:pic>
        <p:nvPicPr>
          <p:cNvPr id="4" name="表格占位符 3"/>
          <p:cNvPicPr>
            <a:picLocks noGrp="1" noChangeAspect="1"/>
          </p:cNvPicPr>
          <p:nvPr>
            <p:ph type="tbl"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41320" y="1125855"/>
            <a:ext cx="6213475" cy="49669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328" y="6508462"/>
            <a:ext cx="6696744" cy="30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Baevski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al., 2021. Unsupervised speech recognition. In </a:t>
            </a:r>
            <a:r>
              <a:rPr lang="en-US" altLang="zh-CN" sz="14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Proc. NIPS</a:t>
            </a:r>
            <a:endParaRPr lang="zh-CN" altLang="en-US" sz="1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/>
          <p:nvPr/>
        </p:nvSpPr>
        <p:spPr bwMode="auto">
          <a:xfrm>
            <a:off x="158454" y="-118639"/>
            <a:ext cx="11842202" cy="1325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4267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sz="4000" b="1" kern="0" dirty="0">
                <a:latin typeface="Georia"/>
              </a:rPr>
              <a:t> Background: Wav2vec-U 1.0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931566"/>
            <a:ext cx="9793088" cy="4994868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spcAft>
                <a:spcPts val="600"/>
              </a:spcAft>
            </a:pPr>
            <a:fld id="{A1ACB26B-C1C8-4C5E-B232-0EC000952787}" type="slidenum">
              <a:rPr lang="de-DE" smtClean="0"/>
              <a:t>3</a:t>
            </a:fld>
            <a:endParaRPr lang="de-DE"/>
          </a:p>
        </p:txBody>
      </p:sp>
      <p:sp>
        <p:nvSpPr>
          <p:cNvPr id="8" name="文本框 7"/>
          <p:cNvSpPr txBox="1"/>
          <p:nvPr/>
        </p:nvSpPr>
        <p:spPr>
          <a:xfrm>
            <a:off x="47328" y="6508462"/>
            <a:ext cx="6696744" cy="30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Baevski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al., 2021. Unsupervised speech recognition. In </a:t>
            </a:r>
            <a:r>
              <a:rPr lang="en-US" altLang="zh-CN" sz="14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Proc. NIPS</a:t>
            </a:r>
            <a:endParaRPr lang="zh-CN" altLang="en-US" sz="14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62602" b="2994"/>
          <a:stretch>
            <a:fillRect/>
          </a:stretch>
        </p:blipFill>
        <p:spPr>
          <a:xfrm>
            <a:off x="1631504" y="745477"/>
            <a:ext cx="3528392" cy="61125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48598"/>
          <a:stretch>
            <a:fillRect/>
          </a:stretch>
        </p:blipFill>
        <p:spPr>
          <a:xfrm>
            <a:off x="7032106" y="832434"/>
            <a:ext cx="4548498" cy="59097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842202" cy="1325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4000" dirty="0">
                <a:latin typeface="Georia"/>
              </a:rPr>
              <a:t>Differences of Model Architecture</a:t>
            </a:r>
            <a:br>
              <a:rPr lang="en-US" altLang="zh-CN" sz="4000" dirty="0">
                <a:latin typeface="Georia"/>
              </a:rPr>
            </a:br>
            <a:r>
              <a:rPr lang="en-US" altLang="zh-CN" sz="4000" dirty="0">
                <a:latin typeface="Georia"/>
              </a:rPr>
              <a:t>			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t>4</a:t>
            </a:fld>
            <a:endParaRPr lang="de-DE" dirty="0"/>
          </a:p>
        </p:txBody>
      </p:sp>
      <p:sp>
        <p:nvSpPr>
          <p:cNvPr id="14" name="文本框 13"/>
          <p:cNvSpPr txBox="1"/>
          <p:nvPr/>
        </p:nvSpPr>
        <p:spPr>
          <a:xfrm>
            <a:off x="1847528" y="6112523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1.0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92144" y="6112523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2.0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842202" cy="1325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4000" dirty="0">
                <a:latin typeface="Georia"/>
              </a:rPr>
              <a:t>1 Speech and Text Representations</a:t>
            </a:r>
            <a:br>
              <a:rPr lang="en-US" altLang="zh-CN" sz="4000" dirty="0">
                <a:latin typeface="Georia"/>
              </a:rPr>
            </a:br>
            <a:r>
              <a:rPr lang="en-US" altLang="zh-CN" sz="4000" dirty="0">
                <a:latin typeface="Georia"/>
              </a:rPr>
              <a:t>			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文本框 4"/>
          <p:cNvSpPr txBox="1"/>
          <p:nvPr/>
        </p:nvSpPr>
        <p:spPr>
          <a:xfrm>
            <a:off x="4223792" y="2998402"/>
            <a:ext cx="32215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good </a:t>
            </a:r>
          </a:p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representations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7968208" y="2780927"/>
            <a:ext cx="2880320" cy="15121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phn</a:t>
            </a:r>
            <a:r>
              <a:rPr lang="en-US" altLang="zh-CN" sz="3200" b="1" dirty="0">
                <a:solidFill>
                  <a:schemeClr val="tx1"/>
                </a:solidFill>
              </a:rPr>
              <a:t>, char, word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983432" y="2780928"/>
            <a:ext cx="2880320" cy="15121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speech audio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3"/>
            <a:endCxn id="7" idx="1"/>
          </p:cNvCxnSpPr>
          <p:nvPr/>
        </p:nvCxnSpPr>
        <p:spPr>
          <a:xfrm flipV="1">
            <a:off x="3863752" y="3537011"/>
            <a:ext cx="410445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t>6</a:t>
            </a:fld>
            <a:endParaRPr lang="de-DE" dirty="0"/>
          </a:p>
        </p:txBody>
      </p:sp>
      <p:pic>
        <p:nvPicPr>
          <p:cNvPr id="5" name="图片 4" descr="图示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2276872"/>
            <a:ext cx="6074018" cy="29378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3722" t="14134" r="71153" b="59898"/>
          <a:stretch>
            <a:fillRect/>
          </a:stretch>
        </p:blipFill>
        <p:spPr>
          <a:xfrm>
            <a:off x="1424350" y="3081297"/>
            <a:ext cx="3159482" cy="1665464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-27231" y="6021288"/>
            <a:ext cx="11280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Baevski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Zhou, Y., Mohamed, A., &amp;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Auli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(2020). wav2vec 2.0: A framework for self-supervised learning of speech representations. In Proc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zh-CN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NIPS</a:t>
            </a:r>
            <a:endParaRPr lang="zh-CN" altLang="en-US" sz="12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207242" y="3939924"/>
            <a:ext cx="13847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图片 8" descr="图示&#10;&#10;描述已自动生成"/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251" y="12642"/>
            <a:ext cx="4077688" cy="2330885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842202" cy="1325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4000" dirty="0">
                <a:latin typeface="Georia"/>
              </a:rPr>
              <a:t>1.1 Speech Representation</a:t>
            </a:r>
            <a:br>
              <a:rPr lang="en-US" altLang="zh-CN" sz="4000" dirty="0">
                <a:latin typeface="Georia"/>
              </a:rPr>
            </a:br>
            <a:r>
              <a:rPr lang="en-US" altLang="zh-CN" sz="4000" dirty="0">
                <a:latin typeface="Georia"/>
              </a:rPr>
              <a:t>				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842202" cy="1325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4000" dirty="0">
                <a:latin typeface="Georia"/>
              </a:rPr>
              <a:t>1.1 Speech Representation</a:t>
            </a:r>
            <a:br>
              <a:rPr lang="en-US" altLang="zh-CN" sz="4000" dirty="0">
                <a:latin typeface="Georia"/>
              </a:rPr>
            </a:br>
            <a:r>
              <a:rPr lang="en-US" altLang="zh-CN" sz="4000" dirty="0">
                <a:latin typeface="Georia"/>
              </a:rPr>
              <a:t>			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t>7</a:t>
            </a:fld>
            <a:endParaRPr lang="de-DE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-3316" b="51669"/>
          <a:stretch>
            <a:fillRect/>
          </a:stretch>
        </p:blipFill>
        <p:spPr>
          <a:xfrm>
            <a:off x="5583583" y="997552"/>
            <a:ext cx="6345065" cy="24835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-230" t="50900" r="1"/>
          <a:stretch>
            <a:fillRect/>
          </a:stretch>
        </p:blipFill>
        <p:spPr>
          <a:xfrm>
            <a:off x="5519936" y="3681834"/>
            <a:ext cx="6229715" cy="25535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墨迹 23"/>
              <p14:cNvContentPartPr/>
              <p14:nvPr/>
            </p14:nvContentPartPr>
            <p14:xfrm>
              <a:off x="-500455" y="554529"/>
              <a:ext cx="36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5"/>
            </p:blipFill>
            <p:spPr>
              <a:xfrm>
                <a:off x="-500455" y="554529"/>
                <a:ext cx="360" cy="360"/>
              </a:xfrm>
              <a:prstGeom prst="rect"/>
            </p:spPr>
          </p:pic>
        </mc:Fallback>
      </mc:AlternateContent>
      <p:sp>
        <p:nvSpPr>
          <p:cNvPr id="36" name="矩形 35"/>
          <p:cNvSpPr/>
          <p:nvPr/>
        </p:nvSpPr>
        <p:spPr>
          <a:xfrm>
            <a:off x="9192344" y="1237095"/>
            <a:ext cx="216024" cy="399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352" y="2277368"/>
            <a:ext cx="5476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English wav2vec 2.0 LARGE model pre-trained on Libri-Light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35029" y="3480756"/>
            <a:ext cx="5184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top of the each of the 24 blocks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示&#10;&#10;描述已自动生成"/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07" y="1"/>
            <a:ext cx="4700773" cy="26870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842202" cy="1325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4000" dirty="0">
                <a:latin typeface="Georia"/>
              </a:rPr>
              <a:t>1.2 Text</a:t>
            </a:r>
            <a:r>
              <a:rPr lang="en-US" altLang="zh-CN" sz="4000" dirty="0">
                <a:solidFill>
                  <a:srgbClr val="FF0000"/>
                </a:solidFill>
                <a:latin typeface="Georia"/>
              </a:rPr>
              <a:t> </a:t>
            </a:r>
            <a:r>
              <a:rPr lang="en-US" altLang="zh-CN" sz="4000" dirty="0">
                <a:latin typeface="Georia"/>
              </a:rPr>
              <a:t>Representation</a:t>
            </a:r>
            <a:br>
              <a:rPr lang="en-US" altLang="zh-CN" sz="4000" dirty="0">
                <a:latin typeface="Georia"/>
              </a:rPr>
            </a:br>
            <a:r>
              <a:rPr lang="en-US" altLang="zh-CN" sz="4000" dirty="0">
                <a:latin typeface="Georia"/>
              </a:rPr>
              <a:t>			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文本框 2"/>
          <p:cNvSpPr txBox="1"/>
          <p:nvPr/>
        </p:nvSpPr>
        <p:spPr>
          <a:xfrm>
            <a:off x="479376" y="1196752"/>
            <a:ext cx="3220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Phonemization</a:t>
            </a:r>
            <a:endParaRPr lang="en-US" altLang="zh-CN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79376" y="3429000"/>
            <a:ext cx="6138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/>
              <a:t>Silence token insertion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83432" y="2383084"/>
                <a:ext cx="40324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0" dirty="0"/>
                  <a:t>Word Sequence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3200" dirty="0"/>
                  <a:t> 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2383084"/>
                <a:ext cx="4032448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11" t="-96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523104" y="2207569"/>
                <a:ext cx="470077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800" i="1" dirty="0" err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err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𝑝h𝑜𝑛𝑒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𝑖𝑛𝑣𝑒𝑛𝑡𝑟𝑜𝑦</m:t>
                    </m:r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104" y="2207569"/>
                <a:ext cx="4700773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8" t="-32" r="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>
            <a:off x="4295800" y="2679022"/>
            <a:ext cx="2453216" cy="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406113" y="2160026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Lexicon or G2P</a:t>
            </a:r>
            <a:endParaRPr lang="zh-CN" altLang="en-US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330" y="4124413"/>
            <a:ext cx="10007339" cy="270849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62602" b="2994"/>
          <a:stretch>
            <a:fillRect/>
          </a:stretch>
        </p:blipFill>
        <p:spPr>
          <a:xfrm>
            <a:off x="1631504" y="745477"/>
            <a:ext cx="3528392" cy="61125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48598"/>
          <a:stretch>
            <a:fillRect/>
          </a:stretch>
        </p:blipFill>
        <p:spPr>
          <a:xfrm>
            <a:off x="7032106" y="832434"/>
            <a:ext cx="4548498" cy="59097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842202" cy="1325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4000" dirty="0">
                <a:latin typeface="Georia"/>
              </a:rPr>
              <a:t>Model Architecture</a:t>
            </a:r>
            <a:br>
              <a:rPr lang="en-US" altLang="zh-CN" sz="4000" dirty="0">
                <a:latin typeface="Georia"/>
              </a:rPr>
            </a:br>
            <a:r>
              <a:rPr lang="en-US" altLang="zh-CN" sz="4000" dirty="0">
                <a:latin typeface="Georia"/>
              </a:rPr>
              <a:t>			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t>9</a:t>
            </a:fld>
            <a:endParaRPr lang="de-DE" dirty="0"/>
          </a:p>
        </p:txBody>
      </p:sp>
      <p:sp>
        <p:nvSpPr>
          <p:cNvPr id="14" name="文本框 13"/>
          <p:cNvSpPr txBox="1"/>
          <p:nvPr/>
        </p:nvSpPr>
        <p:spPr>
          <a:xfrm>
            <a:off x="1847528" y="6112523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1.0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92144" y="6112523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2.0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44180" y="1645379"/>
            <a:ext cx="2592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Two layer CNN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44180" y="3013804"/>
            <a:ext cx="25922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Two layer CNN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7176135" y="3213100"/>
            <a:ext cx="504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7176135" y="1844675"/>
            <a:ext cx="504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822,&quot;width&quot;:9785}"/>
</p:tagLst>
</file>

<file path=ppt/theme/theme1.xml><?xml version="1.0" encoding="utf-8"?>
<a:theme xmlns:a="http://schemas.openxmlformats.org/drawingml/2006/main" name="CUED - Simon Keizer">
  <a:themeElements>
    <a:clrScheme name="CUED - Simon Keiz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ED - Simon Keiz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1800</Words>
  <Application>Microsoft Office PowerPoint</Application>
  <PresentationFormat>Widescreen</PresentationFormat>
  <Paragraphs>148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CUED - Simon Keizer</vt:lpstr>
      <vt:lpstr>PowerPoint Presentation</vt:lpstr>
      <vt:lpstr>PowerPoint Presentation</vt:lpstr>
      <vt:lpstr>PowerPoint Presentation</vt:lpstr>
      <vt:lpstr>Differences of Model Architecture     </vt:lpstr>
      <vt:lpstr>1 Speech and Text Representations     </vt:lpstr>
      <vt:lpstr>1.1 Speech Representation     </vt:lpstr>
      <vt:lpstr>1.1 Speech Representation     </vt:lpstr>
      <vt:lpstr>1.2 Text Representation     </vt:lpstr>
      <vt:lpstr>Model Architecture     </vt:lpstr>
      <vt:lpstr>2.1 Objective     </vt:lpstr>
      <vt:lpstr>2.2 Objective     </vt:lpstr>
      <vt:lpstr>2.2 Objective     </vt:lpstr>
      <vt:lpstr>3.1 Interpolation from 1.0 to 2.0     </vt:lpstr>
      <vt:lpstr>3.2 Self-Training     </vt:lpstr>
      <vt:lpstr>3.2  Results on LibriSpeech     </vt:lpstr>
      <vt:lpstr>PowerPoint Presentation</vt:lpstr>
    </vt:vector>
  </TitlesOfParts>
  <Company>CUED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Statistical Approach to Dialogue Management Using POMDPs</dc:title>
  <dc:creator>Simon Keizer</dc:creator>
  <cp:lastModifiedBy>BoJack</cp:lastModifiedBy>
  <cp:revision>4523</cp:revision>
  <cp:lastPrinted>2018-08-27T07:41:00Z</cp:lastPrinted>
  <dcterms:created xsi:type="dcterms:W3CDTF">2013-03-14T01:30:00Z</dcterms:created>
  <dcterms:modified xsi:type="dcterms:W3CDTF">2022-07-22T06:51:44Z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7697F6ADFD4F4225AB1FF7F459344C87</vt:lpwstr>
  </property>
  <property fmtid="{D5CDD505-2E9C-101B-9397-08002B2CF9AE}" pid="3" name="KSOProductBuildVer">
    <vt:lpwstr>2052-11.1.0.11372</vt:lpwstr>
  </property>
</Properties>
</file>