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20" r:id="rId3"/>
    <p:sldId id="321" r:id="rId4"/>
    <p:sldId id="322" r:id="rId5"/>
    <p:sldId id="351" r:id="rId6"/>
    <p:sldId id="352" r:id="rId7"/>
    <p:sldId id="353" r:id="rId8"/>
    <p:sldId id="324" r:id="rId9"/>
    <p:sldId id="325" r:id="rId10"/>
    <p:sldId id="355" r:id="rId11"/>
    <p:sldId id="356" r:id="rId12"/>
    <p:sldId id="357" r:id="rId13"/>
    <p:sldId id="358" r:id="rId14"/>
    <p:sldId id="359" r:id="rId15"/>
    <p:sldId id="360" r:id="rId16"/>
    <p:sldId id="361" r:id="rId17"/>
    <p:sldId id="362" r:id="rId18"/>
    <p:sldId id="364" r:id="rId19"/>
    <p:sldId id="373" r:id="rId20"/>
    <p:sldId id="257" r:id="rId21"/>
    <p:sldId id="365" r:id="rId22"/>
    <p:sldId id="366" r:id="rId23"/>
    <p:sldId id="374" r:id="rId24"/>
    <p:sldId id="367" r:id="rId25"/>
    <p:sldId id="372" r:id="rId26"/>
    <p:sldId id="368" r:id="rId27"/>
    <p:sldId id="369" r:id="rId28"/>
    <p:sldId id="375" r:id="rId29"/>
    <p:sldId id="371" r:id="rId30"/>
    <p:sldId id="370" r:id="rId31"/>
    <p:sldId id="342" r:id="rId32"/>
    <p:sldId id="343" r:id="rId33"/>
    <p:sldId id="346" r:id="rId34"/>
    <p:sldId id="347" r:id="rId35"/>
    <p:sldId id="348" r:id="rId36"/>
    <p:sldId id="349" r:id="rId37"/>
    <p:sldId id="350" r:id="rId38"/>
    <p:sldId id="25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918D0-7CF1-4B0D-B8D3-DE22F937AF60}"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1C90B-89CB-4C37-8C24-E9FD8BDAB885}" type="slidenum">
              <a:rPr lang="zh-CN" altLang="en-US" smtClean="0"/>
              <a:t>‹#›</a:t>
            </a:fld>
            <a:endParaRPr lang="zh-CN" altLang="en-US"/>
          </a:p>
        </p:txBody>
      </p:sp>
    </p:spTree>
    <p:extLst>
      <p:ext uri="{BB962C8B-B14F-4D97-AF65-F5344CB8AC3E}">
        <p14:creationId xmlns:p14="http://schemas.microsoft.com/office/powerpoint/2010/main" val="150209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1749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4A447-FB85-42A3-BB7F-0526FA5354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F634FF-8937-4FB6-A7DC-20C19F588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6F2D94-B384-4842-B93C-4652DF6BB27E}"/>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8A482F6D-00D1-44DA-A404-05C28BC6B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F4F6E3-5D0D-43AD-B100-D9022630812D}"/>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108665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F3905-39B8-45E3-9D29-B02836F799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A95FBE-8A77-4821-816E-7B31A7E9E0B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7E4C5A-63DD-4D80-A390-C05ACB321C14}"/>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1532E882-8CB2-4F0B-A6B6-18AA95F74F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67A2E5-D714-4D0F-A42E-7F62A09BE546}"/>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298310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31588C-96BB-4556-83B1-73A1B75228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1842DE-53C5-4BFC-A7B5-CEC75D0AE9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436EF-4C3A-4E29-8B04-E06C0F0C926A}"/>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36B9192F-2A99-4939-9185-BFAC062F32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BFC4CB-9495-49AA-9E68-65B1EBCF2F64}"/>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257477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1820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82B7C-B780-4DCC-AC38-168E4E6FAB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8DA6D7-AFF8-4F62-A144-4322FA567E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8F50A6-2A22-4264-A0C6-FC3393F04A61}"/>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3C721681-320D-4E71-B152-D334CE6FC9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41AEA-DDC1-443F-A657-4CF7F8510B44}"/>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355500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689E3-A8F3-444E-ADC2-AF1AABAC1A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C1328B-32F1-45BC-9172-175F9B78B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C80F3DD-8AF1-4ABC-A56B-25231EC10BAE}"/>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0899EAC5-8354-4A2D-914E-D4C2CD8E6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2A5532-7A4D-48F3-AB35-767B3F00CE0B}"/>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259898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7D1B9-4175-4A73-A000-98FECDEA07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AE3796-EDBD-443F-9846-1F5B2A814B8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08CB50-021B-40DF-830A-4A30CD88B2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822D9F-18A8-4FC6-BE7B-8B68E440E1EE}"/>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9A019B06-506B-4392-ADF3-FD83CE116C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101742-732F-48F6-9436-0C8EE65F7090}"/>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308345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65075-F315-4B49-BFDC-5097CDA5E7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75A746-E587-4D9D-83D7-113233DC6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BD8A81-6A56-49C4-9104-9D4FCF6A5C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F0FFF5-36CE-4435-98E9-6D644FE3D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744C7F-F74F-461D-8A9A-0592F0E67B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F90BD0-B74F-40A6-9F66-219433DA6324}"/>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8" name="页脚占位符 7">
            <a:extLst>
              <a:ext uri="{FF2B5EF4-FFF2-40B4-BE49-F238E27FC236}">
                <a16:creationId xmlns:a16="http://schemas.microsoft.com/office/drawing/2014/main" id="{9C4CE4A9-6312-4F6D-B4C1-64443CA39B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2154E2-BA50-4592-96FF-A6B940CC6EF3}"/>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13399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F9763-C906-4141-8BC9-3B9DB7DFB9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F50304-7F3B-4E14-ACBC-41A3E5D4E5BD}"/>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4" name="页脚占位符 3">
            <a:extLst>
              <a:ext uri="{FF2B5EF4-FFF2-40B4-BE49-F238E27FC236}">
                <a16:creationId xmlns:a16="http://schemas.microsoft.com/office/drawing/2014/main" id="{8CAA20E8-3D42-455F-A9E4-9A411410A6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B2E7219-7F8E-49C8-80A2-0BC57564F4E2}"/>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370976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8E0D4B-61EE-438B-9CBD-C9221519D8BF}"/>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3" name="页脚占位符 2">
            <a:extLst>
              <a:ext uri="{FF2B5EF4-FFF2-40B4-BE49-F238E27FC236}">
                <a16:creationId xmlns:a16="http://schemas.microsoft.com/office/drawing/2014/main" id="{FF17CA5B-F813-4366-80D6-CFFC06F1E5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6C05A2-0177-498A-94E1-54C670FD755D}"/>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329958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7CCCE-EE85-4046-8CD3-17D3DCE999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0A4215-8BEE-4973-AF8B-D5C6E867D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CF105E-4F0E-4F3B-B72C-244F5E2A1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CFAFA0-C443-45B4-AFBB-EA6F17ACF8F2}"/>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6FE11070-F732-44EF-800E-5EAC218865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D5141C-5F92-46DD-B34A-FBA1725B2567}"/>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320342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2D899-33A4-4DD8-810F-6609E9F576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7A4D97-5A66-4FEC-A9EE-1EF69E860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BC0B2E2-3B83-466B-B95B-F038FD0ED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1B8FD7-90E5-412A-B626-F748605AFF46}"/>
              </a:ext>
            </a:extLst>
          </p:cNvPr>
          <p:cNvSpPr>
            <a:spLocks noGrp="1"/>
          </p:cNvSpPr>
          <p:nvPr>
            <p:ph type="dt" sz="half" idx="10"/>
          </p:nvPr>
        </p:nvSpPr>
        <p:spPr/>
        <p:txBody>
          <a:bodyPr/>
          <a:lstStyle/>
          <a:p>
            <a:fld id="{D37B4AFD-C316-49B9-B882-908BD699E76C}"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E13428B3-E904-4D8C-A863-704149DFD5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179DCD-9BFE-4E04-B037-194E5BD6F0B3}"/>
              </a:ext>
            </a:extLst>
          </p:cNvPr>
          <p:cNvSpPr>
            <a:spLocks noGrp="1"/>
          </p:cNvSpPr>
          <p:nvPr>
            <p:ph type="sldNum" sz="quarter" idx="12"/>
          </p:nvPr>
        </p:nvSpPr>
        <p:spPr/>
        <p:txBody>
          <a:body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17975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CBC25B-2D90-4551-9F9A-C50B71B02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8B8815-867B-4589-A53B-80A3A0BD52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AD79FD-BF0D-4ADC-8997-772BB0DC2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B4AFD-C316-49B9-B882-908BD699E76C}"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B30892CE-8E30-4F9A-8DBE-EDAEDA0F8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221AF8-D690-4B26-BFBF-70C3E9EC8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13E76-4D92-48C9-AB05-63D8DF0C7636}" type="slidenum">
              <a:rPr lang="zh-CN" altLang="en-US" smtClean="0"/>
              <a:t>‹#›</a:t>
            </a:fld>
            <a:endParaRPr lang="zh-CN" altLang="en-US"/>
          </a:p>
        </p:txBody>
      </p:sp>
    </p:spTree>
    <p:extLst>
      <p:ext uri="{BB962C8B-B14F-4D97-AF65-F5344CB8AC3E}">
        <p14:creationId xmlns:p14="http://schemas.microsoft.com/office/powerpoint/2010/main" val="29129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97F8CD-23A3-483F-932A-79D1149A9AA4}"/>
              </a:ext>
            </a:extLst>
          </p:cNvPr>
          <p:cNvSpPr txBox="1">
            <a:spLocks/>
          </p:cNvSpPr>
          <p:nvPr/>
        </p:nvSpPr>
        <p:spPr>
          <a:xfrm>
            <a:off x="1367455" y="2240873"/>
            <a:ext cx="9820030" cy="15813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Times New Roman Regular" panose="02020603050405020304" charset="0"/>
                <a:cs typeface="Times New Roman Regular" panose="02020603050405020304" charset="0"/>
              </a:rPr>
              <a:t>Paper Reading:</a:t>
            </a:r>
          </a:p>
          <a:p>
            <a:r>
              <a:rPr lang="en-US" sz="2800" dirty="0">
                <a:latin typeface="Times New Roman Regular" panose="02020603050405020304" charset="0"/>
                <a:cs typeface="Times New Roman Regular" panose="02020603050405020304" charset="0"/>
              </a:rPr>
              <a:t> Generating Training Data with Language Models:</a:t>
            </a:r>
          </a:p>
          <a:p>
            <a:r>
              <a:rPr lang="en-US" sz="2800" dirty="0">
                <a:latin typeface="Times New Roman Regular" panose="02020603050405020304" charset="0"/>
                <a:cs typeface="Times New Roman Regular" panose="02020603050405020304" charset="0"/>
              </a:rPr>
              <a:t>Toward Zero-shot Language Understanding</a:t>
            </a:r>
          </a:p>
        </p:txBody>
      </p:sp>
      <p:sp>
        <p:nvSpPr>
          <p:cNvPr id="6" name="Text Placeholder 2">
            <a:extLst>
              <a:ext uri="{FF2B5EF4-FFF2-40B4-BE49-F238E27FC236}">
                <a16:creationId xmlns:a16="http://schemas.microsoft.com/office/drawing/2014/main" id="{20E66B35-C084-48D7-B148-FB6D00F86507}"/>
              </a:ext>
            </a:extLst>
          </p:cNvPr>
          <p:cNvSpPr txBox="1">
            <a:spLocks/>
          </p:cNvSpPr>
          <p:nvPr/>
        </p:nvSpPr>
        <p:spPr>
          <a:xfrm>
            <a:off x="584200" y="5572509"/>
            <a:ext cx="10237680" cy="609398"/>
          </a:xfrm>
          <a:prstGeom prst="rect">
            <a:avLst/>
          </a:prstGeom>
          <a:noFill/>
        </p:spPr>
        <p:txBody>
          <a:bodyPr vert="horz" wrap="square" lIns="0" tIns="0" rIns="0" bIns="0" rtlCol="0">
            <a:spAutoFit/>
          </a:bodyPr>
          <a:lstStyle>
            <a:lvl1pPr marL="0" indent="0" algn="l" defTabSz="914400" rtl="0" eaLnBrk="1" latinLnBrk="0" hangingPunct="1">
              <a:lnSpc>
                <a:spcPct val="90000"/>
              </a:lnSpc>
              <a:spcBef>
                <a:spcPts val="0"/>
              </a:spcBef>
              <a:buFont typeface="Arial" panose="020B0604020202090204" pitchFamily="34" charset="0"/>
              <a:buNone/>
              <a:defRPr sz="2200" kern="1200" spc="0" baseline="0">
                <a:solidFill>
                  <a:schemeClr val="tx1"/>
                </a:solidFill>
                <a:latin typeface="+mn-lt"/>
                <a:ea typeface="+mn-ea"/>
                <a:cs typeface="Segoe UI"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dirty="0">
                <a:latin typeface="Times New Roman Regular" panose="02020603050405020304" charset="0"/>
                <a:cs typeface="Times New Roman Regular" panose="02020603050405020304" charset="0"/>
              </a:rPr>
              <a:t>Presenter:  Jian Yang</a:t>
            </a:r>
          </a:p>
          <a:p>
            <a:r>
              <a:rPr lang="en-US" dirty="0">
                <a:latin typeface="Times New Roman Regular" panose="02020603050405020304" charset="0"/>
                <a:cs typeface="Times New Roman Regular" panose="02020603050405020304" charset="0"/>
              </a:rPr>
              <a:t>Date:          Mar </a:t>
            </a:r>
            <a:r>
              <a:rPr lang="en-US" altLang="zh-CN" dirty="0">
                <a:latin typeface="Times New Roman Regular" panose="02020603050405020304" charset="0"/>
                <a:cs typeface="Times New Roman Regular" panose="02020603050405020304" charset="0"/>
              </a:rPr>
              <a:t>18</a:t>
            </a:r>
            <a:r>
              <a:rPr lang="en-US" dirty="0">
                <a:latin typeface="Times New Roman Regular" panose="02020603050405020304" charset="0"/>
                <a:cs typeface="Times New Roman Regular" panose="02020603050405020304" charset="0"/>
              </a:rPr>
              <a:t>, 2022</a:t>
            </a:r>
          </a:p>
        </p:txBody>
      </p:sp>
      <p:pic>
        <p:nvPicPr>
          <p:cNvPr id="7" name="Picture 6">
            <a:extLst>
              <a:ext uri="{FF2B5EF4-FFF2-40B4-BE49-F238E27FC236}">
                <a16:creationId xmlns:a16="http://schemas.microsoft.com/office/drawing/2014/main" id="{A0FEF28B-8E3B-4C35-8636-A97D9512FC77}"/>
              </a:ext>
            </a:extLst>
          </p:cNvPr>
          <p:cNvPicPr>
            <a:picLocks noChangeAspect="1"/>
          </p:cNvPicPr>
          <p:nvPr/>
        </p:nvPicPr>
        <p:blipFill>
          <a:blip r:embed="rId2"/>
          <a:stretch>
            <a:fillRect/>
          </a:stretch>
        </p:blipFill>
        <p:spPr>
          <a:xfrm>
            <a:off x="4813031" y="3822239"/>
            <a:ext cx="3058760" cy="734102"/>
          </a:xfrm>
          <a:prstGeom prst="rect">
            <a:avLst/>
          </a:prstGeom>
        </p:spPr>
      </p:pic>
    </p:spTree>
    <p:extLst>
      <p:ext uri="{BB962C8B-B14F-4D97-AF65-F5344CB8AC3E}">
        <p14:creationId xmlns:p14="http://schemas.microsoft.com/office/powerpoint/2010/main" val="1013423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altLang="zh-CN"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10241282"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Unidirectional PLMs (e.g., GPT, CTRL)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Superior text generation capabilities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Bidirectional PLMs (e.g., BERT, COCO-LM)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Prominent choice for natural language understanding (NLU) tasks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Background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both types of models have achieved promising few-shot learning performance, their potential for zero-shot learning has been underexplored</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SuperGen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Supervision Generation approach, wherein training data are created via a unidirectional PLM (i.e., the generator) which generates class-conditioned texts guided by label-descriptive prompts. A bidirectional PLM (i.e., the classifier) is then fine-tuned on the generated texts to perform the corresponding task</a:t>
            </a: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681426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spTree>
    <p:extLst>
      <p:ext uri="{BB962C8B-B14F-4D97-AF65-F5344CB8AC3E}">
        <p14:creationId xmlns:p14="http://schemas.microsoft.com/office/powerpoint/2010/main" val="301969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485030" y="1690688"/>
            <a:ext cx="11706970"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Motivation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Prompt-based methods are applied to the zero-shot setting, however, the PLMs’ predictions are much less accurate.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GPT-3’s zero-shot performance is much degraded relative to its few-shot performance (Brown et al., 2020), especially on challenging tasks like natural language inference (NLI). Without any task-specific samples, it is indeed challenging for PLMs to effectively interpret the prompts that come in different formats and are unseen in the pretraining data.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familiarize PLMs with various prompts for zero-shot generalization to unseen tasks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Previous work (Wei et al., 2022) finetunes PLMs on a large collection of different tasks described by instructions. Despite its strong performance, its success is grounded in the large number of cross-task annotated datasets (e.g., train on many non-NLI tasks and transfer to NLI tasks), posing great challenges for training and using such models in most real-world applications.</a:t>
            </a: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spTree>
    <p:extLst>
      <p:ext uri="{BB962C8B-B14F-4D97-AF65-F5344CB8AC3E}">
        <p14:creationId xmlns:p14="http://schemas.microsoft.com/office/powerpoint/2010/main" val="52026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18151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Formulation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the label space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𝑌</m:t>
                    </m:r>
                  </m:oMath>
                </a14:m>
                <a:r>
                  <a:rPr lang="en-US" dirty="0">
                    <a:latin typeface="Times New Roman" panose="02020603050405020304" pitchFamily="18" charset="0"/>
                    <a:cs typeface="Times New Roman" panose="02020603050405020304" pitchFamily="18" charset="0"/>
                  </a:rPr>
                  <a:t> and a mapping </a:t>
                </a:r>
                <a14:m>
                  <m:oMath xmlns:m="http://schemas.openxmlformats.org/officeDocument/2006/math">
                    <m:r>
                      <a:rPr lang="en-US" i="1" dirty="0" smtClean="0">
                        <a:latin typeface="Cambria Math" panose="02040503050406030204" pitchFamily="18" charset="0"/>
                        <a:cs typeface="Times New Roman" panose="02020603050405020304" pitchFamily="18" charset="0"/>
                      </a:rPr>
                      <m:t>𝑀</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𝑌</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𝑊</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that converts each label </a:t>
                </a:r>
                <a14:m>
                  <m:oMath xmlns:m="http://schemas.openxmlformats.org/officeDocument/2006/math">
                    <m:r>
                      <a:rPr lang="en-US" i="1" dirty="0" smtClean="0">
                        <a:latin typeface="Cambria Math" panose="02040503050406030204" pitchFamily="18" charset="0"/>
                        <a:cs typeface="Times New Roman" panose="02020603050405020304" pitchFamily="18" charset="0"/>
                      </a:rPr>
                      <m:t>𝑦</m:t>
                    </m:r>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𝑌</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into a label-descriptive prompt (i.e., a short phrase)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𝑤</m:t>
                        </m:r>
                      </m:e>
                      <m:sub>
                        <m:r>
                          <a:rPr lang="en-US" altLang="zh-CN" b="0" i="1" dirty="0" smtClean="0">
                            <a:latin typeface="Cambria Math" panose="02040503050406030204" pitchFamily="18" charset="0"/>
                            <a:cs typeface="Times New Roman" panose="02020603050405020304" pitchFamily="18" charset="0"/>
                          </a:rPr>
                          <m:t>𝑦</m:t>
                        </m:r>
                      </m:sub>
                    </m:sSub>
                  </m:oMath>
                </a14:m>
                <a:r>
                  <a:rPr lang="en-US" dirty="0">
                    <a:latin typeface="Times New Roman" panose="02020603050405020304" pitchFamily="18" charset="0"/>
                    <a:cs typeface="Times New Roman" panose="02020603050405020304" pitchFamily="18" charset="0"/>
                  </a:rPr>
                  <a:t> ∈ W. </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unidirectional PLM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𝐺</m:t>
                        </m:r>
                      </m:e>
                      <m:sub>
                        <m:r>
                          <m:rPr>
                            <m:nor/>
                          </m:rPr>
                          <a:rPr lang="en-US" altLang="zh-CN" dirty="0">
                            <a:latin typeface="Times New Roman" panose="02020603050405020304" pitchFamily="18" charset="0"/>
                            <a:cs typeface="Times New Roman" panose="02020603050405020304" pitchFamily="18" charset="0"/>
                          </a:rPr>
                          <m:t>θ</m:t>
                        </m:r>
                      </m:sub>
                    </m:sSub>
                  </m:oMath>
                </a14:m>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the generator and a bidirectional PLM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𝐺</m:t>
                        </m:r>
                      </m:e>
                      <m:sub>
                        <m:r>
                          <m:rPr>
                            <m:nor/>
                          </m:rPr>
                          <a:rPr lang="en-US" altLang="zh-CN" dirty="0">
                            <a:latin typeface="Times New Roman" panose="02020603050405020304" pitchFamily="18" charset="0"/>
                            <a:cs typeface="Times New Roman" panose="02020603050405020304" pitchFamily="18" charset="0"/>
                          </a:rPr>
                          <m:t>φ</m:t>
                        </m:r>
                      </m:sub>
                    </m:sSub>
                  </m:oMath>
                </a14:m>
                <a:r>
                  <a:rPr lang="en-US" dirty="0">
                    <a:latin typeface="Times New Roman" panose="02020603050405020304" pitchFamily="18" charset="0"/>
                    <a:cs typeface="Times New Roman" panose="02020603050405020304" pitchFamily="18" charset="0"/>
                  </a:rPr>
                  <a:t> which will be fine-tuned as the classifier</a:t>
                </a:r>
              </a:p>
            </p:txBody>
          </p:sp>
        </mc:Choice>
        <mc:Fallback xmlns="">
          <p:sp>
            <p:nvSpPr>
              <p:cNvPr id="10" name="TextBox 9">
                <a:extLst>
                  <a:ext uri="{FF2B5EF4-FFF2-40B4-BE49-F238E27FC236}">
                    <a16:creationId xmlns:a16="http://schemas.microsoft.com/office/drawing/2014/main" id="{27CC8983-F589-41B0-88AA-5F9783D1393C}"/>
                  </a:ext>
                </a:extLst>
              </p:cNvPr>
              <p:cNvSpPr txBox="1">
                <a:spLocks noRot="1" noChangeAspect="1" noMove="1" noResize="1" noEditPoints="1" noAdjustHandles="1" noChangeArrowheads="1" noChangeShapeType="1" noTextEdit="1"/>
              </p:cNvSpPr>
              <p:nvPr/>
            </p:nvSpPr>
            <p:spPr>
              <a:xfrm>
                <a:off x="1216548" y="1690688"/>
                <a:ext cx="9430248" cy="1815112"/>
              </a:xfrm>
              <a:prstGeom prst="rect">
                <a:avLst/>
              </a:prstGeom>
              <a:blipFill>
                <a:blip r:embed="rId2"/>
                <a:stretch>
                  <a:fillRect l="-452" t="-1678" b="-4362"/>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spTree>
    <p:extLst>
      <p:ext uri="{BB962C8B-B14F-4D97-AF65-F5344CB8AC3E}">
        <p14:creationId xmlns:p14="http://schemas.microsoft.com/office/powerpoint/2010/main" val="85469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Text Generation with Unidirectional PLMs</a:t>
                </a:r>
                <a:r>
                  <a:rPr lang="zh-CN" alt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sequence x =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 . . ,</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oMath>
                </a14:m>
                <a:r>
                  <a:rPr lang="en-US" dirty="0">
                    <a:latin typeface="Times New Roman" panose="02020603050405020304" pitchFamily="18" charset="0"/>
                    <a:cs typeface="Times New Roman" panose="02020603050405020304" pitchFamily="18" charset="0"/>
                  </a:rPr>
                  <a:t>] conditioned on previous tokens: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l-GR" i="1" dirty="0">
                            <a:latin typeface="Cambria Math" panose="02040503050406030204" pitchFamily="18" charset="0"/>
                          </a:rPr>
                          <m:t>𝜃</m:t>
                        </m:r>
                      </m:sub>
                    </m:sSub>
                    <m:r>
                      <a:rPr lang="el-GR" i="1" dirty="0"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is usually parameterized using token embeddings e and contextualized embeddings h given by a Transformer encoder:</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pretraining,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l-GR" i="1" dirty="0">
                            <a:latin typeface="Cambria Math" panose="02040503050406030204" pitchFamily="18" charset="0"/>
                          </a:rPr>
                          <m:t>𝜃</m:t>
                        </m:r>
                      </m:sub>
                    </m:sSub>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produce new text:</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Temperature </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7CC8983-F589-41B0-88AA-5F9783D1393C}"/>
                  </a:ext>
                </a:extLst>
              </p:cNvPr>
              <p:cNvSpPr txBox="1">
                <a:spLocks noRot="1" noChangeAspect="1" noMove="1" noResize="1" noEditPoints="1" noAdjustHandles="1" noChangeArrowheads="1" noChangeShapeType="1" noTextEdit="1"/>
              </p:cNvSpPr>
              <p:nvPr/>
            </p:nvSpPr>
            <p:spPr>
              <a:xfrm>
                <a:off x="1216548" y="1690688"/>
                <a:ext cx="9430248" cy="5078313"/>
              </a:xfrm>
              <a:prstGeom prst="rect">
                <a:avLst/>
              </a:prstGeom>
              <a:blipFill>
                <a:blip r:embed="rId2"/>
                <a:stretch>
                  <a:fillRect l="-452" t="-720"/>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8" name="Picture 7">
            <a:extLst>
              <a:ext uri="{FF2B5EF4-FFF2-40B4-BE49-F238E27FC236}">
                <a16:creationId xmlns:a16="http://schemas.microsoft.com/office/drawing/2014/main" id="{7D78BCCD-613F-431B-ACFE-9917022F36D4}"/>
              </a:ext>
            </a:extLst>
          </p:cNvPr>
          <p:cNvPicPr>
            <a:picLocks noChangeAspect="1"/>
          </p:cNvPicPr>
          <p:nvPr/>
        </p:nvPicPr>
        <p:blipFill>
          <a:blip r:embed="rId3"/>
          <a:stretch>
            <a:fillRect/>
          </a:stretch>
        </p:blipFill>
        <p:spPr>
          <a:xfrm>
            <a:off x="4454669" y="2278979"/>
            <a:ext cx="1641331" cy="567374"/>
          </a:xfrm>
          <a:prstGeom prst="rect">
            <a:avLst/>
          </a:prstGeom>
        </p:spPr>
      </p:pic>
      <p:pic>
        <p:nvPicPr>
          <p:cNvPr id="12" name="Picture 11">
            <a:extLst>
              <a:ext uri="{FF2B5EF4-FFF2-40B4-BE49-F238E27FC236}">
                <a16:creationId xmlns:a16="http://schemas.microsoft.com/office/drawing/2014/main" id="{CB2F16D0-902A-4DD7-AB45-25EE5E173D13}"/>
              </a:ext>
            </a:extLst>
          </p:cNvPr>
          <p:cNvPicPr>
            <a:picLocks noChangeAspect="1"/>
          </p:cNvPicPr>
          <p:nvPr/>
        </p:nvPicPr>
        <p:blipFill>
          <a:blip r:embed="rId4"/>
          <a:stretch>
            <a:fillRect/>
          </a:stretch>
        </p:blipFill>
        <p:spPr>
          <a:xfrm>
            <a:off x="4158531" y="3449846"/>
            <a:ext cx="2761285" cy="685998"/>
          </a:xfrm>
          <a:prstGeom prst="rect">
            <a:avLst/>
          </a:prstGeom>
        </p:spPr>
      </p:pic>
      <p:pic>
        <p:nvPicPr>
          <p:cNvPr id="14" name="Picture 13">
            <a:extLst>
              <a:ext uri="{FF2B5EF4-FFF2-40B4-BE49-F238E27FC236}">
                <a16:creationId xmlns:a16="http://schemas.microsoft.com/office/drawing/2014/main" id="{17C97FE6-F85E-4E13-98AE-753A711732A4}"/>
              </a:ext>
            </a:extLst>
          </p:cNvPr>
          <p:cNvPicPr>
            <a:picLocks noChangeAspect="1"/>
          </p:cNvPicPr>
          <p:nvPr/>
        </p:nvPicPr>
        <p:blipFill>
          <a:blip r:embed="rId5"/>
          <a:stretch>
            <a:fillRect/>
          </a:stretch>
        </p:blipFill>
        <p:spPr>
          <a:xfrm>
            <a:off x="4030897" y="4605511"/>
            <a:ext cx="3697772" cy="935492"/>
          </a:xfrm>
          <a:prstGeom prst="rect">
            <a:avLst/>
          </a:prstGeom>
        </p:spPr>
      </p:pic>
    </p:spTree>
    <p:extLst>
      <p:ext uri="{BB962C8B-B14F-4D97-AF65-F5344CB8AC3E}">
        <p14:creationId xmlns:p14="http://schemas.microsoft.com/office/powerpoint/2010/main" val="1111175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6" name="Picture 5">
            <a:extLst>
              <a:ext uri="{FF2B5EF4-FFF2-40B4-BE49-F238E27FC236}">
                <a16:creationId xmlns:a16="http://schemas.microsoft.com/office/drawing/2014/main" id="{C1838210-6A1F-43B6-8653-9DB0E04518F9}"/>
              </a:ext>
            </a:extLst>
          </p:cNvPr>
          <p:cNvPicPr>
            <a:picLocks noChangeAspect="1"/>
          </p:cNvPicPr>
          <p:nvPr/>
        </p:nvPicPr>
        <p:blipFill>
          <a:blip r:embed="rId2"/>
          <a:stretch>
            <a:fillRect/>
          </a:stretch>
        </p:blipFill>
        <p:spPr>
          <a:xfrm>
            <a:off x="3705627" y="453224"/>
            <a:ext cx="4403817" cy="5832282"/>
          </a:xfrm>
          <a:prstGeom prst="rect">
            <a:avLst/>
          </a:prstGeom>
        </p:spPr>
      </p:pic>
    </p:spTree>
    <p:extLst>
      <p:ext uri="{BB962C8B-B14F-4D97-AF65-F5344CB8AC3E}">
        <p14:creationId xmlns:p14="http://schemas.microsoft.com/office/powerpoint/2010/main" val="256267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30D578-178B-447E-9E34-3C009B9D9FFB}"/>
                  </a:ext>
                </a:extLst>
              </p:cNvPr>
              <p:cNvSpPr txBox="1"/>
              <p:nvPr/>
            </p:nvSpPr>
            <p:spPr>
              <a:xfrm>
                <a:off x="1105230" y="1590261"/>
                <a:ext cx="10248569" cy="320574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Generating Single Sequences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single-sequence NLU tasks such as sentiment classification (e.g., SST-2), we simply use a prompt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𝑤</m:t>
                        </m:r>
                      </m:e>
                      <m:sub>
                        <m:r>
                          <a:rPr lang="en-US" altLang="zh-CN" b="0" i="1" dirty="0" smtClean="0">
                            <a:latin typeface="Cambria Math" panose="02040503050406030204" pitchFamily="18" charset="0"/>
                            <a:cs typeface="Times New Roman" panose="02020603050405020304" pitchFamily="18" charset="0"/>
                          </a:rPr>
                          <m:t>𝑦</m:t>
                        </m:r>
                      </m:sub>
                    </m:sSub>
                  </m:oMath>
                </a14:m>
                <a:r>
                  <a:rPr lang="en-US" dirty="0">
                    <a:latin typeface="Times New Roman" panose="02020603050405020304" pitchFamily="18" charset="0"/>
                    <a:cs typeface="Times New Roman" panose="02020603050405020304" pitchFamily="18" charset="0"/>
                  </a:rPr>
                  <a:t> corresponding to label y as the beginning of the sequence and let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𝐺</m:t>
                        </m:r>
                      </m:e>
                      <m:sub>
                        <m:r>
                          <m:rPr>
                            <m:nor/>
                          </m:rPr>
                          <a:rPr lang="en-US" altLang="zh-CN" dirty="0">
                            <a:latin typeface="Times New Roman" panose="02020603050405020304" pitchFamily="18" charset="0"/>
                            <a:cs typeface="Times New Roman" panose="02020603050405020304" pitchFamily="18" charset="0"/>
                          </a:rPr>
                          <m:t>θ</m:t>
                        </m:r>
                      </m:sub>
                    </m:sSub>
                  </m:oMath>
                </a14:m>
                <a:r>
                  <a:rPr lang="en-US" dirty="0">
                    <a:latin typeface="Times New Roman" panose="02020603050405020304" pitchFamily="18" charset="0"/>
                    <a:cs typeface="Times New Roman" panose="02020603050405020304" pitchFamily="18" charset="0"/>
                  </a:rPr>
                  <a:t> generate the remaining sequence:</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𝐺</m:t>
                        </m:r>
                      </m:e>
                      <m:sub>
                        <m:r>
                          <m:rPr>
                            <m:nor/>
                          </m:rPr>
                          <a:rPr lang="en-US" dirty="0">
                            <a:latin typeface="Times New Roman" panose="02020603050405020304" pitchFamily="18" charset="0"/>
                            <a:cs typeface="Times New Roman" panose="02020603050405020304" pitchFamily="18" charset="0"/>
                          </a:rPr>
                          <m:t>θ</m:t>
                        </m:r>
                      </m:sub>
                    </m:sSub>
                    <m:r>
                      <a:rPr lang="en-US" b="0" i="0"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𝑤</m:t>
                        </m:r>
                      </m:e>
                      <m:sub>
                        <m:r>
                          <a:rPr lang="en-US" b="0" i="1" smtClean="0">
                            <a:latin typeface="Cambria Math" panose="02040503050406030204" pitchFamily="18" charset="0"/>
                            <a:cs typeface="Times New Roman" panose="02020603050405020304" pitchFamily="18" charset="0"/>
                          </a:rPr>
                          <m:t>𝑦</m:t>
                        </m:r>
                      </m:sub>
                    </m:sSub>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denotes using </a:t>
                </a:r>
                <a:r>
                  <a:rPr lang="en-US" dirty="0" err="1">
                    <a:latin typeface="Times New Roman" panose="02020603050405020304" pitchFamily="18" charset="0"/>
                    <a:cs typeface="Times New Roman" panose="02020603050405020304" pitchFamily="18" charset="0"/>
                  </a:rPr>
                  <a:t>wy</a:t>
                </a:r>
                <a:r>
                  <a:rPr lang="en-US" dirty="0">
                    <a:latin typeface="Times New Roman" panose="02020603050405020304" pitchFamily="18" charset="0"/>
                    <a:cs typeface="Times New Roman" panose="02020603050405020304" pitchFamily="18" charset="0"/>
                  </a:rPr>
                  <a:t> as the input to </a:t>
                </a:r>
                <a:r>
                  <a:rPr lang="en-US" dirty="0" err="1">
                    <a:latin typeface="Times New Roman" panose="02020603050405020304" pitchFamily="18" charset="0"/>
                    <a:cs typeface="Times New Roman" panose="02020603050405020304" pitchFamily="18" charset="0"/>
                  </a:rPr>
                  <a:t>Gθ</a:t>
                </a:r>
                <a:r>
                  <a:rPr lang="en-US" dirty="0">
                    <a:latin typeface="Times New Roman" panose="02020603050405020304" pitchFamily="18" charset="0"/>
                    <a:cs typeface="Times New Roman" panose="02020603050405020304" pitchFamily="18" charset="0"/>
                  </a:rPr>
                  <a:t> and recursively sampling tokens from the distribution in Eq. (1) until a full sequence is generated;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denotes the generated sequence (i.e., excluding the prompt), which will be paired with y to form one training sample </a:t>
                </a:r>
                <a14:m>
                  <m:oMath xmlns:m="http://schemas.openxmlformats.org/officeDocument/2006/math">
                    <m:r>
                      <a:rPr lang="en-US"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i="1" dirty="0">
                            <a:latin typeface="Cambria Math" panose="02040503050406030204" pitchFamily="18" charset="0"/>
                            <a:cs typeface="Times New Roman" panose="02020603050405020304" pitchFamily="18" charset="0"/>
                          </a:rPr>
                          <m:t>𝑔</m:t>
                        </m:r>
                      </m:sub>
                    </m:sSub>
                    <m:r>
                      <a:rPr lang="en-US" i="1" dirty="0" smtClean="0">
                        <a:latin typeface="Cambria Math" panose="02040503050406030204" pitchFamily="18" charset="0"/>
                        <a:cs typeface="Times New Roman" panose="02020603050405020304" pitchFamily="18" charset="0"/>
                      </a:rPr>
                      <m:t> , </m:t>
                    </m:r>
                    <m:r>
                      <a:rPr lang="en-US" i="1" dirty="0" smtClean="0">
                        <a:latin typeface="Cambria Math" panose="02040503050406030204" pitchFamily="18" charset="0"/>
                        <a:cs typeface="Times New Roman" panose="02020603050405020304" pitchFamily="18" charset="0"/>
                      </a:rPr>
                      <m:t>𝑦</m:t>
                    </m:r>
                    <m:r>
                      <a:rPr lang="en-US" i="1" dirty="0"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syntactic tasks like linguistic acceptability classification (e.g., </a:t>
                </a:r>
                <a:r>
                  <a:rPr lang="en-US" dirty="0" err="1">
                    <a:latin typeface="Times New Roman" panose="02020603050405020304" pitchFamily="18" charset="0"/>
                    <a:cs typeface="Times New Roman" panose="02020603050405020304" pitchFamily="18" charset="0"/>
                  </a:rPr>
                  <a:t>CoLA</a:t>
                </a:r>
                <a:r>
                  <a:rPr lang="en-US" dirty="0">
                    <a:latin typeface="Times New Roman" panose="02020603050405020304" pitchFamily="18" charset="0"/>
                    <a:cs typeface="Times New Roman" panose="02020603050405020304" pitchFamily="18" charset="0"/>
                  </a:rPr>
                  <a:t>) which requires generating both linguistically acceptable and unacceptable sequences.</a:t>
                </a:r>
                <a:endParaRPr lang="en-US"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330D578-178B-447E-9E34-3C009B9D9FFB}"/>
                  </a:ext>
                </a:extLst>
              </p:cNvPr>
              <p:cNvSpPr txBox="1">
                <a:spLocks noRot="1" noChangeAspect="1" noMove="1" noResize="1" noEditPoints="1" noAdjustHandles="1" noChangeArrowheads="1" noChangeShapeType="1" noTextEdit="1"/>
              </p:cNvSpPr>
              <p:nvPr/>
            </p:nvSpPr>
            <p:spPr>
              <a:xfrm>
                <a:off x="1105230" y="1590261"/>
                <a:ext cx="10248569" cy="3205749"/>
              </a:xfrm>
              <a:prstGeom prst="rect">
                <a:avLst/>
              </a:prstGeom>
              <a:blipFill>
                <a:blip r:embed="rId2"/>
                <a:stretch>
                  <a:fillRect l="-357" t="-1141" b="-285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23368DD-8F82-47D0-B666-C7F60BE41E19}"/>
              </a:ext>
            </a:extLst>
          </p:cNvPr>
          <p:cNvPicPr>
            <a:picLocks noChangeAspect="1"/>
          </p:cNvPicPr>
          <p:nvPr/>
        </p:nvPicPr>
        <p:blipFill>
          <a:blip r:embed="rId3"/>
          <a:stretch>
            <a:fillRect/>
          </a:stretch>
        </p:blipFill>
        <p:spPr>
          <a:xfrm>
            <a:off x="4635945" y="2731634"/>
            <a:ext cx="1743318" cy="533474"/>
          </a:xfrm>
          <a:prstGeom prst="rect">
            <a:avLst/>
          </a:prstGeom>
        </p:spPr>
      </p:pic>
    </p:spTree>
    <p:extLst>
      <p:ext uri="{BB962C8B-B14F-4D97-AF65-F5344CB8AC3E}">
        <p14:creationId xmlns:p14="http://schemas.microsoft.com/office/powerpoint/2010/main" val="4666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537724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Generating Sequence Pairs</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Sequence-pair classification tasks require generating two sequences of specific relationships (e.g., entailment, contradiction). We sample the first sequence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𝑠</m:t>
                        </m:r>
                      </m:sup>
                    </m:sSup>
                  </m:oMath>
                </a14:m>
                <a:r>
                  <a:rPr lang="en-US" altLang="zh-CN" dirty="0">
                    <a:latin typeface="Times New Roman" panose="02020603050405020304" pitchFamily="18" charset="0"/>
                    <a:cs typeface="Times New Roman" panose="02020603050405020304" pitchFamily="18" charset="0"/>
                  </a:rPr>
                  <a:t> from the pretraining corpus D, concatenate the prompt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𝑦</m:t>
                        </m:r>
                      </m:sub>
                    </m:sSub>
                  </m:oMath>
                </a14:m>
                <a:r>
                  <a:rPr lang="en-US" altLang="zh-CN" dirty="0">
                    <a:latin typeface="Times New Roman" panose="02020603050405020304" pitchFamily="18" charset="0"/>
                    <a:cs typeface="Times New Roman" panose="02020603050405020304" pitchFamily="18" charset="0"/>
                  </a:rPr>
                  <a:t> with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𝑠</m:t>
                        </m:r>
                      </m:sup>
                    </m:sSup>
                  </m:oMath>
                </a14:m>
                <a:r>
                  <a:rPr lang="en-US" altLang="zh-CN" dirty="0">
                    <a:latin typeface="Times New Roman" panose="02020603050405020304" pitchFamily="18" charset="0"/>
                    <a:cs typeface="Times New Roman" panose="02020603050405020304" pitchFamily="18" charset="0"/>
                  </a:rPr>
                  <a:t> , and let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G</m:t>
                        </m:r>
                      </m:e>
                      <m:sub>
                        <m:r>
                          <a:rPr lang="zh-CN" altLang="en-US" i="1" smtClean="0">
                            <a:latin typeface="Cambria Math" panose="02040503050406030204" pitchFamily="18" charset="0"/>
                            <a:cs typeface="Times New Roman" panose="02020603050405020304" pitchFamily="18" charset="0"/>
                          </a:rPr>
                          <m:t>𝜃</m:t>
                        </m:r>
                      </m:sub>
                    </m:sSub>
                  </m:oMath>
                </a14:m>
                <a:r>
                  <a:rPr lang="en-US" altLang="zh-CN" dirty="0">
                    <a:latin typeface="Times New Roman" panose="02020603050405020304" pitchFamily="18" charset="0"/>
                    <a:cs typeface="Times New Roman" panose="02020603050405020304" pitchFamily="18" charset="0"/>
                  </a:rPr>
                  <a:t> generate the second sequence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𝑔</m:t>
                        </m:r>
                      </m:sup>
                    </m:sSup>
                  </m:oMath>
                </a14:m>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sequence pair training sample will then be formed as </a:t>
                </a:r>
                <a14:m>
                  <m:oMath xmlns:m="http://schemas.openxmlformats.org/officeDocument/2006/math">
                    <m:r>
                      <a:rPr lang="en-US" altLang="zh-CN" i="1" dirty="0" smtClean="0">
                        <a:latin typeface="Cambria Math" panose="020405030504060302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𝑠</m:t>
                        </m:r>
                      </m:sup>
                    </m:sSup>
                    <m:r>
                      <a:rPr lang="en-US" altLang="zh-CN" i="1" dirty="0" smtClean="0">
                        <a:latin typeface="Cambria Math" panose="02040503050406030204" pitchFamily="18" charset="0"/>
                      </a:rPr>
                      <m:t> , </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𝑔</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Repetitions for Sequence Pair Generation</a:t>
                </a:r>
              </a:p>
              <a:p>
                <a:pPr marL="12001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Rewarding and Penalizing Repetitions</a:t>
                </a:r>
              </a:p>
              <a:p>
                <a:pPr marL="1200150" lvl="2"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lvl="2"/>
                <a:endParaRPr lang="en-US"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𝛼</m:t>
                    </m:r>
                    <m:r>
                      <a:rPr lang="en-US" altLang="zh-CN" i="1" dirty="0" smtClean="0">
                        <a:latin typeface="Cambria Math" panose="02040503050406030204" pitchFamily="18" charset="0"/>
                      </a:rPr>
                      <m:t> &gt; 0, </m:t>
                    </m:r>
                    <m:r>
                      <a:rPr lang="en-US" altLang="zh-CN" i="1" dirty="0" smtClean="0">
                        <a:latin typeface="Cambria Math" panose="02040503050406030204" pitchFamily="18" charset="0"/>
                      </a:rPr>
                      <m:t>𝛽</m:t>
                    </m:r>
                    <m:r>
                      <a:rPr lang="en-US" altLang="zh-CN" i="1" dirty="0" smtClean="0">
                        <a:latin typeface="Cambria Math" panose="02040503050406030204" pitchFamily="18" charset="0"/>
                      </a:rPr>
                      <m:t> &gt; 0 </m:t>
                    </m:r>
                  </m:oMath>
                </a14:m>
                <a:r>
                  <a:rPr lang="en-US" altLang="zh-CN" dirty="0">
                    <a:latin typeface="Times New Roman" panose="02020603050405020304" pitchFamily="18" charset="0"/>
                    <a:cs typeface="Times New Roman" panose="02020603050405020304" pitchFamily="18" charset="0"/>
                  </a:rPr>
                  <a:t>are hyperparameters. By setting </a:t>
                </a:r>
                <a14:m>
                  <m:oMath xmlns:m="http://schemas.openxmlformats.org/officeDocument/2006/math">
                    <m:r>
                      <a:rPr lang="en-US" altLang="zh-CN" i="1" dirty="0" smtClean="0">
                        <a:latin typeface="Cambria Math" panose="02040503050406030204" pitchFamily="18" charset="0"/>
                      </a:rPr>
                      <m:t>𝛼</m:t>
                    </m:r>
                    <m:r>
                      <a:rPr lang="en-US" altLang="zh-CN" i="1" dirty="0" smtClean="0">
                        <a:latin typeface="Cambria Math" panose="02040503050406030204" pitchFamily="18" charset="0"/>
                      </a:rPr>
                      <m:t> &lt; 1</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rPr>
                      <m:t>𝛽</m:t>
                    </m:r>
                    <m:r>
                      <a:rPr lang="en-US" altLang="zh-CN" i="1" dirty="0" smtClean="0">
                        <a:latin typeface="Cambria Math" panose="02040503050406030204" pitchFamily="18" charset="0"/>
                      </a:rPr>
                      <m:t> &gt; 1</m:t>
                    </m:r>
                  </m:oMath>
                </a14:m>
                <a:r>
                  <a:rPr lang="en-US" altLang="zh-CN" dirty="0">
                    <a:latin typeface="Times New Roman" panose="02020603050405020304" pitchFamily="18" charset="0"/>
                    <a:cs typeface="Times New Roman" panose="02020603050405020304" pitchFamily="18" charset="0"/>
                  </a:rPr>
                  <a:t>, we can promote tokens in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𝑠</m:t>
                        </m:r>
                      </m:sup>
                    </m:sSup>
                  </m:oMath>
                </a14:m>
                <a:r>
                  <a:rPr lang="en-US" altLang="zh-CN" dirty="0">
                    <a:latin typeface="Times New Roman" panose="02020603050405020304" pitchFamily="18" charset="0"/>
                    <a:cs typeface="Times New Roman" panose="02020603050405020304" pitchFamily="18" charset="0"/>
                  </a:rPr>
                  <a:t> that have not appeared in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𝑔</m:t>
                        </m:r>
                      </m:sup>
                    </m:sSup>
                  </m:oMath>
                </a14:m>
                <a:r>
                  <a:rPr lang="en-US" altLang="zh-CN" dirty="0">
                    <a:latin typeface="Times New Roman" panose="02020603050405020304" pitchFamily="18" charset="0"/>
                    <a:cs typeface="Times New Roman" panose="02020603050405020304" pitchFamily="18" charset="0"/>
                  </a:rPr>
                  <a:t> to have a higher chance of being generated, and discourage the generation of repetitive tokens in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𝑔</m:t>
                        </m:r>
                      </m:sup>
                    </m:sSup>
                  </m:oMath>
                </a14:m>
                <a:r>
                  <a:rPr lang="en-US" altLang="zh-CN" dirty="0">
                    <a:latin typeface="Times New Roman" panose="02020603050405020304" pitchFamily="18" charset="0"/>
                    <a:cs typeface="Times New Roman" panose="02020603050405020304" pitchFamily="18" charset="0"/>
                  </a:rPr>
                  <a:t> to mitigate degenerate repetition</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7CC8983-F589-41B0-88AA-5F9783D1393C}"/>
                  </a:ext>
                </a:extLst>
              </p:cNvPr>
              <p:cNvSpPr txBox="1">
                <a:spLocks noRot="1" noChangeAspect="1" noMove="1" noResize="1" noEditPoints="1" noAdjustHandles="1" noChangeArrowheads="1" noChangeShapeType="1" noTextEdit="1"/>
              </p:cNvSpPr>
              <p:nvPr/>
            </p:nvSpPr>
            <p:spPr>
              <a:xfrm>
                <a:off x="1216548" y="1690688"/>
                <a:ext cx="9430248" cy="5377241"/>
              </a:xfrm>
              <a:prstGeom prst="rect">
                <a:avLst/>
              </a:prstGeom>
              <a:blipFill>
                <a:blip r:embed="rId2"/>
                <a:stretch>
                  <a:fillRect l="-452" t="-567" r="-452"/>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B11989BA-4A82-4A02-926B-180C859A9BB0}"/>
              </a:ext>
            </a:extLst>
          </p:cNvPr>
          <p:cNvPicPr>
            <a:picLocks noChangeAspect="1"/>
          </p:cNvPicPr>
          <p:nvPr/>
        </p:nvPicPr>
        <p:blipFill>
          <a:blip r:embed="rId3"/>
          <a:stretch>
            <a:fillRect/>
          </a:stretch>
        </p:blipFill>
        <p:spPr>
          <a:xfrm>
            <a:off x="4279769" y="3741220"/>
            <a:ext cx="3081023" cy="1537080"/>
          </a:xfrm>
          <a:prstGeom prst="rect">
            <a:avLst/>
          </a:prstGeom>
        </p:spPr>
      </p:pic>
    </p:spTree>
    <p:extLst>
      <p:ext uri="{BB962C8B-B14F-4D97-AF65-F5344CB8AC3E}">
        <p14:creationId xmlns:p14="http://schemas.microsoft.com/office/powerpoint/2010/main" val="3192240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182114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Selecting Quality Training Data</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aim to select generated texts </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𝑔</m:t>
                        </m:r>
                      </m:sup>
                    </m:sSup>
                  </m:oMath>
                </a14:m>
                <a:r>
                  <a:rPr lang="en-US" altLang="zh-CN" dirty="0">
                    <a:latin typeface="Times New Roman" panose="02020603050405020304" pitchFamily="18" charset="0"/>
                    <a:cs typeface="Times New Roman" panose="02020603050405020304" pitchFamily="18" charset="0"/>
                  </a:rPr>
                  <a:t> that are most likely to pertain to the desired label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𝑦</m:t>
                    </m:r>
                  </m:oMath>
                </a14:m>
                <a:r>
                  <a:rPr lang="en-US" altLang="zh-CN" dirty="0">
                    <a:latin typeface="Times New Roman" panose="02020603050405020304" pitchFamily="18" charset="0"/>
                    <a:cs typeface="Times New Roman" panose="02020603050405020304" pitchFamily="18" charset="0"/>
                  </a:rPr>
                  <a:t> (i.e., with the highest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𝑝</m:t>
                    </m:r>
                    <m:r>
                      <a:rPr lang="en-US" altLang="zh-CN" i="1" dirty="0"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𝑔</m:t>
                        </m:r>
                      </m:sup>
                    </m:sSup>
                    <m:r>
                      <a:rPr lang="en-US" altLang="zh-CN"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𝑦</m:t>
                    </m:r>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The true probability p(</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𝑔</m:t>
                        </m:r>
                      </m:sup>
                    </m:sSup>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𝑦</m:t>
                    </m:r>
                  </m:oMath>
                </a14:m>
                <a:r>
                  <a:rPr lang="en-US" altLang="zh-CN" dirty="0">
                    <a:latin typeface="Times New Roman" panose="02020603050405020304" pitchFamily="18" charset="0"/>
                    <a:cs typeface="Times New Roman" panose="02020603050405020304" pitchFamily="18" charset="0"/>
                  </a:rPr>
                  <a:t>) is unknown and we estimate it via the generation probability given by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𝐺</m:t>
                        </m:r>
                      </m:e>
                      <m:sub>
                        <m:r>
                          <a:rPr lang="zh-CN" altLang="en-US" i="1" smtClean="0">
                            <a:latin typeface="Cambria Math" panose="02040503050406030204" pitchFamily="18" charset="0"/>
                            <a:cs typeface="Times New Roman" panose="02020603050405020304" pitchFamily="18" charset="0"/>
                          </a:rPr>
                          <m:t>𝜃</m:t>
                        </m:r>
                      </m:sub>
                    </m:sSub>
                  </m:oMath>
                </a14:m>
                <a:r>
                  <a:rPr lang="en-US" altLang="zh-CN" dirty="0">
                    <a:latin typeface="Times New Roman" panose="02020603050405020304" pitchFamily="18" charset="0"/>
                    <a:cs typeface="Times New Roman" panose="02020603050405020304" pitchFamily="18" charset="0"/>
                  </a:rPr>
                  <a:t> conditioned on the prompt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𝑦</m:t>
                        </m:r>
                      </m:sub>
                    </m:sSub>
                  </m:oMath>
                </a14:m>
                <a:r>
                  <a:rPr lang="en-US" altLang="zh-CN"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7CC8983-F589-41B0-88AA-5F9783D1393C}"/>
                  </a:ext>
                </a:extLst>
              </p:cNvPr>
              <p:cNvSpPr txBox="1">
                <a:spLocks noRot="1" noChangeAspect="1" noMove="1" noResize="1" noEditPoints="1" noAdjustHandles="1" noChangeArrowheads="1" noChangeShapeType="1" noTextEdit="1"/>
              </p:cNvSpPr>
              <p:nvPr/>
            </p:nvSpPr>
            <p:spPr>
              <a:xfrm>
                <a:off x="1216548" y="1690688"/>
                <a:ext cx="9430248" cy="1821140"/>
              </a:xfrm>
              <a:prstGeom prst="rect">
                <a:avLst/>
              </a:prstGeom>
              <a:blipFill>
                <a:blip r:embed="rId2"/>
                <a:stretch>
                  <a:fillRect l="-452" t="-1672" r="-646"/>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4EC830B5-B3D9-4C73-A988-E5E56105C00D}"/>
              </a:ext>
            </a:extLst>
          </p:cNvPr>
          <p:cNvPicPr>
            <a:picLocks noChangeAspect="1"/>
          </p:cNvPicPr>
          <p:nvPr/>
        </p:nvPicPr>
        <p:blipFill>
          <a:blip r:embed="rId3"/>
          <a:stretch>
            <a:fillRect/>
          </a:stretch>
        </p:blipFill>
        <p:spPr>
          <a:xfrm>
            <a:off x="4000207" y="2932872"/>
            <a:ext cx="4191585" cy="819264"/>
          </a:xfrm>
          <a:prstGeom prst="rect">
            <a:avLst/>
          </a:prstGeom>
        </p:spPr>
      </p:pic>
      <p:pic>
        <p:nvPicPr>
          <p:cNvPr id="6" name="图片 5">
            <a:extLst>
              <a:ext uri="{FF2B5EF4-FFF2-40B4-BE49-F238E27FC236}">
                <a16:creationId xmlns:a16="http://schemas.microsoft.com/office/drawing/2014/main" id="{B16B5602-8789-475E-AFAA-680FA00FCACD}"/>
              </a:ext>
            </a:extLst>
          </p:cNvPr>
          <p:cNvPicPr>
            <a:picLocks noChangeAspect="1"/>
          </p:cNvPicPr>
          <p:nvPr/>
        </p:nvPicPr>
        <p:blipFill>
          <a:blip r:embed="rId4"/>
          <a:stretch>
            <a:fillRect/>
          </a:stretch>
        </p:blipFill>
        <p:spPr>
          <a:xfrm>
            <a:off x="4604333" y="3831807"/>
            <a:ext cx="3134162" cy="809738"/>
          </a:xfrm>
          <a:prstGeom prst="rect">
            <a:avLst/>
          </a:prstGeom>
        </p:spPr>
      </p:pic>
    </p:spTree>
    <p:extLst>
      <p:ext uri="{BB962C8B-B14F-4D97-AF65-F5344CB8AC3E}">
        <p14:creationId xmlns:p14="http://schemas.microsoft.com/office/powerpoint/2010/main" val="267879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Label Smoothing</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+1~2 Improvement for results</a:t>
            </a: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Picture 3">
            <a:extLst>
              <a:ext uri="{FF2B5EF4-FFF2-40B4-BE49-F238E27FC236}">
                <a16:creationId xmlns:a16="http://schemas.microsoft.com/office/drawing/2014/main" id="{E0DA998E-8EF1-4F94-A3CC-B3A8F627577B}"/>
              </a:ext>
            </a:extLst>
          </p:cNvPr>
          <p:cNvPicPr>
            <a:picLocks noChangeAspect="1"/>
          </p:cNvPicPr>
          <p:nvPr/>
        </p:nvPicPr>
        <p:blipFill>
          <a:blip r:embed="rId2"/>
          <a:stretch>
            <a:fillRect/>
          </a:stretch>
        </p:blipFill>
        <p:spPr>
          <a:xfrm>
            <a:off x="3809190" y="2257731"/>
            <a:ext cx="2286810" cy="654319"/>
          </a:xfrm>
          <a:prstGeom prst="rect">
            <a:avLst/>
          </a:prstGeom>
        </p:spPr>
      </p:pic>
      <p:pic>
        <p:nvPicPr>
          <p:cNvPr id="12" name="Picture 11">
            <a:extLst>
              <a:ext uri="{FF2B5EF4-FFF2-40B4-BE49-F238E27FC236}">
                <a16:creationId xmlns:a16="http://schemas.microsoft.com/office/drawing/2014/main" id="{B9056243-A834-46E7-8C96-B11B66A814BC}"/>
              </a:ext>
            </a:extLst>
          </p:cNvPr>
          <p:cNvPicPr>
            <a:picLocks noChangeAspect="1"/>
          </p:cNvPicPr>
          <p:nvPr/>
        </p:nvPicPr>
        <p:blipFill>
          <a:blip r:embed="rId3"/>
          <a:stretch>
            <a:fillRect/>
          </a:stretch>
        </p:blipFill>
        <p:spPr>
          <a:xfrm>
            <a:off x="3234144" y="3282015"/>
            <a:ext cx="4085485" cy="1224961"/>
          </a:xfrm>
          <a:prstGeom prst="rect">
            <a:avLst/>
          </a:prstGeom>
        </p:spPr>
      </p:pic>
    </p:spTree>
    <p:extLst>
      <p:ext uri="{BB962C8B-B14F-4D97-AF65-F5344CB8AC3E}">
        <p14:creationId xmlns:p14="http://schemas.microsoft.com/office/powerpoint/2010/main" val="227129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371800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Temporal </a:t>
                </a:r>
                <a:r>
                  <a:rPr lang="en-US" altLang="zh-CN" b="1" dirty="0" err="1">
                    <a:latin typeface="Times New Roman" panose="02020603050405020304" pitchFamily="18" charset="0"/>
                    <a:cs typeface="Times New Roman" panose="02020603050405020304" pitchFamily="18" charset="0"/>
                  </a:rPr>
                  <a:t>Ensembling</a:t>
                </a:r>
                <a:endParaRPr lang="en-US" altLang="zh-CN"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Record the predictions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𝑝</m:t>
                        </m:r>
                      </m:e>
                      <m:sub>
                        <m:r>
                          <a:rPr lang="en-US" altLang="zh-CN" i="1" dirty="0">
                            <a:latin typeface="Cambria Math" panose="02040503050406030204" pitchFamily="18" charset="0"/>
                            <a:cs typeface="Times New Roman" panose="02020603050405020304" pitchFamily="18" charset="0"/>
                          </a:rPr>
                          <m:t>𝜑</m:t>
                        </m:r>
                      </m:sub>
                    </m:sSub>
                    <m:r>
                      <a:rPr lang="en-US" altLang="zh-CN" i="1" dirty="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𝑝</m:t>
                        </m:r>
                      </m:e>
                      <m:sub>
                        <m:r>
                          <a:rPr lang="en-US" altLang="zh-CN" i="1" dirty="0">
                            <a:latin typeface="Cambria Math" panose="02040503050406030204" pitchFamily="18" charset="0"/>
                            <a:cs typeface="Times New Roman" panose="02020603050405020304" pitchFamily="18" charset="0"/>
                          </a:rPr>
                          <m:t>𝜑</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i="1" dirty="0">
                            <a:latin typeface="Cambria Math" panose="02040503050406030204" pitchFamily="18" charset="0"/>
                            <a:cs typeface="Times New Roman" panose="02020603050405020304" pitchFamily="18" charset="0"/>
                          </a:rPr>
                          <m:t>𝑔</m:t>
                        </m:r>
                      </m:sub>
                    </m:sSub>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of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𝐶</m:t>
                        </m:r>
                      </m:e>
                      <m:sub>
                        <m:r>
                          <a:rPr lang="en-US" altLang="zh-CN" i="1" dirty="0">
                            <a:latin typeface="Cambria Math" panose="02040503050406030204" pitchFamily="18" charset="0"/>
                            <a:cs typeface="Times New Roman" panose="02020603050405020304" pitchFamily="18" charset="0"/>
                          </a:rPr>
                          <m:t>𝜑</m:t>
                        </m:r>
                      </m:sub>
                    </m:sSub>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on each training sample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i="1" dirty="0">
                            <a:latin typeface="Cambria Math" panose="02040503050406030204" pitchFamily="18" charset="0"/>
                            <a:cs typeface="Times New Roman" panose="02020603050405020304" pitchFamily="18" charset="0"/>
                          </a:rPr>
                          <m:t>𝑔</m:t>
                        </m:r>
                      </m:sub>
                    </m:sSub>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𝑦</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at different training steps, and use the accumulated moving-average predictions </a:t>
                </a:r>
                <a14:m>
                  <m:oMath xmlns:m="http://schemas.openxmlformats.org/officeDocument/2006/math">
                    <m:acc>
                      <m:accPr>
                        <m:chr m:val="̅"/>
                        <m:ctrlPr>
                          <a:rPr lang="en-US" altLang="zh-CN" i="1" dirty="0" smtClean="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𝑧</m:t>
                        </m:r>
                      </m:e>
                    </m:acc>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to regularize the latest model training.</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altLang="zh-CN" i="1" dirty="0" smtClean="0">
                            <a:latin typeface="Cambria Math" panose="02040503050406030204" pitchFamily="18" charset="0"/>
                            <a:cs typeface="Times New Roman" panose="02020603050405020304" pitchFamily="18" charset="0"/>
                          </a:rPr>
                        </m:ctrlPr>
                      </m:accPr>
                      <m:e>
                        <m:r>
                          <a:rPr lang="en-US" altLang="zh-CN" b="0" i="1" dirty="0" smtClean="0">
                            <a:latin typeface="Cambria Math" panose="02040503050406030204" pitchFamily="18" charset="0"/>
                            <a:cs typeface="Times New Roman" panose="02020603050405020304" pitchFamily="18" charset="0"/>
                          </a:rPr>
                          <m:t>𝑧</m:t>
                        </m:r>
                      </m:e>
                    </m:acc>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has a zero initialization;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𝛾</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the momentum parameter;</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𝑡</m:t>
                    </m:r>
                  </m:oMath>
                </a14:m>
                <a:r>
                  <a:rPr lang="en-US" altLang="zh-CN" dirty="0">
                    <a:latin typeface="Times New Roman" panose="02020603050405020304" pitchFamily="18" charset="0"/>
                    <a:cs typeface="Times New Roman" panose="02020603050405020304" pitchFamily="18" charset="0"/>
                  </a:rPr>
                  <a:t> is the number of updates </a:t>
                </a:r>
                <a14:m>
                  <m:oMath xmlns:m="http://schemas.openxmlformats.org/officeDocument/2006/math">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𝑧</m:t>
                        </m:r>
                      </m:e>
                    </m:acc>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has received; We also use the ensembled prediction </a:t>
                </a:r>
                <a14:m>
                  <m:oMath xmlns:m="http://schemas.openxmlformats.org/officeDocument/2006/math">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𝑧</m:t>
                        </m:r>
                      </m:e>
                    </m:acc>
                  </m:oMath>
                </a14:m>
                <a:r>
                  <a:rPr lang="en-US" altLang="zh-CN" dirty="0">
                    <a:latin typeface="Times New Roman" panose="02020603050405020304" pitchFamily="18" charset="0"/>
                    <a:cs typeface="Times New Roman" panose="02020603050405020304" pitchFamily="18" charset="0"/>
                  </a:rPr>
                  <a:t> as a reliable signal to filter out noisy training samples.</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regularize model training by adding a KL divergence regularization term from the model prediction to the ensembled prediction weighed by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𝜆</m:t>
                    </m:r>
                  </m:oMath>
                </a14:m>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7CC8983-F589-41B0-88AA-5F9783D1393C}"/>
                  </a:ext>
                </a:extLst>
              </p:cNvPr>
              <p:cNvSpPr txBox="1">
                <a:spLocks noRot="1" noChangeAspect="1" noMove="1" noResize="1" noEditPoints="1" noAdjustHandles="1" noChangeArrowheads="1" noChangeShapeType="1" noTextEdit="1"/>
              </p:cNvSpPr>
              <p:nvPr/>
            </p:nvSpPr>
            <p:spPr>
              <a:xfrm>
                <a:off x="1216548" y="1690688"/>
                <a:ext cx="9430248" cy="3718006"/>
              </a:xfrm>
              <a:prstGeom prst="rect">
                <a:avLst/>
              </a:prstGeom>
              <a:blipFill>
                <a:blip r:embed="rId2"/>
                <a:stretch>
                  <a:fillRect l="-452" t="-820" r="-776" b="-1639"/>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5" name="图片 4">
            <a:extLst>
              <a:ext uri="{FF2B5EF4-FFF2-40B4-BE49-F238E27FC236}">
                <a16:creationId xmlns:a16="http://schemas.microsoft.com/office/drawing/2014/main" id="{30594EF4-C505-4C30-9C5E-F8C60E4AD98D}"/>
              </a:ext>
            </a:extLst>
          </p:cNvPr>
          <p:cNvPicPr>
            <a:picLocks noChangeAspect="1"/>
          </p:cNvPicPr>
          <p:nvPr/>
        </p:nvPicPr>
        <p:blipFill>
          <a:blip r:embed="rId3"/>
          <a:stretch>
            <a:fillRect/>
          </a:stretch>
        </p:blipFill>
        <p:spPr>
          <a:xfrm>
            <a:off x="4158531" y="3044482"/>
            <a:ext cx="3781953" cy="581106"/>
          </a:xfrm>
          <a:prstGeom prst="rect">
            <a:avLst/>
          </a:prstGeom>
        </p:spPr>
      </p:pic>
      <p:pic>
        <p:nvPicPr>
          <p:cNvPr id="8" name="图片 7">
            <a:extLst>
              <a:ext uri="{FF2B5EF4-FFF2-40B4-BE49-F238E27FC236}">
                <a16:creationId xmlns:a16="http://schemas.microsoft.com/office/drawing/2014/main" id="{869B94A0-4CF0-4BDF-A342-C7880616402E}"/>
              </a:ext>
            </a:extLst>
          </p:cNvPr>
          <p:cNvPicPr>
            <a:picLocks noChangeAspect="1"/>
          </p:cNvPicPr>
          <p:nvPr/>
        </p:nvPicPr>
        <p:blipFill>
          <a:blip r:embed="rId4"/>
          <a:stretch>
            <a:fillRect/>
          </a:stretch>
        </p:blipFill>
        <p:spPr>
          <a:xfrm>
            <a:off x="4158531" y="5507893"/>
            <a:ext cx="3523278" cy="792353"/>
          </a:xfrm>
          <a:prstGeom prst="rect">
            <a:avLst/>
          </a:prstGeom>
        </p:spPr>
      </p:pic>
    </p:spTree>
    <p:extLst>
      <p:ext uri="{BB962C8B-B14F-4D97-AF65-F5344CB8AC3E}">
        <p14:creationId xmlns:p14="http://schemas.microsoft.com/office/powerpoint/2010/main" val="205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7A5FE2-6105-4316-9994-1BEE4A29E205}"/>
              </a:ext>
            </a:extLst>
          </p:cNvPr>
          <p:cNvPicPr>
            <a:picLocks noChangeAspect="1"/>
          </p:cNvPicPr>
          <p:nvPr/>
        </p:nvPicPr>
        <p:blipFill>
          <a:blip r:embed="rId2"/>
          <a:stretch>
            <a:fillRect/>
          </a:stretch>
        </p:blipFill>
        <p:spPr>
          <a:xfrm>
            <a:off x="8430125" y="2682424"/>
            <a:ext cx="3206894" cy="2402986"/>
          </a:xfrm>
          <a:prstGeom prst="rect">
            <a:avLst/>
          </a:prstGeom>
        </p:spPr>
      </p:pic>
      <p:pic>
        <p:nvPicPr>
          <p:cNvPr id="9" name="Picture 8">
            <a:extLst>
              <a:ext uri="{FF2B5EF4-FFF2-40B4-BE49-F238E27FC236}">
                <a16:creationId xmlns:a16="http://schemas.microsoft.com/office/drawing/2014/main" id="{155F90D2-E4B8-4548-A26C-8BDB1CA5D231}"/>
              </a:ext>
            </a:extLst>
          </p:cNvPr>
          <p:cNvPicPr>
            <a:picLocks noChangeAspect="1"/>
          </p:cNvPicPr>
          <p:nvPr/>
        </p:nvPicPr>
        <p:blipFill>
          <a:blip r:embed="rId3"/>
          <a:stretch>
            <a:fillRect/>
          </a:stretch>
        </p:blipFill>
        <p:spPr>
          <a:xfrm>
            <a:off x="722662" y="1478592"/>
            <a:ext cx="7087060" cy="5102409"/>
          </a:xfrm>
          <a:prstGeom prst="rect">
            <a:avLst/>
          </a:prstGeom>
        </p:spPr>
      </p:pic>
      <p:sp>
        <p:nvSpPr>
          <p:cNvPr id="3" name="TextBox 2">
            <a:extLst>
              <a:ext uri="{FF2B5EF4-FFF2-40B4-BE49-F238E27FC236}">
                <a16:creationId xmlns:a16="http://schemas.microsoft.com/office/drawing/2014/main" id="{CE02A9C2-2C54-4DB4-851F-5797509E081E}"/>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367176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Picture 3">
            <a:extLst>
              <a:ext uri="{FF2B5EF4-FFF2-40B4-BE49-F238E27FC236}">
                <a16:creationId xmlns:a16="http://schemas.microsoft.com/office/drawing/2014/main" id="{3EAA2A41-ED63-4EB9-9EC4-2B2846D74D98}"/>
              </a:ext>
            </a:extLst>
          </p:cNvPr>
          <p:cNvPicPr>
            <a:picLocks noChangeAspect="1"/>
          </p:cNvPicPr>
          <p:nvPr/>
        </p:nvPicPr>
        <p:blipFill>
          <a:blip r:embed="rId2"/>
          <a:stretch>
            <a:fillRect/>
          </a:stretch>
        </p:blipFill>
        <p:spPr>
          <a:xfrm>
            <a:off x="838200" y="1732676"/>
            <a:ext cx="10027545" cy="3952224"/>
          </a:xfrm>
          <a:prstGeom prst="rect">
            <a:avLst/>
          </a:prstGeom>
        </p:spPr>
      </p:pic>
    </p:spTree>
    <p:extLst>
      <p:ext uri="{BB962C8B-B14F-4D97-AF65-F5344CB8AC3E}">
        <p14:creationId xmlns:p14="http://schemas.microsoft.com/office/powerpoint/2010/main" val="3230223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A4A94173-4CE9-4F74-AF3F-19DC30FFA59C}"/>
              </a:ext>
            </a:extLst>
          </p:cNvPr>
          <p:cNvPicPr>
            <a:picLocks noChangeAspect="1"/>
          </p:cNvPicPr>
          <p:nvPr/>
        </p:nvPicPr>
        <p:blipFill>
          <a:blip r:embed="rId2"/>
          <a:stretch>
            <a:fillRect/>
          </a:stretch>
        </p:blipFill>
        <p:spPr>
          <a:xfrm>
            <a:off x="3938967" y="285324"/>
            <a:ext cx="4058486" cy="6207551"/>
          </a:xfrm>
          <a:prstGeom prst="rect">
            <a:avLst/>
          </a:prstGeom>
        </p:spPr>
      </p:pic>
    </p:spTree>
    <p:extLst>
      <p:ext uri="{BB962C8B-B14F-4D97-AF65-F5344CB8AC3E}">
        <p14:creationId xmlns:p14="http://schemas.microsoft.com/office/powerpoint/2010/main" val="234739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mc:AlternateContent xmlns:mc="http://schemas.openxmlformats.org/markup-compatibility/2006" xmlns:a14="http://schemas.microsoft.com/office/drawing/2010/main">
        <mc:Choice Requires="a14">
          <p:sp>
            <p:nvSpPr>
              <p:cNvPr id="5" name="TextBox 9">
                <a:extLst>
                  <a:ext uri="{FF2B5EF4-FFF2-40B4-BE49-F238E27FC236}">
                    <a16:creationId xmlns:a16="http://schemas.microsoft.com/office/drawing/2014/main" id="{2880F54E-0DDF-433A-B496-1F344D599FF2}"/>
                  </a:ext>
                </a:extLst>
              </p:cNvPr>
              <p:cNvSpPr txBox="1"/>
              <p:nvPr/>
            </p:nvSpPr>
            <p:spPr>
              <a:xfrm>
                <a:off x="1216548" y="1690688"/>
                <a:ext cx="9430248"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Downstream Tasks</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Use all the tasks included in GLUE (Wang et al., 2018) except STS-B which is a regression task.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consider regression tasks in this work due to the difficulty of generating texts conditioned on a continuous label space.</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Fine-Tuning Settings and Hyperparameters</a:t>
                </a:r>
              </a:p>
              <a:p>
                <a:pPr marL="742950" lvl="1" indent="-285750">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SuperGen</a:t>
                </a:r>
                <a:r>
                  <a:rPr lang="en-US" altLang="zh-CN" dirty="0">
                    <a:latin typeface="Times New Roman" panose="02020603050405020304" pitchFamily="18" charset="0"/>
                    <a:cs typeface="Times New Roman" panose="02020603050405020304" pitchFamily="18" charset="0"/>
                  </a:rPr>
                  <a:t> is compatible with any fine-tuning method; while using more sophisticated methods may grant further performance improvement, use the basic prompt-based fine-tuning with manual templates approach for simplicity and clarity. </a:t>
                </a:r>
              </a:p>
              <a:p>
                <a:pPr marL="742950" lvl="1"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Pretrained Models</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Models. Unless specified otherwise, we use CTRL (1.63B parameters) (</a:t>
                </a:r>
                <a:r>
                  <a:rPr lang="en-US" altLang="zh-CN" dirty="0" err="1">
                    <a:latin typeface="Times New Roman" panose="02020603050405020304" pitchFamily="18" charset="0"/>
                    <a:cs typeface="Times New Roman" panose="02020603050405020304" pitchFamily="18" charset="0"/>
                  </a:rPr>
                  <a:t>Keskar</a:t>
                </a:r>
                <a:r>
                  <a:rPr lang="en-US" altLang="zh-CN" dirty="0">
                    <a:latin typeface="Times New Roman" panose="02020603050405020304" pitchFamily="18" charset="0"/>
                    <a:cs typeface="Times New Roman" panose="02020603050405020304" pitchFamily="18" charset="0"/>
                  </a:rPr>
                  <a:t> et al., 2019) as the generator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𝐺</m:t>
                        </m:r>
                      </m:e>
                      <m:sub>
                        <m:r>
                          <a:rPr lang="el-GR" altLang="zh-CN" i="1" dirty="0">
                            <a:latin typeface="Cambria Math" panose="02040503050406030204" pitchFamily="18" charset="0"/>
                            <a:cs typeface="Times New Roman" panose="02020603050405020304" pitchFamily="18" charset="0"/>
                          </a:rPr>
                          <m:t>𝜃</m:t>
                        </m:r>
                      </m:sub>
                    </m:sSub>
                  </m:oMath>
                </a14:m>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COCO-LM Large (367M parameters) (Meng et al., 2021) as the classifier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𝐶</m:t>
                    </m:r>
                    <m:r>
                      <a:rPr lang="el-GR" altLang="zh-CN" i="1" dirty="0" smtClean="0">
                        <a:latin typeface="Cambria Math" panose="02040503050406030204" pitchFamily="18" charset="0"/>
                        <a:cs typeface="Times New Roman" panose="02020603050405020304" pitchFamily="18" charset="0"/>
                      </a:rPr>
                      <m:t>𝜑</m:t>
                    </m:r>
                  </m:oMath>
                </a14:m>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also show the results using </a:t>
                </a:r>
                <a:r>
                  <a:rPr lang="en-US" altLang="zh-CN" dirty="0" err="1">
                    <a:latin typeface="Times New Roman" panose="02020603050405020304" pitchFamily="18" charset="0"/>
                    <a:cs typeface="Times New Roman" panose="02020603050405020304" pitchFamily="18" charset="0"/>
                  </a:rPr>
                  <a:t>similarsized</a:t>
                </a:r>
                <a:r>
                  <a:rPr lang="en-US" altLang="zh-CN" dirty="0">
                    <a:latin typeface="Times New Roman" panose="02020603050405020304" pitchFamily="18" charset="0"/>
                    <a:cs typeface="Times New Roman" panose="02020603050405020304" pitchFamily="18" charset="0"/>
                  </a:rPr>
                  <a:t> PLMs (GPT-2 (Radford et al., 2019)/</a:t>
                </a:r>
                <a:r>
                  <a:rPr lang="en-US" altLang="zh-CN" dirty="0" err="1">
                    <a:latin typeface="Times New Roman" panose="02020603050405020304" pitchFamily="18" charset="0"/>
                    <a:cs typeface="Times New Roman" panose="02020603050405020304" pitchFamily="18" charset="0"/>
                  </a:rPr>
                  <a:t>RoBERTa</a:t>
                </a:r>
                <a:r>
                  <a:rPr lang="en-US" altLang="zh-CN" dirty="0">
                    <a:latin typeface="Times New Roman" panose="02020603050405020304" pitchFamily="18" charset="0"/>
                    <a:cs typeface="Times New Roman" panose="02020603050405020304" pitchFamily="18" charset="0"/>
                  </a:rPr>
                  <a:t> (Liu et al., 2019)) as the generator/classifier.</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mc:Choice>
        <mc:Fallback xmlns="">
          <p:sp>
            <p:nvSpPr>
              <p:cNvPr id="5" name="TextBox 9">
                <a:extLst>
                  <a:ext uri="{FF2B5EF4-FFF2-40B4-BE49-F238E27FC236}">
                    <a16:creationId xmlns:a16="http://schemas.microsoft.com/office/drawing/2014/main" id="{2880F54E-0DDF-433A-B496-1F344D599FF2}"/>
                  </a:ext>
                </a:extLst>
              </p:cNvPr>
              <p:cNvSpPr txBox="1">
                <a:spLocks noRot="1" noChangeAspect="1" noMove="1" noResize="1" noEditPoints="1" noAdjustHandles="1" noChangeArrowheads="1" noChangeShapeType="1" noTextEdit="1"/>
              </p:cNvSpPr>
              <p:nvPr/>
            </p:nvSpPr>
            <p:spPr>
              <a:xfrm>
                <a:off x="1216548" y="1690688"/>
                <a:ext cx="9430248" cy="4524315"/>
              </a:xfrm>
              <a:prstGeom prst="rect">
                <a:avLst/>
              </a:prstGeom>
              <a:blipFill>
                <a:blip r:embed="rId2"/>
                <a:stretch>
                  <a:fillRect l="-452" t="-673"/>
                </a:stretch>
              </a:blipFill>
            </p:spPr>
            <p:txBody>
              <a:bodyPr/>
              <a:lstStyle/>
              <a:p>
                <a:r>
                  <a:rPr lang="en-US">
                    <a:noFill/>
                  </a:rPr>
                  <a:t> </a:t>
                </a:r>
              </a:p>
            </p:txBody>
          </p:sp>
        </mc:Fallback>
      </mc:AlternateContent>
    </p:spTree>
    <p:extLst>
      <p:ext uri="{BB962C8B-B14F-4D97-AF65-F5344CB8AC3E}">
        <p14:creationId xmlns:p14="http://schemas.microsoft.com/office/powerpoint/2010/main" val="2812648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sp>
        <p:nvSpPr>
          <p:cNvPr id="5" name="TextBox 9">
            <a:extLst>
              <a:ext uri="{FF2B5EF4-FFF2-40B4-BE49-F238E27FC236}">
                <a16:creationId xmlns:a16="http://schemas.microsoft.com/office/drawing/2014/main" id="{2880F54E-0DDF-433A-B496-1F344D599FF2}"/>
              </a:ext>
            </a:extLst>
          </p:cNvPr>
          <p:cNvSpPr txBox="1"/>
          <p:nvPr/>
        </p:nvSpPr>
        <p:spPr>
          <a:xfrm>
            <a:off x="1216548" y="1690688"/>
            <a:ext cx="9430248" cy="646331"/>
          </a:xfrm>
          <a:prstGeom prst="rect">
            <a:avLst/>
          </a:prstGeom>
          <a:noFill/>
        </p:spPr>
        <p:txBody>
          <a:bodyPr wrap="square" rtlCol="0">
            <a:spAutoFit/>
          </a:bodyPr>
          <a:lstStyle/>
          <a:p>
            <a:pPr marL="742950" lvl="1"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Hyperparameter</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751151-3A89-43B3-8E6C-3D67A26131A9}"/>
              </a:ext>
            </a:extLst>
          </p:cNvPr>
          <p:cNvPicPr>
            <a:picLocks noChangeAspect="1"/>
          </p:cNvPicPr>
          <p:nvPr/>
        </p:nvPicPr>
        <p:blipFill>
          <a:blip r:embed="rId2"/>
          <a:stretch>
            <a:fillRect/>
          </a:stretch>
        </p:blipFill>
        <p:spPr>
          <a:xfrm>
            <a:off x="1458784" y="2738333"/>
            <a:ext cx="8794364" cy="1848497"/>
          </a:xfrm>
          <a:prstGeom prst="rect">
            <a:avLst/>
          </a:prstGeom>
        </p:spPr>
      </p:pic>
    </p:spTree>
    <p:extLst>
      <p:ext uri="{BB962C8B-B14F-4D97-AF65-F5344CB8AC3E}">
        <p14:creationId xmlns:p14="http://schemas.microsoft.com/office/powerpoint/2010/main" val="101598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Results</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A0261D1C-CB9F-4A0B-A313-CDE66925416C}"/>
              </a:ext>
            </a:extLst>
          </p:cNvPr>
          <p:cNvPicPr>
            <a:picLocks noChangeAspect="1"/>
          </p:cNvPicPr>
          <p:nvPr/>
        </p:nvPicPr>
        <p:blipFill>
          <a:blip r:embed="rId2"/>
          <a:stretch>
            <a:fillRect/>
          </a:stretch>
        </p:blipFill>
        <p:spPr>
          <a:xfrm>
            <a:off x="1534949" y="1746347"/>
            <a:ext cx="7831339" cy="4130734"/>
          </a:xfrm>
          <a:prstGeom prst="rect">
            <a:avLst/>
          </a:prstGeom>
        </p:spPr>
      </p:pic>
      <p:sp>
        <p:nvSpPr>
          <p:cNvPr id="3" name="Rectangle 2">
            <a:extLst>
              <a:ext uri="{FF2B5EF4-FFF2-40B4-BE49-F238E27FC236}">
                <a16:creationId xmlns:a16="http://schemas.microsoft.com/office/drawing/2014/main" id="{604EB28A-2895-4593-A734-BE9524C8A002}"/>
              </a:ext>
            </a:extLst>
          </p:cNvPr>
          <p:cNvSpPr/>
          <p:nvPr/>
        </p:nvSpPr>
        <p:spPr>
          <a:xfrm>
            <a:off x="1828799" y="5506595"/>
            <a:ext cx="7339054" cy="15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489C20-BDAD-4D66-A12E-B1515F387ECA}"/>
              </a:ext>
            </a:extLst>
          </p:cNvPr>
          <p:cNvSpPr/>
          <p:nvPr/>
        </p:nvSpPr>
        <p:spPr>
          <a:xfrm>
            <a:off x="1828799" y="3679350"/>
            <a:ext cx="7243638" cy="15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4639DD-5B01-4DBA-BB01-7F5488700362}"/>
              </a:ext>
            </a:extLst>
          </p:cNvPr>
          <p:cNvSpPr txBox="1"/>
          <p:nvPr/>
        </p:nvSpPr>
        <p:spPr>
          <a:xfrm>
            <a:off x="10058400" y="254441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16B02F31-361E-42B8-9DD4-03455532C946}"/>
              </a:ext>
            </a:extLst>
          </p:cNvPr>
          <p:cNvSpPr txBox="1"/>
          <p:nvPr/>
        </p:nvSpPr>
        <p:spPr>
          <a:xfrm>
            <a:off x="128546" y="5657671"/>
            <a:ext cx="1193490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demonstrates strong performance across seven classification tasks of the GLUE benchmark (e.g., 72.3/73.8 on MNLI-m/mm and 92.8 on SST-2), significantly outperforming zero-shot prompting methods and achieving even comparable results to strong few-shot approaches using 32 training samples per class</a:t>
            </a:r>
          </a:p>
        </p:txBody>
      </p:sp>
    </p:spTree>
    <p:extLst>
      <p:ext uri="{BB962C8B-B14F-4D97-AF65-F5344CB8AC3E}">
        <p14:creationId xmlns:p14="http://schemas.microsoft.com/office/powerpoint/2010/main" val="370747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Results</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A0261D1C-CB9F-4A0B-A313-CDE66925416C}"/>
              </a:ext>
            </a:extLst>
          </p:cNvPr>
          <p:cNvPicPr>
            <a:picLocks noChangeAspect="1"/>
          </p:cNvPicPr>
          <p:nvPr/>
        </p:nvPicPr>
        <p:blipFill>
          <a:blip r:embed="rId2"/>
          <a:stretch>
            <a:fillRect/>
          </a:stretch>
        </p:blipFill>
        <p:spPr>
          <a:xfrm>
            <a:off x="1534949" y="1746347"/>
            <a:ext cx="7831339" cy="4130734"/>
          </a:xfrm>
          <a:prstGeom prst="rect">
            <a:avLst/>
          </a:prstGeom>
        </p:spPr>
      </p:pic>
      <p:sp>
        <p:nvSpPr>
          <p:cNvPr id="3" name="Rectangle 2">
            <a:extLst>
              <a:ext uri="{FF2B5EF4-FFF2-40B4-BE49-F238E27FC236}">
                <a16:creationId xmlns:a16="http://schemas.microsoft.com/office/drawing/2014/main" id="{604EB28A-2895-4593-A734-BE9524C8A002}"/>
              </a:ext>
            </a:extLst>
          </p:cNvPr>
          <p:cNvSpPr/>
          <p:nvPr/>
        </p:nvSpPr>
        <p:spPr>
          <a:xfrm>
            <a:off x="1884459" y="4198288"/>
            <a:ext cx="7243638" cy="15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489C20-BDAD-4D66-A12E-B1515F387ECA}"/>
              </a:ext>
            </a:extLst>
          </p:cNvPr>
          <p:cNvSpPr/>
          <p:nvPr/>
        </p:nvSpPr>
        <p:spPr>
          <a:xfrm>
            <a:off x="1884459" y="3853573"/>
            <a:ext cx="7243638" cy="15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69ECCE-5703-4830-81C7-ED5A78318EFC}"/>
              </a:ext>
            </a:extLst>
          </p:cNvPr>
          <p:cNvSpPr txBox="1"/>
          <p:nvPr/>
        </p:nvSpPr>
        <p:spPr>
          <a:xfrm>
            <a:off x="382988" y="5717609"/>
            <a:ext cx="11591676"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can improve few-shot learning methods: Few-shot samples can be either used in the training data generation stage of </a:t>
            </a:r>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as demonstrations for steering the generator PLM towards producing texts closer to the task distribution.</a:t>
            </a:r>
          </a:p>
          <a:p>
            <a:r>
              <a:rPr lang="en-US" dirty="0">
                <a:latin typeface="Times New Roman" panose="02020603050405020304" pitchFamily="18" charset="0"/>
                <a:cs typeface="Times New Roman" panose="02020603050405020304" pitchFamily="18" charset="0"/>
              </a:rPr>
              <a:t>(In-domain Data Generation)</a:t>
            </a:r>
          </a:p>
        </p:txBody>
      </p:sp>
      <p:sp>
        <p:nvSpPr>
          <p:cNvPr id="8" name="TextBox 7">
            <a:extLst>
              <a:ext uri="{FF2B5EF4-FFF2-40B4-BE49-F238E27FC236}">
                <a16:creationId xmlns:a16="http://schemas.microsoft.com/office/drawing/2014/main" id="{384639DD-5B01-4DBA-BB01-7F5488700362}"/>
              </a:ext>
            </a:extLst>
          </p:cNvPr>
          <p:cNvSpPr txBox="1"/>
          <p:nvPr/>
        </p:nvSpPr>
        <p:spPr>
          <a:xfrm>
            <a:off x="10058400" y="25444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39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Analysis</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7" name="图片 6">
            <a:extLst>
              <a:ext uri="{FF2B5EF4-FFF2-40B4-BE49-F238E27FC236}">
                <a16:creationId xmlns:a16="http://schemas.microsoft.com/office/drawing/2014/main" id="{6B52792D-AD96-45DE-98A9-98E113024961}"/>
              </a:ext>
            </a:extLst>
          </p:cNvPr>
          <p:cNvPicPr>
            <a:picLocks noChangeAspect="1"/>
          </p:cNvPicPr>
          <p:nvPr/>
        </p:nvPicPr>
        <p:blipFill>
          <a:blip r:embed="rId2"/>
          <a:stretch>
            <a:fillRect/>
          </a:stretch>
        </p:blipFill>
        <p:spPr>
          <a:xfrm>
            <a:off x="3144103" y="1525579"/>
            <a:ext cx="4746132" cy="2597054"/>
          </a:xfrm>
          <a:prstGeom prst="rect">
            <a:avLst/>
          </a:prstGeom>
        </p:spPr>
      </p:pic>
      <p:pic>
        <p:nvPicPr>
          <p:cNvPr id="9" name="图片 8">
            <a:extLst>
              <a:ext uri="{FF2B5EF4-FFF2-40B4-BE49-F238E27FC236}">
                <a16:creationId xmlns:a16="http://schemas.microsoft.com/office/drawing/2014/main" id="{DF0A62F1-9C7A-4F04-8419-EEA951F1CDEA}"/>
              </a:ext>
            </a:extLst>
          </p:cNvPr>
          <p:cNvPicPr>
            <a:picLocks noChangeAspect="1"/>
          </p:cNvPicPr>
          <p:nvPr/>
        </p:nvPicPr>
        <p:blipFill>
          <a:blip r:embed="rId3"/>
          <a:stretch>
            <a:fillRect/>
          </a:stretch>
        </p:blipFill>
        <p:spPr>
          <a:xfrm>
            <a:off x="509048" y="4402187"/>
            <a:ext cx="10660722" cy="1689721"/>
          </a:xfrm>
          <a:prstGeom prst="rect">
            <a:avLst/>
          </a:prstGeom>
        </p:spPr>
      </p:pic>
      <p:sp>
        <p:nvSpPr>
          <p:cNvPr id="8" name="文本框 7">
            <a:extLst>
              <a:ext uri="{FF2B5EF4-FFF2-40B4-BE49-F238E27FC236}">
                <a16:creationId xmlns:a16="http://schemas.microsoft.com/office/drawing/2014/main" id="{F09F5297-F5B7-4FC1-8719-A2A25F5D666E}"/>
              </a:ext>
            </a:extLst>
          </p:cNvPr>
          <p:cNvSpPr txBox="1"/>
          <p:nvPr/>
        </p:nvSpPr>
        <p:spPr>
          <a:xfrm>
            <a:off x="1941921" y="4077744"/>
            <a:ext cx="812590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Mixed: experiment with mixing the generated data by different prompt groups.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47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Analysis</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4" name="图片 3">
            <a:extLst>
              <a:ext uri="{FF2B5EF4-FFF2-40B4-BE49-F238E27FC236}">
                <a16:creationId xmlns:a16="http://schemas.microsoft.com/office/drawing/2014/main" id="{E3516F63-5B46-4CD2-A18B-FE4962C1DCB2}"/>
              </a:ext>
            </a:extLst>
          </p:cNvPr>
          <p:cNvPicPr>
            <a:picLocks noChangeAspect="1"/>
          </p:cNvPicPr>
          <p:nvPr/>
        </p:nvPicPr>
        <p:blipFill>
          <a:blip r:embed="rId2"/>
          <a:stretch>
            <a:fillRect/>
          </a:stretch>
        </p:blipFill>
        <p:spPr>
          <a:xfrm>
            <a:off x="2126208" y="2498098"/>
            <a:ext cx="6127456" cy="1861804"/>
          </a:xfrm>
          <a:prstGeom prst="rect">
            <a:avLst/>
          </a:prstGeom>
        </p:spPr>
      </p:pic>
      <p:sp>
        <p:nvSpPr>
          <p:cNvPr id="9" name="文本框 8">
            <a:extLst>
              <a:ext uri="{FF2B5EF4-FFF2-40B4-BE49-F238E27FC236}">
                <a16:creationId xmlns:a16="http://schemas.microsoft.com/office/drawing/2014/main" id="{A18520CA-8E79-440C-B89E-63D5E8BCFEB7}"/>
              </a:ext>
            </a:extLst>
          </p:cNvPr>
          <p:cNvSpPr txBox="1"/>
          <p:nvPr/>
        </p:nvSpPr>
        <p:spPr>
          <a:xfrm>
            <a:off x="3742440" y="4485031"/>
            <a:ext cx="35821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Different Pretrained Models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913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Analysis</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pic>
        <p:nvPicPr>
          <p:cNvPr id="5" name="Picture 4">
            <a:extLst>
              <a:ext uri="{FF2B5EF4-FFF2-40B4-BE49-F238E27FC236}">
                <a16:creationId xmlns:a16="http://schemas.microsoft.com/office/drawing/2014/main" id="{FE8A5CCA-3EE4-445B-8DBD-B353B0F2E7A6}"/>
              </a:ext>
            </a:extLst>
          </p:cNvPr>
          <p:cNvPicPr>
            <a:picLocks noChangeAspect="1"/>
          </p:cNvPicPr>
          <p:nvPr/>
        </p:nvPicPr>
        <p:blipFill>
          <a:blip r:embed="rId2"/>
          <a:stretch>
            <a:fillRect/>
          </a:stretch>
        </p:blipFill>
        <p:spPr>
          <a:xfrm>
            <a:off x="2878984" y="1733313"/>
            <a:ext cx="6068272" cy="3391373"/>
          </a:xfrm>
          <a:prstGeom prst="rect">
            <a:avLst/>
          </a:prstGeom>
        </p:spPr>
      </p:pic>
      <p:sp>
        <p:nvSpPr>
          <p:cNvPr id="6" name="TextBox 5">
            <a:extLst>
              <a:ext uri="{FF2B5EF4-FFF2-40B4-BE49-F238E27FC236}">
                <a16:creationId xmlns:a16="http://schemas.microsoft.com/office/drawing/2014/main" id="{A257C539-095E-4AA9-9ADE-D8D2BE0762E7}"/>
              </a:ext>
            </a:extLst>
          </p:cNvPr>
          <p:cNvSpPr txBox="1"/>
          <p:nvPr/>
        </p:nvSpPr>
        <p:spPr>
          <a:xfrm>
            <a:off x="997226" y="5124686"/>
            <a:ext cx="916454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important future direction is to develop better data selection strategies for large-scale generated training sets of high-quality at low cost.</a:t>
            </a:r>
          </a:p>
        </p:txBody>
      </p:sp>
    </p:spTree>
    <p:extLst>
      <p:ext uri="{BB962C8B-B14F-4D97-AF65-F5344CB8AC3E}">
        <p14:creationId xmlns:p14="http://schemas.microsoft.com/office/powerpoint/2010/main" val="165000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Conclusion</a:t>
            </a:r>
            <a:endParaRPr lang="zh-CN" alt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F2C598-6E40-4271-826B-F0B57A7CE27B}"/>
              </a:ext>
            </a:extLst>
          </p:cNvPr>
          <p:cNvSpPr txBox="1"/>
          <p:nvPr/>
        </p:nvSpPr>
        <p:spPr>
          <a:xfrm>
            <a:off x="-79514" y="6581001"/>
            <a:ext cx="847609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 Generating Training Data with Language Models: Towards Zero-Shot Language Understanding</a:t>
            </a:r>
          </a:p>
        </p:txBody>
      </p:sp>
      <p:sp>
        <p:nvSpPr>
          <p:cNvPr id="9" name="文本框 8">
            <a:extLst>
              <a:ext uri="{FF2B5EF4-FFF2-40B4-BE49-F238E27FC236}">
                <a16:creationId xmlns:a16="http://schemas.microsoft.com/office/drawing/2014/main" id="{A18520CA-8E79-440C-B89E-63D5E8BCFEB7}"/>
              </a:ext>
            </a:extLst>
          </p:cNvPr>
          <p:cNvSpPr txBox="1"/>
          <p:nvPr/>
        </p:nvSpPr>
        <p:spPr>
          <a:xfrm>
            <a:off x="1937494" y="2401789"/>
            <a:ext cx="80811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differs from previous transfer-learning-based zero-shot methods in that </a:t>
            </a:r>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does not rely on cross-task annotations and eliminates the task difference in training and inference.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Several strategies are important for effective and stable fine-tuning on generated data, including quality training data selection, label smoothing and temporal </a:t>
            </a:r>
            <a:r>
              <a:rPr lang="en-US" dirty="0" err="1">
                <a:latin typeface="Times New Roman" panose="02020603050405020304" pitchFamily="18" charset="0"/>
                <a:cs typeface="Times New Roman" panose="02020603050405020304" pitchFamily="18" charset="0"/>
              </a:rPr>
              <a:t>ensembling</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SuperGen</a:t>
            </a:r>
            <a:r>
              <a:rPr lang="en-US" dirty="0">
                <a:latin typeface="Times New Roman" panose="02020603050405020304" pitchFamily="18" charset="0"/>
                <a:cs typeface="Times New Roman" panose="02020603050405020304" pitchFamily="18" charset="0"/>
              </a:rPr>
              <a:t> achieves strong performance on seven classification tasks of the GLUE benchmark, even yielding comparable or better results than sophisticated </a:t>
            </a:r>
            <a:r>
              <a:rPr lang="en-US" dirty="0" err="1">
                <a:latin typeface="Times New Roman" panose="02020603050405020304" pitchFamily="18" charset="0"/>
                <a:cs typeface="Times New Roman" panose="02020603050405020304" pitchFamily="18" charset="0"/>
              </a:rPr>
              <a:t>fewshot</a:t>
            </a:r>
            <a:r>
              <a:rPr lang="en-US" dirty="0">
                <a:latin typeface="Times New Roman" panose="02020603050405020304" pitchFamily="18" charset="0"/>
                <a:cs typeface="Times New Roman" panose="02020603050405020304" pitchFamily="18" charset="0"/>
              </a:rPr>
              <a:t> learning methods and offering better stability. </a:t>
            </a:r>
          </a:p>
        </p:txBody>
      </p:sp>
    </p:spTree>
    <p:extLst>
      <p:ext uri="{BB962C8B-B14F-4D97-AF65-F5344CB8AC3E}">
        <p14:creationId xmlns:p14="http://schemas.microsoft.com/office/powerpoint/2010/main" val="178829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05E6C8-50EB-495D-8455-4EB52EBC21AF}"/>
              </a:ext>
            </a:extLst>
          </p:cNvPr>
          <p:cNvPicPr>
            <a:picLocks noChangeAspect="1"/>
          </p:cNvPicPr>
          <p:nvPr/>
        </p:nvPicPr>
        <p:blipFill>
          <a:blip r:embed="rId2"/>
          <a:stretch>
            <a:fillRect/>
          </a:stretch>
        </p:blipFill>
        <p:spPr>
          <a:xfrm>
            <a:off x="1133938" y="1800873"/>
            <a:ext cx="9383434" cy="4353533"/>
          </a:xfrm>
          <a:prstGeom prst="rect">
            <a:avLst/>
          </a:prstGeom>
        </p:spPr>
      </p:pic>
      <p:sp>
        <p:nvSpPr>
          <p:cNvPr id="8" name="TextBox 7">
            <a:extLst>
              <a:ext uri="{FF2B5EF4-FFF2-40B4-BE49-F238E27FC236}">
                <a16:creationId xmlns:a16="http://schemas.microsoft.com/office/drawing/2014/main" id="{1570E7A8-7F88-4E2B-810D-A0C52EB11605}"/>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172798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84200" y="2628900"/>
            <a:ext cx="11089640" cy="1965960"/>
          </a:xfrm>
          <a:prstGeom prst="rect">
            <a:avLst/>
          </a:prstGeom>
        </p:spPr>
        <p:txBody>
          <a:bodyPr/>
          <a:lstStyle>
            <a:lvl1pPr algn="l" defTabSz="932180"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dirty="0">
                <a:latin typeface="Times New Roman" panose="02020603050405020304" pitchFamily="18" charset="0"/>
                <a:cs typeface="Times New Roman" panose="02020603050405020304" pitchFamily="18" charset="0"/>
              </a:rPr>
              <a:t>Thank You for Your Listening !</a:t>
            </a:r>
          </a:p>
          <a:p>
            <a:pPr algn="ctr"/>
            <a:r>
              <a:rPr lang="en-US" altLang="zh-CN" dirty="0">
                <a:latin typeface="Times New Roman" panose="02020603050405020304" pitchFamily="18" charset="0"/>
                <a:cs typeface="Times New Roman" panose="02020603050405020304" pitchFamily="18" charset="0"/>
              </a:rPr>
              <a:t>Any Questions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6384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pic>
        <p:nvPicPr>
          <p:cNvPr id="6" name="Picture 5">
            <a:extLst>
              <a:ext uri="{FF2B5EF4-FFF2-40B4-BE49-F238E27FC236}">
                <a16:creationId xmlns:a16="http://schemas.microsoft.com/office/drawing/2014/main" id="{64DC4CF9-5C09-4F0D-8FDB-879F43E18188}"/>
              </a:ext>
            </a:extLst>
          </p:cNvPr>
          <p:cNvPicPr>
            <a:picLocks noChangeAspect="1"/>
          </p:cNvPicPr>
          <p:nvPr/>
        </p:nvPicPr>
        <p:blipFill>
          <a:blip r:embed="rId2"/>
          <a:stretch>
            <a:fillRect/>
          </a:stretch>
        </p:blipFill>
        <p:spPr>
          <a:xfrm>
            <a:off x="1637678" y="2076261"/>
            <a:ext cx="8916644" cy="2705478"/>
          </a:xfrm>
          <a:prstGeom prst="rect">
            <a:avLst/>
          </a:prstGeom>
        </p:spPr>
      </p:pic>
    </p:spTree>
    <p:extLst>
      <p:ext uri="{BB962C8B-B14F-4D97-AF65-F5344CB8AC3E}">
        <p14:creationId xmlns:p14="http://schemas.microsoft.com/office/powerpoint/2010/main" val="4168986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B446E3F-58C1-4E81-9C0E-2A9F155F4F5A}"/>
              </a:ext>
            </a:extLst>
          </p:cNvPr>
          <p:cNvSpPr txBox="1"/>
          <p:nvPr/>
        </p:nvSpPr>
        <p:spPr>
          <a:xfrm>
            <a:off x="1446244" y="1819469"/>
            <a:ext cx="8182947"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Task Definition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 human-annotated data is used anywhere during training and models are trained purely on synthetic data</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Work</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Present a training data creation procedure named Unsupervised Data Generation (UDG), which leverages few-shot prompts to synthesize high-quality training data without real human annotations</a:t>
            </a:r>
          </a:p>
        </p:txBody>
      </p:sp>
    </p:spTree>
    <p:extLst>
      <p:ext uri="{BB962C8B-B14F-4D97-AF65-F5344CB8AC3E}">
        <p14:creationId xmlns:p14="http://schemas.microsoft.com/office/powerpoint/2010/main" val="78475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F26913-7A42-43E1-8498-CC71AB129A3D}"/>
                  </a:ext>
                </a:extLst>
              </p:cNvPr>
              <p:cNvSpPr txBox="1"/>
              <p:nvPr/>
            </p:nvSpPr>
            <p:spPr>
              <a:xfrm>
                <a:off x="1446244" y="1819469"/>
                <a:ext cx="8182947" cy="157273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Few-shot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input to the model M is a handcrafted ordered prompt consisted of a task description T, a small set of K examples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𝑓𝑒𝑤</m:t>
                        </m:r>
                      </m:sub>
                    </m:sSub>
                    <m:sSubSup>
                      <m:sSubSupPr>
                        <m:ctrlPr>
                          <a:rPr lang="en-US" b="0" i="1" dirty="0" smtClean="0">
                            <a:latin typeface="Cambria Math" panose="02040503050406030204" pitchFamily="18" charset="0"/>
                          </a:rPr>
                        </m:ctrlPr>
                      </m:sSubSupPr>
                      <m:e>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𝑖</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𝑦</m:t>
                            </m:r>
                          </m:e>
                          <m:sup>
                            <m:r>
                              <a:rPr lang="en-US" i="1" dirty="0">
                                <a:latin typeface="Cambria Math" panose="02040503050406030204" pitchFamily="18" charset="0"/>
                              </a:rPr>
                              <m:t>𝑖</m:t>
                            </m:r>
                          </m:sup>
                        </m:sSup>
                        <m:r>
                          <a:rPr lang="en-US" i="1" dirty="0">
                            <a:latin typeface="Cambria Math" panose="02040503050406030204" pitchFamily="18" charset="0"/>
                          </a:rPr>
                          <m:t>}</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𝐾</m:t>
                        </m:r>
                      </m:sup>
                    </m:sSubSup>
                  </m:oMath>
                </a14:m>
                <a:r>
                  <a:rPr lang="en-US" dirty="0">
                    <a:latin typeface="Times New Roman" panose="02020603050405020304" pitchFamily="18" charset="0"/>
                    <a:cs typeface="Times New Roman" panose="02020603050405020304" pitchFamily="18" charset="0"/>
                  </a:rPr>
                  <a:t>, and the query example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𝑥</m:t>
                        </m:r>
                      </m:e>
                      <m:sub>
                        <m:r>
                          <a:rPr lang="en-US" b="0" i="1" dirty="0" smtClean="0">
                            <a:latin typeface="Cambria Math" panose="02040503050406030204" pitchFamily="18" charset="0"/>
                            <a:cs typeface="Times New Roman" panose="02020603050405020304" pitchFamily="18" charset="0"/>
                          </a:rPr>
                          <m:t>𝑞</m:t>
                        </m:r>
                      </m:sub>
                    </m:sSub>
                  </m:oMath>
                </a14:m>
                <a:r>
                  <a:rPr lang="en-US" dirty="0">
                    <a:latin typeface="Times New Roman" panose="02020603050405020304" pitchFamily="18" charset="0"/>
                    <a:cs typeface="Times New Roman" panose="02020603050405020304" pitchFamily="18" charset="0"/>
                  </a:rPr>
                  <a:t>, and the model is expected to infer the correct label </a:t>
                </a:r>
                <a14:m>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𝑞</m:t>
                        </m:r>
                      </m:sub>
                    </m:sSub>
                  </m:oMath>
                </a14:m>
                <a:r>
                  <a:rPr lang="en-US" dirty="0">
                    <a:latin typeface="Times New Roman" panose="02020603050405020304" pitchFamily="18" charset="0"/>
                    <a:cs typeface="Times New Roman" panose="02020603050405020304" pitchFamily="18" charset="0"/>
                  </a:rPr>
                  <a:t> as the most probable next text sequence to the input prompt: </a:t>
                </a:r>
              </a:p>
            </p:txBody>
          </p:sp>
        </mc:Choice>
        <mc:Fallback xmlns="">
          <p:sp>
            <p:nvSpPr>
              <p:cNvPr id="3" name="TextBox 2">
                <a:extLst>
                  <a:ext uri="{FF2B5EF4-FFF2-40B4-BE49-F238E27FC236}">
                    <a16:creationId xmlns:a16="http://schemas.microsoft.com/office/drawing/2014/main" id="{2CF26913-7A42-43E1-8498-CC71AB129A3D}"/>
                  </a:ext>
                </a:extLst>
              </p:cNvPr>
              <p:cNvSpPr txBox="1">
                <a:spLocks noRot="1" noChangeAspect="1" noMove="1" noResize="1" noEditPoints="1" noAdjustHandles="1" noChangeArrowheads="1" noChangeShapeType="1" noTextEdit="1"/>
              </p:cNvSpPr>
              <p:nvPr/>
            </p:nvSpPr>
            <p:spPr>
              <a:xfrm>
                <a:off x="1446244" y="1819469"/>
                <a:ext cx="8182947" cy="1572738"/>
              </a:xfrm>
              <a:prstGeom prst="rect">
                <a:avLst/>
              </a:prstGeom>
              <a:blipFill>
                <a:blip r:embed="rId2"/>
                <a:stretch>
                  <a:fillRect l="-447" t="-1938" r="-298" b="-31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1A20CC4-ED46-4228-B4A5-7632316E2430}"/>
              </a:ext>
            </a:extLst>
          </p:cNvPr>
          <p:cNvPicPr>
            <a:picLocks noChangeAspect="1"/>
          </p:cNvPicPr>
          <p:nvPr/>
        </p:nvPicPr>
        <p:blipFill>
          <a:blip r:embed="rId3"/>
          <a:stretch>
            <a:fillRect/>
          </a:stretch>
        </p:blipFill>
        <p:spPr>
          <a:xfrm>
            <a:off x="3305485" y="3433957"/>
            <a:ext cx="3617829" cy="794534"/>
          </a:xfrm>
          <a:prstGeom prst="rect">
            <a:avLst/>
          </a:prstGeom>
        </p:spPr>
      </p:pic>
    </p:spTree>
    <p:extLst>
      <p:ext uri="{BB962C8B-B14F-4D97-AF65-F5344CB8AC3E}">
        <p14:creationId xmlns:p14="http://schemas.microsoft.com/office/powerpoint/2010/main" val="1249208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F26913-7A42-43E1-8498-CC71AB129A3D}"/>
                  </a:ext>
                </a:extLst>
              </p:cNvPr>
              <p:cNvSpPr txBox="1"/>
              <p:nvPr/>
            </p:nvSpPr>
            <p:spPr>
              <a:xfrm>
                <a:off x="1446244" y="1819469"/>
                <a:ext cx="8182947" cy="347697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Unsupervised Data Generation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Few-shot generation. Instead of generating and predicting the label Y, we let the model to generate the input X instead, decoupling generation from prediction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Specifically, the model is queried to generate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𝑥</m:t>
                        </m:r>
                      </m:e>
                      <m:sub>
                        <m:r>
                          <a:rPr lang="en-US" b="0" i="1" dirty="0" smtClean="0">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corresponding to a pseudo label </a:t>
                </a:r>
                <a14:m>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𝑔</m:t>
                        </m:r>
                      </m:sub>
                    </m:sSub>
                  </m:oMath>
                </a14:m>
                <a:r>
                  <a:rPr lang="en-US" dirty="0">
                    <a:latin typeface="Times New Roman" panose="02020603050405020304" pitchFamily="18" charset="0"/>
                    <a:cs typeface="Times New Roman" panose="02020603050405020304" pitchFamily="18" charset="0"/>
                  </a:rPr>
                  <a:t> with a prompt consisted of a small set of K unlabeled examples </a:t>
                </a:r>
                <a14:m>
                  <m:oMath xmlns:m="http://schemas.openxmlformats.org/officeDocument/2006/math">
                    <m:r>
                      <a:rPr lang="en-US" b="0" i="1" dirty="0" smtClean="0">
                        <a:latin typeface="Cambria Math" panose="02040503050406030204" pitchFamily="18" charset="0"/>
                      </a:rPr>
                      <m:t>𝑈</m:t>
                    </m:r>
                    <m:sSubSup>
                      <m:sSubSupPr>
                        <m:ctrlPr>
                          <a:rPr lang="en-US" i="1" dirty="0">
                            <a:latin typeface="Cambria Math" panose="02040503050406030204" pitchFamily="18" charset="0"/>
                          </a:rPr>
                        </m:ctrlPr>
                      </m:sSubSupPr>
                      <m:e>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𝑖</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𝑖</m:t>
                            </m:r>
                          </m:sup>
                        </m:sSup>
                        <m:r>
                          <a:rPr lang="en-US" i="1" dirty="0">
                            <a:latin typeface="Cambria Math" panose="02040503050406030204" pitchFamily="18" charset="0"/>
                          </a:rPr>
                          <m:t>}</m:t>
                        </m:r>
                      </m:e>
                      <m:sub>
                        <m: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𝐾</m:t>
                        </m:r>
                      </m:sup>
                    </m:sSubSup>
                    <m:r>
                      <a:rPr lang="en-US"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and a description of the desired label:</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where Des(·) is a task-specific transformation function that maps a label class to natural language descriptions</a:t>
                </a:r>
              </a:p>
            </p:txBody>
          </p:sp>
        </mc:Choice>
        <mc:Fallback xmlns="">
          <p:sp>
            <p:nvSpPr>
              <p:cNvPr id="3" name="TextBox 2">
                <a:extLst>
                  <a:ext uri="{FF2B5EF4-FFF2-40B4-BE49-F238E27FC236}">
                    <a16:creationId xmlns:a16="http://schemas.microsoft.com/office/drawing/2014/main" id="{2CF26913-7A42-43E1-8498-CC71AB129A3D}"/>
                  </a:ext>
                </a:extLst>
              </p:cNvPr>
              <p:cNvSpPr txBox="1">
                <a:spLocks noRot="1" noChangeAspect="1" noMove="1" noResize="1" noEditPoints="1" noAdjustHandles="1" noChangeArrowheads="1" noChangeShapeType="1" noTextEdit="1"/>
              </p:cNvSpPr>
              <p:nvPr/>
            </p:nvSpPr>
            <p:spPr>
              <a:xfrm>
                <a:off x="1446244" y="1819469"/>
                <a:ext cx="8182947" cy="3476977"/>
              </a:xfrm>
              <a:prstGeom prst="rect">
                <a:avLst/>
              </a:prstGeom>
              <a:blipFill>
                <a:blip r:embed="rId2"/>
                <a:stretch>
                  <a:fillRect l="-447" t="-876" b="-17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1A20CC4-ED46-4228-B4A5-7632316E2430}"/>
              </a:ext>
            </a:extLst>
          </p:cNvPr>
          <p:cNvPicPr>
            <a:picLocks noChangeAspect="1"/>
          </p:cNvPicPr>
          <p:nvPr/>
        </p:nvPicPr>
        <p:blipFill>
          <a:blip r:embed="rId3"/>
          <a:stretch>
            <a:fillRect/>
          </a:stretch>
        </p:blipFill>
        <p:spPr>
          <a:xfrm>
            <a:off x="3392949" y="3937136"/>
            <a:ext cx="3317951" cy="728676"/>
          </a:xfrm>
          <a:prstGeom prst="rect">
            <a:avLst/>
          </a:prstGeom>
        </p:spPr>
      </p:pic>
    </p:spTree>
    <p:extLst>
      <p:ext uri="{BB962C8B-B14F-4D97-AF65-F5344CB8AC3E}">
        <p14:creationId xmlns:p14="http://schemas.microsoft.com/office/powerpoint/2010/main" val="1208002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33D449-A0B3-4D3D-A5A2-05FEA023E94E}"/>
              </a:ext>
            </a:extLst>
          </p:cNvPr>
          <p:cNvPicPr>
            <a:picLocks noChangeAspect="1"/>
          </p:cNvPicPr>
          <p:nvPr/>
        </p:nvPicPr>
        <p:blipFill>
          <a:blip r:embed="rId2"/>
          <a:stretch>
            <a:fillRect/>
          </a:stretch>
        </p:blipFill>
        <p:spPr>
          <a:xfrm>
            <a:off x="1051683" y="1761133"/>
            <a:ext cx="9674073" cy="3616141"/>
          </a:xfrm>
          <a:prstGeom prst="rect">
            <a:avLst/>
          </a:prstGeom>
        </p:spPr>
      </p:pic>
      <p:pic>
        <p:nvPicPr>
          <p:cNvPr id="8" name="Picture 7">
            <a:extLst>
              <a:ext uri="{FF2B5EF4-FFF2-40B4-BE49-F238E27FC236}">
                <a16:creationId xmlns:a16="http://schemas.microsoft.com/office/drawing/2014/main" id="{1AC981C9-4FDD-48A4-9AD5-C100C69B9DC8}"/>
              </a:ext>
            </a:extLst>
          </p:cNvPr>
          <p:cNvPicPr>
            <a:picLocks noChangeAspect="1"/>
          </p:cNvPicPr>
          <p:nvPr/>
        </p:nvPicPr>
        <p:blipFill>
          <a:blip r:embed="rId3"/>
          <a:stretch>
            <a:fillRect/>
          </a:stretch>
        </p:blipFill>
        <p:spPr>
          <a:xfrm>
            <a:off x="8608763" y="4864936"/>
            <a:ext cx="2642333" cy="1627939"/>
          </a:xfrm>
          <a:prstGeom prst="rect">
            <a:avLst/>
          </a:prstGeom>
        </p:spPr>
      </p:pic>
    </p:spTree>
    <p:extLst>
      <p:ext uri="{BB962C8B-B14F-4D97-AF65-F5344CB8AC3E}">
        <p14:creationId xmlns:p14="http://schemas.microsoft.com/office/powerpoint/2010/main" val="2375215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2B4CCBE-201B-4167-948E-F63C574C5AE9}"/>
              </a:ext>
            </a:extLst>
          </p:cNvPr>
          <p:cNvSpPr txBox="1"/>
          <p:nvPr/>
        </p:nvSpPr>
        <p:spPr>
          <a:xfrm>
            <a:off x="5425955" y="2588999"/>
            <a:ext cx="6551874"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find the final performance to continuously improve with more generated data, showing that the language model can generate diverse examples.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key benefit of our method is that we can sample as much data as needed with no additional cost or supervision. This is particularly useful for tasks from low-resource domains with limited unsupervised data available.</a:t>
            </a:r>
          </a:p>
        </p:txBody>
      </p:sp>
      <p:pic>
        <p:nvPicPr>
          <p:cNvPr id="9" name="Picture 8">
            <a:extLst>
              <a:ext uri="{FF2B5EF4-FFF2-40B4-BE49-F238E27FC236}">
                <a16:creationId xmlns:a16="http://schemas.microsoft.com/office/drawing/2014/main" id="{616AC421-05F3-4C88-A86E-803B6582CC72}"/>
              </a:ext>
            </a:extLst>
          </p:cNvPr>
          <p:cNvPicPr>
            <a:picLocks noChangeAspect="1"/>
          </p:cNvPicPr>
          <p:nvPr/>
        </p:nvPicPr>
        <p:blipFill>
          <a:blip r:embed="rId2"/>
          <a:stretch>
            <a:fillRect/>
          </a:stretch>
        </p:blipFill>
        <p:spPr>
          <a:xfrm>
            <a:off x="780107" y="2377440"/>
            <a:ext cx="4765118" cy="2985290"/>
          </a:xfrm>
          <a:prstGeom prst="rect">
            <a:avLst/>
          </a:prstGeom>
        </p:spPr>
      </p:pic>
    </p:spTree>
    <p:extLst>
      <p:ext uri="{BB962C8B-B14F-4D97-AF65-F5344CB8AC3E}">
        <p14:creationId xmlns:p14="http://schemas.microsoft.com/office/powerpoint/2010/main" val="4151810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789E-A17E-4975-AEDA-68F5D1296E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Zero-label Language Learning</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9568953-5B4E-459C-8AAC-C33F87ED7F79}"/>
              </a:ext>
            </a:extLst>
          </p:cNvPr>
          <p:cNvPicPr>
            <a:picLocks noChangeAspect="1"/>
          </p:cNvPicPr>
          <p:nvPr/>
        </p:nvPicPr>
        <p:blipFill>
          <a:blip r:embed="rId2"/>
          <a:stretch>
            <a:fillRect/>
          </a:stretch>
        </p:blipFill>
        <p:spPr>
          <a:xfrm>
            <a:off x="279885" y="1860604"/>
            <a:ext cx="8635900" cy="4005144"/>
          </a:xfrm>
          <a:prstGeom prst="rect">
            <a:avLst/>
          </a:prstGeom>
        </p:spPr>
      </p:pic>
      <p:sp>
        <p:nvSpPr>
          <p:cNvPr id="7" name="TextBox 6">
            <a:extLst>
              <a:ext uri="{FF2B5EF4-FFF2-40B4-BE49-F238E27FC236}">
                <a16:creationId xmlns:a16="http://schemas.microsoft.com/office/drawing/2014/main" id="{82B4CCBE-201B-4167-948E-F63C574C5AE9}"/>
              </a:ext>
            </a:extLst>
          </p:cNvPr>
          <p:cNvSpPr txBox="1"/>
          <p:nvPr/>
        </p:nvSpPr>
        <p:spPr>
          <a:xfrm>
            <a:off x="8467248" y="3105834"/>
            <a:ext cx="3380195"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Unsupervised Data Generation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Augmentation</a:t>
            </a:r>
          </a:p>
        </p:txBody>
      </p:sp>
    </p:spTree>
    <p:extLst>
      <p:ext uri="{BB962C8B-B14F-4D97-AF65-F5344CB8AC3E}">
        <p14:creationId xmlns:p14="http://schemas.microsoft.com/office/powerpoint/2010/main" val="346868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584200" y="2628900"/>
            <a:ext cx="11089640" cy="1965960"/>
          </a:xfrm>
          <a:prstGeom prst="rect">
            <a:avLst/>
          </a:prstGeom>
        </p:spPr>
        <p:txBody>
          <a:bodyPr/>
          <a:lstStyle>
            <a:lvl1pPr algn="l" defTabSz="932180"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dirty="0">
                <a:latin typeface="Times New Roman" panose="02020603050405020304" pitchFamily="18" charset="0"/>
                <a:cs typeface="Times New Roman" panose="02020603050405020304" pitchFamily="18" charset="0"/>
              </a:rPr>
              <a:t>Thank You for Your Listening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Prompt Addition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a template: Apply a template, which is a textual string that has two slots: an input slot [X] for input x and an answer slot [Z] for an intermediate generated answer text z that will later be mapped into y.</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Fill slot [X] with the input text x.</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case of sentiment analysis where x =“I love this movie.”, the template may take a form such as “[X] Overall, it was a [Z] movie.”. Then, x 0 would become “I love this movie. Overall it was a [Z] movie.” given the previous example. In the case of machine translation, the template may take a form such as “Finnish: [X] English: [Z]”, where the text of the input and answer are connected together with headers indicating the language</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144E12-C0E1-4E6D-9A43-A7146DD00324}"/>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287240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Answer Search</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search for the highest-scoring text z that maximizes the score of the LM. We first define Z as a set of permissible values for z. Z could range from the entirety of the language in the case of generative tasks, or could be a small subset of the words in the language in the case of classification</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search function could be an argmax search that searches for the highest-scoring output, or sampling that randomly generates outputs following the probability distribution of the LM.</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F3D728-ECAA-410F-A29B-844745B70CFB}"/>
              </a:ext>
            </a:extLst>
          </p:cNvPr>
          <p:cNvPicPr>
            <a:picLocks noChangeAspect="1"/>
          </p:cNvPicPr>
          <p:nvPr/>
        </p:nvPicPr>
        <p:blipFill>
          <a:blip r:embed="rId2"/>
          <a:stretch>
            <a:fillRect/>
          </a:stretch>
        </p:blipFill>
        <p:spPr>
          <a:xfrm>
            <a:off x="4113934" y="3219862"/>
            <a:ext cx="2557454" cy="632489"/>
          </a:xfrm>
          <a:prstGeom prst="rect">
            <a:avLst/>
          </a:prstGeom>
        </p:spPr>
      </p:pic>
      <p:sp>
        <p:nvSpPr>
          <p:cNvPr id="6" name="TextBox 5">
            <a:extLst>
              <a:ext uri="{FF2B5EF4-FFF2-40B4-BE49-F238E27FC236}">
                <a16:creationId xmlns:a16="http://schemas.microsoft.com/office/drawing/2014/main" id="{7643EAA1-2F18-419C-B9F1-25DCE3B758C8}"/>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303647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Answer Mapping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trivial in some cases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we would like to go from the highest-scoring </a:t>
            </a:r>
            <a:r>
              <a:rPr lang="en-US">
                <a:latin typeface="Times New Roman" panose="02020603050405020304" pitchFamily="18" charset="0"/>
                <a:cs typeface="Times New Roman" panose="02020603050405020304" pitchFamily="18" charset="0"/>
              </a:rPr>
              <a:t>answer z </a:t>
            </a:r>
            <a:r>
              <a:rPr lang="en-US" dirty="0">
                <a:latin typeface="Times New Roman" panose="02020603050405020304" pitchFamily="18" charset="0"/>
                <a:cs typeface="Times New Roman" panose="02020603050405020304" pitchFamily="18" charset="0"/>
              </a:rPr>
              <a:t>to the highest-scoring </a:t>
            </a:r>
            <a:r>
              <a:rPr lang="en-US">
                <a:latin typeface="Times New Roman" panose="02020603050405020304" pitchFamily="18" charset="0"/>
                <a:cs typeface="Times New Roman" panose="02020603050405020304" pitchFamily="18" charset="0"/>
              </a:rPr>
              <a:t>output y. </a:t>
            </a:r>
            <a:r>
              <a:rPr lang="en-US" dirty="0">
                <a:latin typeface="Times New Roman" panose="02020603050405020304" pitchFamily="18" charset="0"/>
                <a:cs typeface="Times New Roman" panose="02020603050405020304" pitchFamily="18" charset="0"/>
              </a:rPr>
              <a:t>This is trivial in some cases, where the answer itself is the output (as in language generation tasks such as translation), but there are also other cases where multiple answers could result in the same output.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may use multiple different sentiment-bearing words (e.g. “excellent”, “fabulous”, “wonderful”) to represent a single class (e.g. “++”), in which case it is necessary to have a mapping between the searched answer and the output value.</a:t>
            </a:r>
          </a:p>
        </p:txBody>
      </p:sp>
      <p:sp>
        <p:nvSpPr>
          <p:cNvPr id="5" name="TextBox 4">
            <a:extLst>
              <a:ext uri="{FF2B5EF4-FFF2-40B4-BE49-F238E27FC236}">
                <a16:creationId xmlns:a16="http://schemas.microsoft.com/office/drawing/2014/main" id="{57CDE999-5965-42A3-BBB1-D8E160B3E3FD}"/>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99912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5B94E0-4FC3-46D8-AD3B-8AB9040894BE}"/>
              </a:ext>
            </a:extLst>
          </p:cNvPr>
          <p:cNvPicPr>
            <a:picLocks noChangeAspect="1"/>
          </p:cNvPicPr>
          <p:nvPr/>
        </p:nvPicPr>
        <p:blipFill>
          <a:blip r:embed="rId2"/>
          <a:stretch>
            <a:fillRect/>
          </a:stretch>
        </p:blipFill>
        <p:spPr>
          <a:xfrm>
            <a:off x="1735422" y="1529959"/>
            <a:ext cx="6917531" cy="5167312"/>
          </a:xfrm>
          <a:prstGeom prst="rect">
            <a:avLst/>
          </a:prstGeom>
        </p:spPr>
      </p:pic>
      <p:sp>
        <p:nvSpPr>
          <p:cNvPr id="7" name="TextBox 6">
            <a:extLst>
              <a:ext uri="{FF2B5EF4-FFF2-40B4-BE49-F238E27FC236}">
                <a16:creationId xmlns:a16="http://schemas.microsoft.com/office/drawing/2014/main" id="{C7B6B313-CE4E-4302-AAB1-5588298B8CCB}"/>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426517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0554EC-563E-43BD-908A-3CC33CE9098F}"/>
              </a:ext>
            </a:extLst>
          </p:cNvPr>
          <p:cNvPicPr>
            <a:picLocks noChangeAspect="1"/>
          </p:cNvPicPr>
          <p:nvPr/>
        </p:nvPicPr>
        <p:blipFill>
          <a:blip r:embed="rId2"/>
          <a:stretch>
            <a:fillRect/>
          </a:stretch>
        </p:blipFill>
        <p:spPr>
          <a:xfrm>
            <a:off x="1056191" y="2157235"/>
            <a:ext cx="9602540" cy="2543530"/>
          </a:xfrm>
          <a:prstGeom prst="rect">
            <a:avLst/>
          </a:prstGeom>
        </p:spPr>
      </p:pic>
      <p:sp>
        <p:nvSpPr>
          <p:cNvPr id="5" name="TextBox 4">
            <a:extLst>
              <a:ext uri="{FF2B5EF4-FFF2-40B4-BE49-F238E27FC236}">
                <a16:creationId xmlns:a16="http://schemas.microsoft.com/office/drawing/2014/main" id="{8F58DDB8-F630-45CD-BA86-C08D35B3E1C8}"/>
              </a:ext>
            </a:extLst>
          </p:cNvPr>
          <p:cNvSpPr txBox="1"/>
          <p:nvPr/>
        </p:nvSpPr>
        <p:spPr>
          <a:xfrm>
            <a:off x="1216548" y="1690688"/>
            <a:ext cx="943024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Prefix Tuning</a:t>
            </a:r>
          </a:p>
        </p:txBody>
      </p:sp>
      <p:sp>
        <p:nvSpPr>
          <p:cNvPr id="3" name="TextBox 2">
            <a:extLst>
              <a:ext uri="{FF2B5EF4-FFF2-40B4-BE49-F238E27FC236}">
                <a16:creationId xmlns:a16="http://schemas.microsoft.com/office/drawing/2014/main" id="{FDA8DD86-06CB-4A72-8665-DDD234ABF046}"/>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160198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1C6A2-8FDE-4F5E-94E8-7B23A2B05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 Prompt</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CC8983-F589-41B0-88AA-5F9783D1393C}"/>
              </a:ext>
            </a:extLst>
          </p:cNvPr>
          <p:cNvSpPr txBox="1"/>
          <p:nvPr/>
        </p:nvSpPr>
        <p:spPr>
          <a:xfrm>
            <a:off x="1216548" y="1690688"/>
            <a:ext cx="9430248"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Multi-Prompt Learning</a:t>
            </a:r>
          </a:p>
        </p:txBody>
      </p:sp>
      <p:pic>
        <p:nvPicPr>
          <p:cNvPr id="4" name="Picture 3">
            <a:extLst>
              <a:ext uri="{FF2B5EF4-FFF2-40B4-BE49-F238E27FC236}">
                <a16:creationId xmlns:a16="http://schemas.microsoft.com/office/drawing/2014/main" id="{E238B4FE-B94C-42A0-883E-2CF5BDA5C5F9}"/>
              </a:ext>
            </a:extLst>
          </p:cNvPr>
          <p:cNvPicPr>
            <a:picLocks noChangeAspect="1"/>
          </p:cNvPicPr>
          <p:nvPr/>
        </p:nvPicPr>
        <p:blipFill>
          <a:blip r:embed="rId2"/>
          <a:stretch>
            <a:fillRect/>
          </a:stretch>
        </p:blipFill>
        <p:spPr>
          <a:xfrm>
            <a:off x="1743187" y="2388636"/>
            <a:ext cx="6290627" cy="3886126"/>
          </a:xfrm>
          <a:prstGeom prst="rect">
            <a:avLst/>
          </a:prstGeom>
        </p:spPr>
      </p:pic>
      <p:sp>
        <p:nvSpPr>
          <p:cNvPr id="3" name="TextBox 2">
            <a:extLst>
              <a:ext uri="{FF2B5EF4-FFF2-40B4-BE49-F238E27FC236}">
                <a16:creationId xmlns:a16="http://schemas.microsoft.com/office/drawing/2014/main" id="{40DADB72-D62E-45D0-B391-D5BB9BD35A53}"/>
              </a:ext>
            </a:extLst>
          </p:cNvPr>
          <p:cNvSpPr txBox="1"/>
          <p:nvPr/>
        </p:nvSpPr>
        <p:spPr>
          <a:xfrm>
            <a:off x="8380675" y="3355450"/>
            <a:ext cx="339520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Mix Prompt: Simply Concatenate all possible results</a:t>
            </a:r>
          </a:p>
        </p:txBody>
      </p:sp>
      <p:sp>
        <p:nvSpPr>
          <p:cNvPr id="5" name="TextBox 4">
            <a:extLst>
              <a:ext uri="{FF2B5EF4-FFF2-40B4-BE49-F238E27FC236}">
                <a16:creationId xmlns:a16="http://schemas.microsoft.com/office/drawing/2014/main" id="{736A3790-2BB9-41A5-9986-87CE43459195}"/>
              </a:ext>
            </a:extLst>
          </p:cNvPr>
          <p:cNvSpPr txBox="1"/>
          <p:nvPr/>
        </p:nvSpPr>
        <p:spPr>
          <a:xfrm>
            <a:off x="-79510" y="6673074"/>
            <a:ext cx="477873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[1] Pre-train, Prompt, and Predict: A Systematic Survey of Prompting Methods in Natural Language Processing</a:t>
            </a:r>
          </a:p>
        </p:txBody>
      </p:sp>
    </p:spTree>
    <p:extLst>
      <p:ext uri="{BB962C8B-B14F-4D97-AF65-F5344CB8AC3E}">
        <p14:creationId xmlns:p14="http://schemas.microsoft.com/office/powerpoint/2010/main" val="27020653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5813</TotalTime>
  <Words>2393</Words>
  <Application>Microsoft Office PowerPoint</Application>
  <PresentationFormat>宽屏</PresentationFormat>
  <Paragraphs>200</Paragraphs>
  <Slides>38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Times New Roman Regular</vt:lpstr>
      <vt:lpstr>等线</vt:lpstr>
      <vt:lpstr>等线 Light</vt:lpstr>
      <vt:lpstr>Arial</vt:lpstr>
      <vt:lpstr>Cambria Math</vt:lpstr>
      <vt:lpstr>Times New Roman</vt:lpstr>
      <vt:lpstr>Wingdings</vt:lpstr>
      <vt:lpstr>Office 主题​​</vt:lpstr>
      <vt:lpstr>PowerPoint 演示文稿</vt:lpstr>
      <vt:lpstr>Background: Prompt</vt:lpstr>
      <vt:lpstr>Background: Prompt</vt:lpstr>
      <vt:lpstr>Background: Prompt</vt:lpstr>
      <vt:lpstr>Background: Prompt</vt:lpstr>
      <vt:lpstr>Background: Prompt</vt:lpstr>
      <vt:lpstr>Background: Prompt</vt:lpstr>
      <vt:lpstr>Background: Prompt</vt:lpstr>
      <vt:lpstr>Background: Prompt</vt:lpstr>
      <vt:lpstr>SuperGen</vt:lpstr>
      <vt:lpstr>SuperGen</vt:lpstr>
      <vt:lpstr>SuperGen</vt:lpstr>
      <vt:lpstr>SuperGen</vt:lpstr>
      <vt:lpstr>SuperGen</vt:lpstr>
      <vt:lpstr>SuperGen</vt:lpstr>
      <vt:lpstr>SuperGen</vt:lpstr>
      <vt:lpstr>SuperGen</vt:lpstr>
      <vt:lpstr>SuperGen</vt:lpstr>
      <vt:lpstr>SuperGen</vt:lpstr>
      <vt:lpstr>SuperGen</vt:lpstr>
      <vt:lpstr>SuperGen</vt:lpstr>
      <vt:lpstr>SuperGen</vt:lpstr>
      <vt:lpstr>SuperGen</vt:lpstr>
      <vt:lpstr>SuperGen: Results</vt:lpstr>
      <vt:lpstr>SuperGen: Results</vt:lpstr>
      <vt:lpstr>SuperGen: Analysis</vt:lpstr>
      <vt:lpstr>SuperGen: Analysis</vt:lpstr>
      <vt:lpstr>SuperGen: Analysis</vt:lpstr>
      <vt:lpstr>SuperGen: Conclusion</vt:lpstr>
      <vt:lpstr>PowerPoint 演示文稿</vt:lpstr>
      <vt:lpstr>Related Work</vt:lpstr>
      <vt:lpstr>Zero-label Language Learning</vt:lpstr>
      <vt:lpstr>Zero-label Language Learning</vt:lpstr>
      <vt:lpstr>Zero-label Language Learning</vt:lpstr>
      <vt:lpstr>Zero-label Language Learning</vt:lpstr>
      <vt:lpstr>Zero-label Language Learning</vt:lpstr>
      <vt:lpstr>Zero-label Language Learning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EMNLP 2020</dc:title>
  <dc:creator>Jian Yang</dc:creator>
  <cp:lastModifiedBy>Jian Yang</cp:lastModifiedBy>
  <cp:revision>492</cp:revision>
  <dcterms:created xsi:type="dcterms:W3CDTF">2021-02-21T04:43:24Z</dcterms:created>
  <dcterms:modified xsi:type="dcterms:W3CDTF">2022-03-18T05:53:23Z</dcterms:modified>
</cp:coreProperties>
</file>