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923" r:id="rId2"/>
    <p:sldId id="917" r:id="rId3"/>
    <p:sldId id="925" r:id="rId4"/>
    <p:sldId id="922" r:id="rId5"/>
    <p:sldId id="924" r:id="rId6"/>
    <p:sldId id="927" r:id="rId7"/>
    <p:sldId id="929" r:id="rId8"/>
    <p:sldId id="928" r:id="rId9"/>
    <p:sldId id="931" r:id="rId10"/>
    <p:sldId id="930" r:id="rId11"/>
    <p:sldId id="932" r:id="rId12"/>
    <p:sldId id="933" r:id="rId13"/>
    <p:sldId id="904" r:id="rId14"/>
    <p:sldId id="934" r:id="rId15"/>
    <p:sldId id="936" r:id="rId16"/>
    <p:sldId id="935" r:id="rId17"/>
    <p:sldId id="941" r:id="rId18"/>
    <p:sldId id="940" r:id="rId19"/>
    <p:sldId id="939" r:id="rId20"/>
    <p:sldId id="943" r:id="rId21"/>
    <p:sldId id="942" r:id="rId22"/>
    <p:sldId id="944" r:id="rId23"/>
    <p:sldId id="945" r:id="rId24"/>
    <p:sldId id="947" r:id="rId25"/>
    <p:sldId id="948" r:id="rId26"/>
    <p:sldId id="949" r:id="rId27"/>
    <p:sldId id="952" r:id="rId28"/>
    <p:sldId id="950" r:id="rId29"/>
    <p:sldId id="95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EBC96E3-D39D-4778-AEAD-A7AF920BEE3B}">
          <p14:sldIdLst>
            <p14:sldId id="923"/>
            <p14:sldId id="917"/>
            <p14:sldId id="925"/>
            <p14:sldId id="922"/>
            <p14:sldId id="924"/>
            <p14:sldId id="927"/>
            <p14:sldId id="929"/>
            <p14:sldId id="928"/>
            <p14:sldId id="931"/>
            <p14:sldId id="930"/>
            <p14:sldId id="932"/>
            <p14:sldId id="933"/>
            <p14:sldId id="904"/>
            <p14:sldId id="934"/>
            <p14:sldId id="936"/>
            <p14:sldId id="935"/>
            <p14:sldId id="941"/>
            <p14:sldId id="940"/>
            <p14:sldId id="939"/>
            <p14:sldId id="943"/>
            <p14:sldId id="942"/>
            <p14:sldId id="944"/>
            <p14:sldId id="945"/>
            <p14:sldId id="947"/>
            <p14:sldId id="948"/>
            <p14:sldId id="949"/>
            <p14:sldId id="952"/>
            <p14:sldId id="950"/>
            <p14:sldId id="9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C9DAF8"/>
    <a:srgbClr val="DAE3F3"/>
    <a:srgbClr val="D9EAD3"/>
    <a:srgbClr val="FFF2CC"/>
    <a:srgbClr val="F4CCCC"/>
    <a:srgbClr val="FFF8D1"/>
    <a:srgbClr val="2F5597"/>
    <a:srgbClr val="F2F2F2"/>
    <a:srgbClr val="0052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0" autoAdjust="0"/>
    <p:restoredTop sz="96349" autoAdjust="0"/>
  </p:normalViewPr>
  <p:slideViewPr>
    <p:cSldViewPr snapToGrid="0">
      <p:cViewPr varScale="1">
        <p:scale>
          <a:sx n="114" d="100"/>
          <a:sy n="114" d="100"/>
        </p:scale>
        <p:origin x="72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AD04D-AD65-4E65-B927-98C6E94AD576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34881-591A-4036-B9BF-881953260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90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50B3FDE-4F8C-439A-8F92-34BB959278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10" y="660752"/>
            <a:ext cx="11910579" cy="58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1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50B3FDE-4F8C-439A-8F92-34BB959278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2477"/>
            <a:ext cx="11910579" cy="114591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38903A8-2C18-4475-8B01-7217CA349C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30680" y="325852"/>
            <a:ext cx="2452515" cy="456128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8140167-5489-4A69-B5F2-F8EC49764051}"/>
              </a:ext>
            </a:extLst>
          </p:cNvPr>
          <p:cNvCxnSpPr/>
          <p:nvPr userDrawn="1"/>
        </p:nvCxnSpPr>
        <p:spPr>
          <a:xfrm>
            <a:off x="495553" y="803791"/>
            <a:ext cx="11340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44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A718D6-D4A8-47A1-8AE5-34104654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134556"/>
            <a:ext cx="10515600" cy="63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1EC5EA-FAB0-4017-91DD-BAA00CC18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06129"/>
            <a:ext cx="10515600" cy="507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A4B3BF-676F-4F4B-9044-3415967B4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92664-70DF-4DA2-A2A9-61DE63CCE83B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3DFFA-BC7C-4169-AF7D-5B01D9391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C6AA1E-2495-4093-84C2-F7B599D4C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3709D-3DF7-45F8-A338-2CD716E9692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FC9613-5B4D-47A6-B796-2CA601C5A1D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402" y="134556"/>
            <a:ext cx="2768598" cy="535572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5A6DE0F-CAED-40BF-928E-5D9AE33C0A45}"/>
              </a:ext>
            </a:extLst>
          </p:cNvPr>
          <p:cNvCxnSpPr/>
          <p:nvPr userDrawn="1"/>
        </p:nvCxnSpPr>
        <p:spPr>
          <a:xfrm flipV="1">
            <a:off x="434975" y="669702"/>
            <a:ext cx="11412000" cy="992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76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4472C4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33E225C-CCF8-4C87-9670-D7CE960924E3}"/>
              </a:ext>
            </a:extLst>
          </p:cNvPr>
          <p:cNvSpPr/>
          <p:nvPr/>
        </p:nvSpPr>
        <p:spPr>
          <a:xfrm>
            <a:off x="9127222" y="117446"/>
            <a:ext cx="2793534" cy="49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D0A164-D35F-403E-B3F5-C576A51B6A10}"/>
              </a:ext>
            </a:extLst>
          </p:cNvPr>
          <p:cNvSpPr txBox="1"/>
          <p:nvPr/>
        </p:nvSpPr>
        <p:spPr>
          <a:xfrm>
            <a:off x="2048312" y="1484851"/>
            <a:ext cx="8095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5400" b="1" kern="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Unsupervised Paraphrase Generation</a:t>
            </a:r>
            <a:endParaRPr lang="zh-CN" altLang="en-US" sz="5400" b="1" kern="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941CAF0D-DBA5-4B6C-938B-8B888FD09122}"/>
              </a:ext>
            </a:extLst>
          </p:cNvPr>
          <p:cNvSpPr>
            <a:spLocks noGrp="1"/>
          </p:cNvSpPr>
          <p:nvPr/>
        </p:nvSpPr>
        <p:spPr>
          <a:xfrm>
            <a:off x="2895600" y="3836216"/>
            <a:ext cx="64008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742950" marR="0" indent="-28575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1181100" marR="0" indent="-26670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1691639" marR="0" indent="-320039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2148839" marR="0" indent="-320039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26517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31089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35661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4023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2022.4.1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Yi Chen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3819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D380928-03F6-494A-8718-849514078F9D}"/>
              </a:ext>
            </a:extLst>
          </p:cNvPr>
          <p:cNvSpPr/>
          <p:nvPr/>
        </p:nvSpPr>
        <p:spPr>
          <a:xfrm>
            <a:off x="9102055" y="265217"/>
            <a:ext cx="2793534" cy="49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740E2BEB-62C3-4844-8AEA-BA12705A9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87" y="253725"/>
            <a:ext cx="110208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kern="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lang="zh-CN" altLang="en-US" sz="2800" b="1" kern="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25DBC77-FC9B-42AB-A5E3-20C754EE8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16" y="1569764"/>
            <a:ext cx="8463368" cy="371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52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D380928-03F6-494A-8718-849514078F9D}"/>
              </a:ext>
            </a:extLst>
          </p:cNvPr>
          <p:cNvSpPr/>
          <p:nvPr/>
        </p:nvSpPr>
        <p:spPr>
          <a:xfrm>
            <a:off x="9102055" y="265217"/>
            <a:ext cx="2793534" cy="49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740E2BEB-62C3-4844-8AEA-BA12705A9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87" y="253725"/>
            <a:ext cx="110208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kern="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Summary of Observations</a:t>
            </a:r>
            <a:endParaRPr lang="zh-CN" altLang="en-US" sz="2800" b="1" kern="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41C266-5356-48EE-8812-44F580F03592}"/>
              </a:ext>
            </a:extLst>
          </p:cNvPr>
          <p:cNvSpPr/>
          <p:nvPr/>
        </p:nvSpPr>
        <p:spPr>
          <a:xfrm>
            <a:off x="1151813" y="1427387"/>
            <a:ext cx="957743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</a:t>
            </a:r>
            <a:r>
              <a:rPr lang="en-US" altLang="zh-CN" b="1" dirty="0"/>
              <a:t>Pipeline-language method </a:t>
            </a:r>
            <a:r>
              <a:rPr lang="en-US" altLang="zh-CN" dirty="0"/>
              <a:t>generates paraphrases of </a:t>
            </a:r>
            <a:r>
              <a:rPr lang="en-US" altLang="zh-CN" i="1" dirty="0">
                <a:solidFill>
                  <a:srgbClr val="0070C0"/>
                </a:solidFill>
              </a:rPr>
              <a:t>low fidelity scores and low fluency scores</a:t>
            </a:r>
            <a:r>
              <a:rPr lang="en-US" altLang="zh-CN" dirty="0"/>
              <a:t>. Pipeline-language method is more likely to </a:t>
            </a:r>
            <a:r>
              <a:rPr lang="en-US" altLang="zh-CN" i="1" dirty="0">
                <a:solidFill>
                  <a:srgbClr val="0070C0"/>
                </a:solidFill>
              </a:rPr>
              <a:t>change the semantics</a:t>
            </a:r>
            <a:r>
              <a:rPr lang="en-US" altLang="zh-CN" dirty="0"/>
              <a:t> of sentences and </a:t>
            </a:r>
            <a:r>
              <a:rPr lang="en-US" altLang="zh-CN" i="1" dirty="0">
                <a:solidFill>
                  <a:srgbClr val="0070C0"/>
                </a:solidFill>
              </a:rPr>
              <a:t>more sensitive to domains</a:t>
            </a:r>
            <a:r>
              <a:rPr lang="en-US" altLang="zh-CN" dirty="0"/>
              <a:t>. The </a:t>
            </a:r>
            <a:r>
              <a:rPr lang="en-US" altLang="zh-CN" b="1" dirty="0"/>
              <a:t>E2E-language method </a:t>
            </a:r>
            <a:r>
              <a:rPr lang="en-US" altLang="zh-CN" i="1" dirty="0">
                <a:solidFill>
                  <a:srgbClr val="0070C0"/>
                </a:solidFill>
              </a:rPr>
              <a:t>can alleviate the semantic changes to some extent</a:t>
            </a:r>
            <a:r>
              <a:rPr lang="en-US" altLang="zh-CN" dirty="0"/>
              <a:t>, generating paraphrases with good quality.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</a:t>
            </a:r>
            <a:r>
              <a:rPr lang="en-US" altLang="zh-CN" b="1" dirty="0"/>
              <a:t>UD-based and LSR methods </a:t>
            </a:r>
            <a:r>
              <a:rPr lang="en-US" altLang="zh-CN" dirty="0"/>
              <a:t>tend to generate paraphrases with fewer changes in expression compared to the original sentence. However, they require much less human-annotated parallel samples for training compared to other methods.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AMR-based methods </a:t>
            </a:r>
            <a:r>
              <a:rPr lang="en-US" altLang="zh-CN" i="1" dirty="0">
                <a:solidFill>
                  <a:srgbClr val="0070C0"/>
                </a:solidFill>
              </a:rPr>
              <a:t>perform well in fidelity, diversity, and fluency</a:t>
            </a:r>
            <a:r>
              <a:rPr lang="en-US" altLang="zh-CN" dirty="0"/>
              <a:t>, which indicates that language is not the only optional pivot and using AMR as the pivot is also a good choice for pivot-based paraphrase generation systems.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Compared to the Enc-</a:t>
            </a:r>
            <a:r>
              <a:rPr lang="en-US" altLang="zh-CN" dirty="0" err="1"/>
              <a:t>dec</a:t>
            </a:r>
            <a:r>
              <a:rPr lang="en-US" altLang="zh-CN" dirty="0"/>
              <a:t> method, Pipeline-AMR, E2E-language and E2E-AMR methods can generate paraphrases with similar fidelity, diversity and fluency scores, which indicates that </a:t>
            </a:r>
            <a:r>
              <a:rPr lang="en-US" altLang="zh-CN" i="1" dirty="0">
                <a:solidFill>
                  <a:srgbClr val="0070C0"/>
                </a:solidFill>
              </a:rPr>
              <a:t>parallel paraphrasing data may not be necessary for generating high-quality paraphrases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008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D380928-03F6-494A-8718-849514078F9D}"/>
              </a:ext>
            </a:extLst>
          </p:cNvPr>
          <p:cNvSpPr/>
          <p:nvPr/>
        </p:nvSpPr>
        <p:spPr>
          <a:xfrm>
            <a:off x="9102055" y="265217"/>
            <a:ext cx="2793534" cy="49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740E2BEB-62C3-4844-8AEA-BA12705A9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87" y="253725"/>
            <a:ext cx="110208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kern="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Conclusions and Discussions</a:t>
            </a:r>
            <a:endParaRPr lang="zh-CN" altLang="en-US" sz="2800" b="1" kern="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41C266-5356-48EE-8812-44F580F03592}"/>
              </a:ext>
            </a:extLst>
          </p:cNvPr>
          <p:cNvSpPr/>
          <p:nvPr/>
        </p:nvSpPr>
        <p:spPr>
          <a:xfrm>
            <a:off x="1151813" y="1427387"/>
            <a:ext cx="957743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Pivot is important for keeping the semantics for paraphrase generation. </a:t>
            </a:r>
            <a:r>
              <a:rPr lang="en-US" altLang="zh-CN" i="1" dirty="0">
                <a:solidFill>
                  <a:srgbClr val="FF0000"/>
                </a:solidFill>
              </a:rPr>
              <a:t>The key point in paraphrase generation is to seek a good semantic pivot.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>
                <a:solidFill>
                  <a:srgbClr val="FF0000"/>
                </a:solidFill>
              </a:rPr>
              <a:t>Semantic shifting is a nonnegligible problem</a:t>
            </a:r>
            <a:r>
              <a:rPr lang="en-US" altLang="zh-CN" dirty="0"/>
              <a:t>. Compared with choosing other languages as pivot, </a:t>
            </a:r>
            <a:r>
              <a:rPr lang="en-US" altLang="zh-CN" i="1" dirty="0">
                <a:solidFill>
                  <a:srgbClr val="FF0000"/>
                </a:solidFill>
              </a:rPr>
              <a:t>choosing syntactic or semantic as pivot </a:t>
            </a:r>
            <a:r>
              <a:rPr lang="en-US" altLang="zh-CN" dirty="0"/>
              <a:t>is a more direct way, and is less likely to incur semantic shift.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>
                <a:solidFill>
                  <a:srgbClr val="FF0000"/>
                </a:solidFill>
              </a:rPr>
              <a:t>Using the AMR as the pivot can also produce high-quality paraphrases</a:t>
            </a:r>
            <a:r>
              <a:rPr lang="en-US" altLang="zh-CN" dirty="0"/>
              <a:t>. But it still requires </a:t>
            </a:r>
            <a:r>
              <a:rPr lang="en-US" altLang="zh-CN" i="1" dirty="0">
                <a:solidFill>
                  <a:srgbClr val="FF0000"/>
                </a:solidFill>
              </a:rPr>
              <a:t>human-annotated</a:t>
            </a:r>
            <a:r>
              <a:rPr lang="en-US" altLang="zh-CN" dirty="0"/>
              <a:t> parallel samples for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>
                <a:solidFill>
                  <a:srgbClr val="FF0000"/>
                </a:solidFill>
              </a:rPr>
              <a:t>There might be some gaps between these training and inference stages for the end-to-end pivot-based method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where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the end-to-end framework shares weights for text-to-pivot and pivot-to-text subtasks during training but performs a text-to-text task during inference. 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354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1088B66-D82C-4980-975E-4B22AD172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83" y="2030179"/>
            <a:ext cx="10086233" cy="279764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8178FA7-BDF9-4104-9026-D729654A9B34}"/>
              </a:ext>
            </a:extLst>
          </p:cNvPr>
          <p:cNvSpPr/>
          <p:nvPr/>
        </p:nvSpPr>
        <p:spPr>
          <a:xfrm>
            <a:off x="9204121" y="105827"/>
            <a:ext cx="2793534" cy="49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4244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3">
            <a:extLst>
              <a:ext uri="{FF2B5EF4-FFF2-40B4-BE49-F238E27FC236}">
                <a16:creationId xmlns:a16="http://schemas.microsoft.com/office/drawing/2014/main" id="{740E2BEB-62C3-4844-8AEA-BA12705A9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87" y="253725"/>
            <a:ext cx="88706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kern="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Corrupted Input Text as Pivot</a:t>
            </a:r>
            <a:endParaRPr lang="zh-CN" altLang="en-US" sz="2800" b="1" kern="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24184E2-FF70-4DCA-8E43-6B9BFD06135F}"/>
              </a:ext>
            </a:extLst>
          </p:cNvPr>
          <p:cNvSpPr/>
          <p:nvPr/>
        </p:nvSpPr>
        <p:spPr>
          <a:xfrm>
            <a:off x="1438141" y="1535929"/>
            <a:ext cx="93157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Use the </a:t>
            </a:r>
            <a:r>
              <a:rPr lang="en-US" altLang="zh-CN" i="1" dirty="0">
                <a:solidFill>
                  <a:srgbClr val="0070C0"/>
                </a:solidFill>
              </a:rPr>
              <a:t>corrupted version of the input text sequence </a:t>
            </a:r>
            <a:r>
              <a:rPr lang="en-US" altLang="zh-CN" dirty="0"/>
              <a:t>as pivot for paraphrase generation.</a:t>
            </a:r>
          </a:p>
          <a:p>
            <a:endParaRPr lang="en-US" altLang="zh-CN" dirty="0"/>
          </a:p>
          <a:p>
            <a:r>
              <a:rPr lang="en-US" altLang="zh-CN" dirty="0"/>
              <a:t>Reconstruct the original sequence from its corrupted (deletion and shuffling) version based on BART with a denoising auto-encoder objective.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380928-03F6-494A-8718-849514078F9D}"/>
              </a:ext>
            </a:extLst>
          </p:cNvPr>
          <p:cNvSpPr/>
          <p:nvPr/>
        </p:nvSpPr>
        <p:spPr>
          <a:xfrm>
            <a:off x="9102055" y="281995"/>
            <a:ext cx="2793534" cy="49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F8380E-CFC0-4537-B157-0846985EC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760" y="3065023"/>
            <a:ext cx="6507220" cy="322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98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3">
            <a:extLst>
              <a:ext uri="{FF2B5EF4-FFF2-40B4-BE49-F238E27FC236}">
                <a16:creationId xmlns:a16="http://schemas.microsoft.com/office/drawing/2014/main" id="{740E2BEB-62C3-4844-8AEA-BA12705A9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87" y="253725"/>
            <a:ext cx="88706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kern="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 Blocking for Generation Diversity</a:t>
            </a:r>
            <a:endParaRPr lang="zh-CN" altLang="en-US" sz="2800" b="1" kern="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380928-03F6-494A-8718-849514078F9D}"/>
              </a:ext>
            </a:extLst>
          </p:cNvPr>
          <p:cNvSpPr/>
          <p:nvPr/>
        </p:nvSpPr>
        <p:spPr>
          <a:xfrm>
            <a:off x="9102055" y="281995"/>
            <a:ext cx="2793534" cy="49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0EF36C-503B-4286-8259-02F705DBC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124" y="1115736"/>
            <a:ext cx="8647751" cy="539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3">
            <a:extLst>
              <a:ext uri="{FF2B5EF4-FFF2-40B4-BE49-F238E27FC236}">
                <a16:creationId xmlns:a16="http://schemas.microsoft.com/office/drawing/2014/main" id="{740E2BEB-62C3-4844-8AEA-BA12705A9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87" y="253725"/>
            <a:ext cx="88706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kern="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 Blocking for Generation Diversity</a:t>
            </a:r>
            <a:endParaRPr lang="zh-CN" altLang="en-US" sz="2800" b="1" kern="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24184E2-FF70-4DCA-8E43-6B9BFD06135F}"/>
                  </a:ext>
                </a:extLst>
              </p:cNvPr>
              <p:cNvSpPr/>
              <p:nvPr/>
            </p:nvSpPr>
            <p:spPr>
              <a:xfrm>
                <a:off x="641187" y="1342983"/>
                <a:ext cx="5356942" cy="48682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As illustrated in Algorithm 1, we represent the source sequence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as a list of tokens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and similarly the generated sequence as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Suppose </a:t>
                </a:r>
                <a:r>
                  <a:rPr lang="en-US" altLang="zh-CN" i="1" dirty="0">
                    <a:solidFill>
                      <a:srgbClr val="0070C0"/>
                    </a:solidFill>
                  </a:rPr>
                  <a:t>that during generation, the model emits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i="1" dirty="0">
                    <a:solidFill>
                      <a:srgbClr val="0070C0"/>
                    </a:solidFill>
                  </a:rPr>
                  <a:t> that is identical to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(it is not necessary that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).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Then for the next generation step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en-US" altLang="zh-CN" i="1" dirty="0">
                    <a:solidFill>
                      <a:srgbClr val="0070C0"/>
                    </a:solidFill>
                  </a:rPr>
                  <a:t>the algorithm forbids the model to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. Note that we block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 for only one step.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After Gj+1 is generated, we perform a different blocking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iff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24184E2-FF70-4DCA-8E43-6B9BFD061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87" y="1342983"/>
                <a:ext cx="5356942" cy="4868256"/>
              </a:xfrm>
              <a:prstGeom prst="rect">
                <a:avLst/>
              </a:prstGeom>
              <a:blipFill>
                <a:blip r:embed="rId2"/>
                <a:stretch>
                  <a:fillRect l="-683" t="-626" r="-1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8D380928-03F6-494A-8718-849514078F9D}"/>
              </a:ext>
            </a:extLst>
          </p:cNvPr>
          <p:cNvSpPr/>
          <p:nvPr/>
        </p:nvSpPr>
        <p:spPr>
          <a:xfrm>
            <a:off x="9102055" y="281995"/>
            <a:ext cx="2793534" cy="49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15F2D2-53DD-4A19-8EC7-3F2D0A985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873" y="1971413"/>
            <a:ext cx="5356943" cy="342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79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D380928-03F6-494A-8718-849514078F9D}"/>
              </a:ext>
            </a:extLst>
          </p:cNvPr>
          <p:cNvSpPr/>
          <p:nvPr/>
        </p:nvSpPr>
        <p:spPr>
          <a:xfrm>
            <a:off x="9102055" y="281995"/>
            <a:ext cx="2793534" cy="49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740E2BEB-62C3-4844-8AEA-BA12705A9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87" y="253725"/>
            <a:ext cx="106266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kern="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Problems of Existing Evaluation Metrics</a:t>
            </a:r>
            <a:endParaRPr lang="zh-CN" altLang="en-US" sz="2800" b="1" kern="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24184E2-FF70-4DCA-8E43-6B9BFD06135F}"/>
              </a:ext>
            </a:extLst>
          </p:cNvPr>
          <p:cNvSpPr/>
          <p:nvPr/>
        </p:nvSpPr>
        <p:spPr>
          <a:xfrm>
            <a:off x="963748" y="1300965"/>
            <a:ext cx="102645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We see that </a:t>
            </a:r>
            <a:r>
              <a:rPr lang="en-US" altLang="zh-CN" i="1" dirty="0">
                <a:solidFill>
                  <a:srgbClr val="0070C0"/>
                </a:solidFill>
              </a:rPr>
              <a:t>Copy-input achieves state-of-the-art results on all metrics except BERT-</a:t>
            </a:r>
            <a:r>
              <a:rPr lang="en-US" altLang="zh-CN" i="1" dirty="0" err="1">
                <a:solidFill>
                  <a:srgbClr val="0070C0"/>
                </a:solidFill>
              </a:rPr>
              <a:t>iBLEU</a:t>
            </a:r>
            <a:r>
              <a:rPr lang="en-US" altLang="zh-CN" dirty="0"/>
              <a:t>, indicating that </a:t>
            </a:r>
            <a:r>
              <a:rPr lang="en-US" altLang="zh-CN" dirty="0" err="1"/>
              <a:t>iBLEU</a:t>
            </a:r>
            <a:r>
              <a:rPr lang="en-US" altLang="zh-CN" dirty="0"/>
              <a:t>, BLEU, and ROUGE scores are not reliable for evaluating paraphrasing quality.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8ED71E-3E1D-4B84-9223-D2F445AA7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2257425"/>
            <a:ext cx="9277350" cy="23431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695E7CA-32E1-4819-83BA-915F57BB65FC}"/>
              </a:ext>
            </a:extLst>
          </p:cNvPr>
          <p:cNvSpPr/>
          <p:nvPr/>
        </p:nvSpPr>
        <p:spPr>
          <a:xfrm>
            <a:off x="1457325" y="4177717"/>
            <a:ext cx="9277350" cy="4228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1877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D380928-03F6-494A-8718-849514078F9D}"/>
              </a:ext>
            </a:extLst>
          </p:cNvPr>
          <p:cNvSpPr/>
          <p:nvPr/>
        </p:nvSpPr>
        <p:spPr>
          <a:xfrm>
            <a:off x="9102055" y="281995"/>
            <a:ext cx="2793534" cy="49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740E2BEB-62C3-4844-8AEA-BA12705A9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87" y="253725"/>
            <a:ext cx="106266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kern="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Automatic Metric BERT-</a:t>
            </a:r>
            <a:r>
              <a:rPr lang="en-US" altLang="zh-CN" sz="2800" b="1" kern="0" dirty="0" err="1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iBLEU</a:t>
            </a:r>
            <a:endParaRPr lang="zh-CN" altLang="en-US" sz="2800" b="1" kern="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24184E2-FF70-4DCA-8E43-6B9BFD06135F}"/>
              </a:ext>
            </a:extLst>
          </p:cNvPr>
          <p:cNvSpPr/>
          <p:nvPr/>
        </p:nvSpPr>
        <p:spPr>
          <a:xfrm>
            <a:off x="963748" y="1300965"/>
            <a:ext cx="102645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We propose a new metric named BERT-</a:t>
            </a:r>
            <a:r>
              <a:rPr lang="en-US" altLang="zh-CN" dirty="0" err="1"/>
              <a:t>iBLEU</a:t>
            </a:r>
            <a:r>
              <a:rPr lang="en-US" altLang="zh-CN" dirty="0"/>
              <a:t> which </a:t>
            </a:r>
            <a:r>
              <a:rPr lang="en-US" altLang="zh-CN" i="1" dirty="0">
                <a:solidFill>
                  <a:srgbClr val="0070C0"/>
                </a:solidFill>
              </a:rPr>
              <a:t>encourages semantic closeness while penalizing surface-form similarity.</a:t>
            </a:r>
          </a:p>
          <a:p>
            <a:endParaRPr lang="en-US" altLang="zh-CN" i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>
                <a:solidFill>
                  <a:srgbClr val="0070C0"/>
                </a:solidFill>
              </a:rPr>
              <a:t>For semantic closeness we use the unsupervised metric BERT-score</a:t>
            </a:r>
            <a:r>
              <a:rPr lang="en-US" altLang="zh-CN" dirty="0"/>
              <a:t>, which leverages a pretrained language model to compute the cosine similarity between each token in the candidate and that in the reference using contextual embeddings.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>
                <a:solidFill>
                  <a:srgbClr val="0070C0"/>
                </a:solidFill>
              </a:rPr>
              <a:t>For surface-form dissimilarity, we use one minus self-BLEU</a:t>
            </a:r>
            <a:r>
              <a:rPr lang="en-US" altLang="zh-CN" dirty="0"/>
              <a:t>, where self-BLEU is the BLEU score between the source and the candidate.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Hence BERT-</a:t>
            </a:r>
            <a:r>
              <a:rPr lang="en-US" altLang="zh-CN" dirty="0" err="1"/>
              <a:t>iBLEU</a:t>
            </a:r>
            <a:r>
              <a:rPr lang="en-US" altLang="zh-CN" dirty="0"/>
              <a:t> (where </a:t>
            </a:r>
            <a:r>
              <a:rPr lang="en-US" altLang="zh-CN" dirty="0" err="1"/>
              <a:t>i</a:t>
            </a:r>
            <a:r>
              <a:rPr lang="en-US" altLang="zh-CN" dirty="0"/>
              <a:t> stands for inverse) is a weighted harmonic mean of the BERT-score and one minus self-BLEU.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3A9DB1-CE7D-4235-BC36-C90BD3F13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61" y="4440286"/>
            <a:ext cx="8478473" cy="127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4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D380928-03F6-494A-8718-849514078F9D}"/>
              </a:ext>
            </a:extLst>
          </p:cNvPr>
          <p:cNvSpPr/>
          <p:nvPr/>
        </p:nvSpPr>
        <p:spPr>
          <a:xfrm>
            <a:off x="9102055" y="281995"/>
            <a:ext cx="2793534" cy="49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740E2BEB-62C3-4844-8AEA-BA12705A9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87" y="253725"/>
            <a:ext cx="106266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kern="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Automatic Metric BERT-</a:t>
            </a:r>
            <a:r>
              <a:rPr lang="en-US" altLang="zh-CN" sz="2800" b="1" kern="0" dirty="0" err="1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iBLEU</a:t>
            </a:r>
            <a:endParaRPr lang="zh-CN" altLang="en-US" sz="2800" b="1" kern="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24184E2-FF70-4DCA-8E43-6B9BFD06135F}"/>
              </a:ext>
            </a:extLst>
          </p:cNvPr>
          <p:cNvSpPr/>
          <p:nvPr/>
        </p:nvSpPr>
        <p:spPr>
          <a:xfrm>
            <a:off x="963748" y="1300965"/>
            <a:ext cx="102645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As an extreme case, </a:t>
            </a:r>
            <a:r>
              <a:rPr lang="en-US" altLang="zh-CN" i="1" dirty="0">
                <a:solidFill>
                  <a:srgbClr val="0070C0"/>
                </a:solidFill>
              </a:rPr>
              <a:t>though copying through the input leads to a perfect BERT-score, 1 − self-BLEU = 0; hence BERT-</a:t>
            </a:r>
            <a:r>
              <a:rPr lang="en-US" altLang="zh-CN" i="1" dirty="0" err="1">
                <a:solidFill>
                  <a:srgbClr val="0070C0"/>
                </a:solidFill>
              </a:rPr>
              <a:t>iBLEU</a:t>
            </a:r>
            <a:r>
              <a:rPr lang="en-US" altLang="zh-CN" i="1" dirty="0">
                <a:solidFill>
                  <a:srgbClr val="0070C0"/>
                </a:solidFill>
              </a:rPr>
              <a:t> = 0</a:t>
            </a:r>
            <a:r>
              <a:rPr lang="en-US" altLang="zh-CN" dirty="0"/>
              <a:t>. This is the reason that we do not use the BERT-score directly to evaluate paraphrases. </a:t>
            </a:r>
          </a:p>
          <a:p>
            <a:endParaRPr lang="en-US" altLang="zh-CN" dirty="0"/>
          </a:p>
          <a:p>
            <a:r>
              <a:rPr lang="en-US" altLang="zh-CN" dirty="0"/>
              <a:t>Note that because BERT-</a:t>
            </a:r>
            <a:r>
              <a:rPr lang="en-US" altLang="zh-CN" dirty="0" err="1"/>
              <a:t>iBLEU</a:t>
            </a:r>
            <a:r>
              <a:rPr lang="en-US" altLang="zh-CN" dirty="0"/>
              <a:t> is </a:t>
            </a:r>
            <a:r>
              <a:rPr lang="en-US" altLang="zh-CN" i="1" dirty="0">
                <a:solidFill>
                  <a:srgbClr val="0070C0"/>
                </a:solidFill>
              </a:rPr>
              <a:t>reference-independent</a:t>
            </a:r>
            <a:r>
              <a:rPr lang="en-US" altLang="zh-CN" dirty="0"/>
              <a:t>, it serves both as a metric to evaluate paraphrasing quality and as a criterion to re-rank generated candidates during task-adaptation and self-supervision.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D14DF1-AC47-4EEF-A278-83C5CDCB8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924" y="3638196"/>
            <a:ext cx="7632586" cy="271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5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3">
            <a:extLst>
              <a:ext uri="{FF2B5EF4-FFF2-40B4-BE49-F238E27FC236}">
                <a16:creationId xmlns:a16="http://schemas.microsoft.com/office/drawing/2014/main" id="{740E2BEB-62C3-4844-8AEA-BA12705A9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87" y="253725"/>
            <a:ext cx="88706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kern="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is Paraphrase Generation</a:t>
            </a:r>
            <a:endParaRPr lang="zh-CN" altLang="en-US" sz="2800" b="1" kern="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24184E2-FF70-4DCA-8E43-6B9BFD06135F}"/>
              </a:ext>
            </a:extLst>
          </p:cNvPr>
          <p:cNvSpPr/>
          <p:nvPr/>
        </p:nvSpPr>
        <p:spPr>
          <a:xfrm>
            <a:off x="1038896" y="1468817"/>
            <a:ext cx="93157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Paraphrase generation is the task of generating an output sentence which is </a:t>
            </a:r>
            <a:r>
              <a:rPr lang="en-US" altLang="zh-CN" b="1" dirty="0"/>
              <a:t>semantically identical</a:t>
            </a:r>
            <a:r>
              <a:rPr lang="en-US" altLang="zh-CN" dirty="0"/>
              <a:t> </a:t>
            </a:r>
            <a:r>
              <a:rPr lang="en-US" altLang="zh-CN" b="1" dirty="0"/>
              <a:t>to a given input sentence </a:t>
            </a:r>
            <a:r>
              <a:rPr lang="en-US" altLang="zh-CN" dirty="0"/>
              <a:t>but with </a:t>
            </a:r>
            <a:r>
              <a:rPr lang="en-US" altLang="zh-CN" b="1" dirty="0"/>
              <a:t>variations in lexicon or syntax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380928-03F6-494A-8718-849514078F9D}"/>
              </a:ext>
            </a:extLst>
          </p:cNvPr>
          <p:cNvSpPr/>
          <p:nvPr/>
        </p:nvSpPr>
        <p:spPr>
          <a:xfrm>
            <a:off x="9102055" y="281995"/>
            <a:ext cx="2793534" cy="49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EC22E2-E761-4D20-B79B-513A46254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802" y="2703077"/>
            <a:ext cx="9756396" cy="145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60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D380928-03F6-494A-8718-849514078F9D}"/>
              </a:ext>
            </a:extLst>
          </p:cNvPr>
          <p:cNvSpPr/>
          <p:nvPr/>
        </p:nvSpPr>
        <p:spPr>
          <a:xfrm>
            <a:off x="9102055" y="281995"/>
            <a:ext cx="2793534" cy="49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740E2BEB-62C3-4844-8AEA-BA12705A9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87" y="253725"/>
            <a:ext cx="106266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kern="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lang="zh-CN" altLang="en-US" sz="2800" b="1" kern="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C28E9F-0C6D-432B-AD55-8F29FA595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518" y="1098302"/>
            <a:ext cx="7327740" cy="536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12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D380928-03F6-494A-8718-849514078F9D}"/>
              </a:ext>
            </a:extLst>
          </p:cNvPr>
          <p:cNvSpPr/>
          <p:nvPr/>
        </p:nvSpPr>
        <p:spPr>
          <a:xfrm>
            <a:off x="9102055" y="265217"/>
            <a:ext cx="2793534" cy="49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740E2BEB-62C3-4844-8AEA-BA12705A9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87" y="253725"/>
            <a:ext cx="110208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kern="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Conclusions and Discussions</a:t>
            </a:r>
            <a:endParaRPr lang="zh-CN" altLang="en-US" sz="2800" b="1" kern="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41C266-5356-48EE-8812-44F580F03592}"/>
              </a:ext>
            </a:extLst>
          </p:cNvPr>
          <p:cNvSpPr/>
          <p:nvPr/>
        </p:nvSpPr>
        <p:spPr>
          <a:xfrm>
            <a:off x="1151813" y="1427387"/>
            <a:ext cx="957743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Corrupting the input sentence is </a:t>
            </a:r>
            <a:r>
              <a:rPr lang="en-US" altLang="zh-CN" i="1" dirty="0">
                <a:solidFill>
                  <a:srgbClr val="FF0000"/>
                </a:solidFill>
              </a:rPr>
              <a:t>another pivot </a:t>
            </a:r>
            <a:r>
              <a:rPr lang="en-US" altLang="zh-CN" dirty="0"/>
              <a:t>for paraphrase generation.</a:t>
            </a:r>
            <a:endParaRPr lang="en-US" altLang="zh-CN" i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It is hard to decide the </a:t>
            </a:r>
            <a:r>
              <a:rPr lang="en-US" altLang="zh-CN" i="1" dirty="0">
                <a:solidFill>
                  <a:srgbClr val="FF0000"/>
                </a:solidFill>
              </a:rPr>
              <a:t>corruption rate </a:t>
            </a:r>
            <a:r>
              <a:rPr lang="en-US" altLang="zh-CN" dirty="0"/>
              <a:t>to keep the semantics while increasing the generation diversity. Some </a:t>
            </a:r>
            <a:r>
              <a:rPr lang="en-US" altLang="zh-CN" i="1" dirty="0">
                <a:solidFill>
                  <a:srgbClr val="FF0000"/>
                </a:solidFill>
              </a:rPr>
              <a:t>important keywords </a:t>
            </a:r>
            <a:r>
              <a:rPr lang="en-US" altLang="zh-CN" dirty="0"/>
              <a:t>like names of persons or places might be deleted and hard for recovering.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>
                <a:solidFill>
                  <a:srgbClr val="FF0000"/>
                </a:solidFill>
              </a:rPr>
              <a:t>Word-level shuffling may cause serious semantic shifting</a:t>
            </a:r>
            <a:r>
              <a:rPr lang="en-US" altLang="zh-CN" dirty="0"/>
              <a:t>. It is difficult for even humans to reconstruct the original sentence from its word-level shuffled version. </a:t>
            </a:r>
            <a:r>
              <a:rPr lang="en-US" altLang="zh-CN" i="1" dirty="0">
                <a:solidFill>
                  <a:srgbClr val="FF0000"/>
                </a:solidFill>
              </a:rPr>
              <a:t>Consider shuffling in the clause, phrase or n-gram level?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>
                <a:solidFill>
                  <a:srgbClr val="FF0000"/>
                </a:solidFill>
              </a:rPr>
              <a:t>Existing automatic metrics may be not reliable </a:t>
            </a:r>
            <a:r>
              <a:rPr lang="en-US" altLang="zh-CN" dirty="0"/>
              <a:t>for evaluating paraphrase quality.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>
                <a:solidFill>
                  <a:srgbClr val="FF0000"/>
                </a:solidFill>
              </a:rPr>
              <a:t>Using some reliable metrics to select high-quality pseudo-labeled paraphrases </a:t>
            </a:r>
            <a:r>
              <a:rPr lang="en-US" altLang="zh-CN" dirty="0"/>
              <a:t>generated through the unsupervised method and then training a new seq-to-seq model based on the </a:t>
            </a:r>
            <a:r>
              <a:rPr lang="en-US" altLang="zh-CN" i="1" dirty="0">
                <a:solidFill>
                  <a:srgbClr val="FF0000"/>
                </a:solidFill>
              </a:rPr>
              <a:t>self-supervision</a:t>
            </a:r>
            <a:r>
              <a:rPr lang="en-US" altLang="zh-CN" dirty="0"/>
              <a:t> data is beneficial for promoting the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There is still way to go for designing decoding strategies to </a:t>
            </a:r>
            <a:r>
              <a:rPr lang="en-US" altLang="zh-CN" i="1" dirty="0">
                <a:solidFill>
                  <a:srgbClr val="FF0000"/>
                </a:solidFill>
              </a:rPr>
              <a:t>increase the generation diversity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1204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8178FA7-BDF9-4104-9026-D729654A9B34}"/>
              </a:ext>
            </a:extLst>
          </p:cNvPr>
          <p:cNvSpPr/>
          <p:nvPr/>
        </p:nvSpPr>
        <p:spPr>
          <a:xfrm>
            <a:off x="9204121" y="105827"/>
            <a:ext cx="2793534" cy="49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4899653-4FBA-4262-8E6B-122B75B93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915" y="1685733"/>
            <a:ext cx="9320169" cy="348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54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3">
            <a:extLst>
              <a:ext uri="{FF2B5EF4-FFF2-40B4-BE49-F238E27FC236}">
                <a16:creationId xmlns:a16="http://schemas.microsoft.com/office/drawing/2014/main" id="{740E2BEB-62C3-4844-8AEA-BA12705A9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87" y="253725"/>
            <a:ext cx="88706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kern="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 Contexts as Pivot</a:t>
            </a:r>
            <a:endParaRPr lang="zh-CN" altLang="en-US" sz="2800" b="1" kern="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24184E2-FF70-4DCA-8E43-6B9BFD06135F}"/>
              </a:ext>
            </a:extLst>
          </p:cNvPr>
          <p:cNvSpPr/>
          <p:nvPr/>
        </p:nvSpPr>
        <p:spPr>
          <a:xfrm>
            <a:off x="656590" y="1200193"/>
            <a:ext cx="106685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probabilities of generating </a:t>
            </a:r>
            <a:r>
              <a:rPr lang="en-US" altLang="zh-CN" i="1" dirty="0">
                <a:solidFill>
                  <a:srgbClr val="0070C0"/>
                </a:solidFill>
              </a:rPr>
              <a:t>two sentences with the same meaning given the same context </a:t>
            </a:r>
            <a:r>
              <a:rPr lang="en-US" altLang="zh-CN" dirty="0"/>
              <a:t>should be the same. </a:t>
            </a:r>
          </a:p>
          <a:p>
            <a:endParaRPr lang="en-US" altLang="zh-CN" dirty="0"/>
          </a:p>
          <a:p>
            <a:r>
              <a:rPr lang="en-US" altLang="zh-CN" dirty="0"/>
              <a:t>We propose a </a:t>
            </a:r>
            <a:r>
              <a:rPr lang="en-US" altLang="zh-CN" i="1" dirty="0">
                <a:solidFill>
                  <a:srgbClr val="0070C0"/>
                </a:solidFill>
              </a:rPr>
              <a:t>pipelined system </a:t>
            </a:r>
            <a:r>
              <a:rPr lang="en-US" altLang="zh-CN" dirty="0"/>
              <a:t>which consists of paraphrase candidate generation based on</a:t>
            </a:r>
          </a:p>
          <a:p>
            <a:pPr lvl="1"/>
            <a:r>
              <a:rPr lang="en-US" altLang="zh-CN" dirty="0"/>
              <a:t>1) contextual language models, </a:t>
            </a:r>
          </a:p>
          <a:p>
            <a:pPr lvl="1"/>
            <a:r>
              <a:rPr lang="en-US" altLang="zh-CN" dirty="0"/>
              <a:t>2) candidate filtering using scoring functions, and</a:t>
            </a:r>
          </a:p>
          <a:p>
            <a:pPr lvl="1"/>
            <a:r>
              <a:rPr lang="en-US" altLang="zh-CN" dirty="0"/>
              <a:t>3) paraphrase model training based on the selected candidates.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380928-03F6-494A-8718-849514078F9D}"/>
              </a:ext>
            </a:extLst>
          </p:cNvPr>
          <p:cNvSpPr/>
          <p:nvPr/>
        </p:nvSpPr>
        <p:spPr>
          <a:xfrm>
            <a:off x="9102055" y="281995"/>
            <a:ext cx="2793534" cy="49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5CBEF5-1C82-4D1C-8C25-FC07C593F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365" y="3654767"/>
            <a:ext cx="8992998" cy="284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57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3">
            <a:extLst>
              <a:ext uri="{FF2B5EF4-FFF2-40B4-BE49-F238E27FC236}">
                <a16:creationId xmlns:a16="http://schemas.microsoft.com/office/drawing/2014/main" id="{740E2BEB-62C3-4844-8AEA-BA12705A9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87" y="253725"/>
            <a:ext cx="88706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kern="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 Contexts as Pivot</a:t>
            </a:r>
            <a:endParaRPr lang="zh-CN" altLang="en-US" sz="2800" b="1" kern="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24184E2-FF70-4DCA-8E43-6B9BFD06135F}"/>
                  </a:ext>
                </a:extLst>
              </p:cNvPr>
              <p:cNvSpPr/>
              <p:nvPr/>
            </p:nvSpPr>
            <p:spPr>
              <a:xfrm>
                <a:off x="606255" y="1217945"/>
                <a:ext cx="1110477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Sentence-level text-infilling, similar to word2vec.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We consider the style of </a:t>
                </a:r>
                <a:r>
                  <a:rPr lang="en-US" altLang="zh-CN" i="1" dirty="0">
                    <a:solidFill>
                      <a:srgbClr val="0070C0"/>
                    </a:solidFill>
                  </a:rPr>
                  <a:t>both left-to-right generation and right-to-left generation</a:t>
                </a:r>
                <a:r>
                  <a:rPr lang="en-US" altLang="zh-CN" dirty="0"/>
                  <a:t> to optimize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24184E2-FF70-4DCA-8E43-6B9BFD061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55" y="1217945"/>
                <a:ext cx="11104775" cy="923330"/>
              </a:xfrm>
              <a:prstGeom prst="rect">
                <a:avLst/>
              </a:prstGeom>
              <a:blipFill>
                <a:blip r:embed="rId2"/>
                <a:stretch>
                  <a:fillRect l="-439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8D380928-03F6-494A-8718-849514078F9D}"/>
              </a:ext>
            </a:extLst>
          </p:cNvPr>
          <p:cNvSpPr/>
          <p:nvPr/>
        </p:nvSpPr>
        <p:spPr>
          <a:xfrm>
            <a:off x="9102055" y="281995"/>
            <a:ext cx="2793534" cy="49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A9A883-6660-403A-A733-25D44C031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676" y="2538970"/>
            <a:ext cx="3443642" cy="40974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FBE1CA9-1D87-43C4-883F-51A768AF7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761" y="3225142"/>
            <a:ext cx="5291204" cy="193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40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3">
            <a:extLst>
              <a:ext uri="{FF2B5EF4-FFF2-40B4-BE49-F238E27FC236}">
                <a16:creationId xmlns:a16="http://schemas.microsoft.com/office/drawing/2014/main" id="{740E2BEB-62C3-4844-8AEA-BA12705A9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87" y="253725"/>
            <a:ext cx="88706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kern="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Paraphrase Filtering</a:t>
            </a:r>
            <a:endParaRPr lang="zh-CN" altLang="en-US" sz="2800" b="1" kern="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24184E2-FF70-4DCA-8E43-6B9BFD06135F}"/>
              </a:ext>
            </a:extLst>
          </p:cNvPr>
          <p:cNvSpPr/>
          <p:nvPr/>
        </p:nvSpPr>
        <p:spPr>
          <a:xfrm>
            <a:off x="606255" y="1217945"/>
            <a:ext cx="111047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0070C0"/>
                </a:solidFill>
              </a:rPr>
              <a:t>The decoded candidates can not be readily </a:t>
            </a:r>
            <a:r>
              <a:rPr lang="en-US" altLang="zh-CN" dirty="0"/>
              <a:t>used since </a:t>
            </a:r>
          </a:p>
          <a:p>
            <a:pPr marL="342900" indent="-342900">
              <a:buAutoNum type="arabicParenBoth"/>
            </a:pPr>
            <a:r>
              <a:rPr lang="en-US" altLang="zh-CN" dirty="0"/>
              <a:t>candidates often </a:t>
            </a:r>
            <a:r>
              <a:rPr lang="en-US" altLang="zh-CN" i="1" dirty="0">
                <a:solidFill>
                  <a:srgbClr val="0070C0"/>
                </a:solidFill>
              </a:rPr>
              <a:t>differ only by punctuation or minor morphological variations</a:t>
            </a:r>
            <a:r>
              <a:rPr lang="en-US" altLang="zh-CN" dirty="0"/>
              <a:t>, with almost all words overlapping, and </a:t>
            </a:r>
          </a:p>
          <a:p>
            <a:pPr marL="342900" indent="-342900">
              <a:buAutoNum type="arabicParenBoth"/>
            </a:pPr>
            <a:r>
              <a:rPr lang="en-US" altLang="zh-CN" dirty="0"/>
              <a:t>many of them are </a:t>
            </a:r>
            <a:r>
              <a:rPr lang="en-US" altLang="zh-CN" i="1" dirty="0">
                <a:solidFill>
                  <a:srgbClr val="0070C0"/>
                </a:solidFill>
              </a:rPr>
              <a:t>not of the same meaning</a:t>
            </a:r>
            <a:r>
              <a:rPr lang="en-US" altLang="zh-CN" dirty="0"/>
              <a:t>. </a:t>
            </a:r>
          </a:p>
          <a:p>
            <a:endParaRPr lang="en-US" altLang="zh-CN" dirty="0"/>
          </a:p>
          <a:p>
            <a:r>
              <a:rPr lang="en-US" altLang="zh-CN" dirty="0"/>
              <a:t>We thus propose to further rank a candidate pairs. The ranking model consists of three parts: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380928-03F6-494A-8718-849514078F9D}"/>
              </a:ext>
            </a:extLst>
          </p:cNvPr>
          <p:cNvSpPr/>
          <p:nvPr/>
        </p:nvSpPr>
        <p:spPr>
          <a:xfrm>
            <a:off x="9102055" y="281995"/>
            <a:ext cx="2793534" cy="49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6088CC-F4EF-4A09-BAC1-AC3103196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522" y="3179090"/>
            <a:ext cx="6842533" cy="367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47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3">
            <a:extLst>
              <a:ext uri="{FF2B5EF4-FFF2-40B4-BE49-F238E27FC236}">
                <a16:creationId xmlns:a16="http://schemas.microsoft.com/office/drawing/2014/main" id="{740E2BEB-62C3-4844-8AEA-BA12705A9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87" y="253725"/>
            <a:ext cx="88706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kern="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Paraphrase Model Training</a:t>
            </a:r>
            <a:endParaRPr lang="zh-CN" altLang="en-US" sz="2800" b="1" kern="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380928-03F6-494A-8718-849514078F9D}"/>
              </a:ext>
            </a:extLst>
          </p:cNvPr>
          <p:cNvSpPr/>
          <p:nvPr/>
        </p:nvSpPr>
        <p:spPr>
          <a:xfrm>
            <a:off x="9102055" y="281995"/>
            <a:ext cx="2793534" cy="49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21DEC0-DD60-4033-81AA-C8855C437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048" y="1317072"/>
            <a:ext cx="4263903" cy="499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77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3">
            <a:extLst>
              <a:ext uri="{FF2B5EF4-FFF2-40B4-BE49-F238E27FC236}">
                <a16:creationId xmlns:a16="http://schemas.microsoft.com/office/drawing/2014/main" id="{740E2BEB-62C3-4844-8AEA-BA12705A9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87" y="253725"/>
            <a:ext cx="88706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kern="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lang="zh-CN" altLang="en-US" sz="2800" b="1" kern="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380928-03F6-494A-8718-849514078F9D}"/>
              </a:ext>
            </a:extLst>
          </p:cNvPr>
          <p:cNvSpPr/>
          <p:nvPr/>
        </p:nvSpPr>
        <p:spPr>
          <a:xfrm>
            <a:off x="9102055" y="281995"/>
            <a:ext cx="2793534" cy="49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F72F6F-6F0C-48F6-BAAC-C6512C74A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525" y="1117875"/>
            <a:ext cx="271569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274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D380928-03F6-494A-8718-849514078F9D}"/>
              </a:ext>
            </a:extLst>
          </p:cNvPr>
          <p:cNvSpPr/>
          <p:nvPr/>
        </p:nvSpPr>
        <p:spPr>
          <a:xfrm>
            <a:off x="9102055" y="265217"/>
            <a:ext cx="2793534" cy="49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740E2BEB-62C3-4844-8AEA-BA12705A9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87" y="253725"/>
            <a:ext cx="110208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kern="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Conclusions and Discussions</a:t>
            </a:r>
            <a:endParaRPr lang="zh-CN" altLang="en-US" sz="2800" b="1" kern="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41C266-5356-48EE-8812-44F580F03592}"/>
              </a:ext>
            </a:extLst>
          </p:cNvPr>
          <p:cNvSpPr/>
          <p:nvPr/>
        </p:nvSpPr>
        <p:spPr>
          <a:xfrm>
            <a:off x="1151813" y="1427387"/>
            <a:ext cx="95774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Contexts of a sentence is also a good pivot for paraphrase generation.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More complex metrics should be considered for filtering candidate pairs.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Removing the original sentence and predicting it </a:t>
            </a:r>
            <a:r>
              <a:rPr lang="en-US" altLang="zh-CN" i="1" dirty="0">
                <a:solidFill>
                  <a:srgbClr val="FF0000"/>
                </a:solidFill>
              </a:rPr>
              <a:t>only based on its contexts </a:t>
            </a:r>
            <a:r>
              <a:rPr lang="en-US" altLang="zh-CN" dirty="0"/>
              <a:t>is still of high risk to </a:t>
            </a:r>
            <a:r>
              <a:rPr lang="en-US" altLang="zh-CN" i="1" dirty="0">
                <a:solidFill>
                  <a:srgbClr val="FF0000"/>
                </a:solidFill>
              </a:rPr>
              <a:t>loose its semantic meaning</a:t>
            </a:r>
            <a:r>
              <a:rPr lang="en-US" altLang="zh-CN" dirty="0"/>
              <a:t>. We can still perform the </a:t>
            </a:r>
            <a:r>
              <a:rPr lang="en-US" altLang="zh-CN" i="1" dirty="0">
                <a:solidFill>
                  <a:srgbClr val="FF0000"/>
                </a:solidFill>
              </a:rPr>
              <a:t>text corruption or use the embedding of the original sentence </a:t>
            </a:r>
            <a:r>
              <a:rPr lang="en-US" altLang="zh-CN" dirty="0"/>
              <a:t>to guide paraphrase generation.</a:t>
            </a:r>
          </a:p>
        </p:txBody>
      </p:sp>
    </p:spTree>
    <p:extLst>
      <p:ext uri="{BB962C8B-B14F-4D97-AF65-F5344CB8AC3E}">
        <p14:creationId xmlns:p14="http://schemas.microsoft.com/office/powerpoint/2010/main" val="4158843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8178FA7-BDF9-4104-9026-D729654A9B34}"/>
              </a:ext>
            </a:extLst>
          </p:cNvPr>
          <p:cNvSpPr/>
          <p:nvPr/>
        </p:nvSpPr>
        <p:spPr>
          <a:xfrm>
            <a:off x="9204121" y="105827"/>
            <a:ext cx="2793534" cy="49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C689D3-B2A0-435E-932F-7BDC725BD970}"/>
              </a:ext>
            </a:extLst>
          </p:cNvPr>
          <p:cNvSpPr/>
          <p:nvPr/>
        </p:nvSpPr>
        <p:spPr>
          <a:xfrm>
            <a:off x="5118007" y="2371878"/>
            <a:ext cx="195598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8800" b="1" kern="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endParaRPr lang="zh-CN" altLang="en-US" sz="8800" b="1" kern="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221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3">
            <a:extLst>
              <a:ext uri="{FF2B5EF4-FFF2-40B4-BE49-F238E27FC236}">
                <a16:creationId xmlns:a16="http://schemas.microsoft.com/office/drawing/2014/main" id="{740E2BEB-62C3-4844-8AEA-BA12705A9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87" y="253725"/>
            <a:ext cx="88706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kern="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2800" b="1" kern="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380928-03F6-494A-8718-849514078F9D}"/>
              </a:ext>
            </a:extLst>
          </p:cNvPr>
          <p:cNvSpPr/>
          <p:nvPr/>
        </p:nvSpPr>
        <p:spPr>
          <a:xfrm>
            <a:off x="9102055" y="281995"/>
            <a:ext cx="2793534" cy="49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90EC4F-28E4-47B6-84EC-05CF4128CD45}"/>
              </a:ext>
            </a:extLst>
          </p:cNvPr>
          <p:cNvSpPr/>
          <p:nvPr/>
        </p:nvSpPr>
        <p:spPr>
          <a:xfrm>
            <a:off x="1143251" y="1251950"/>
            <a:ext cx="10286749" cy="4390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Tx/>
              <a:buChar char="•"/>
            </a:pPr>
            <a:r>
              <a:rPr lang="en-US" altLang="zh-CN" sz="3200" b="1" dirty="0">
                <a:solidFill>
                  <a:srgbClr val="000000"/>
                </a:solidFill>
                <a:sym typeface="Arial"/>
              </a:rPr>
              <a:t>Part 1: Revisiting Pivot-Based Paraphrase Generation: Language Is Not the Only Optional Pivot</a:t>
            </a:r>
          </a:p>
          <a:p>
            <a:pPr marL="342900" lvl="0" indent="-342900">
              <a:spcBef>
                <a:spcPts val="700"/>
              </a:spcBef>
              <a:buSzPct val="100000"/>
              <a:buFontTx/>
              <a:buChar char="•"/>
            </a:pPr>
            <a:endParaRPr lang="en-US" altLang="zh-CN" sz="3200" b="1" dirty="0">
              <a:solidFill>
                <a:srgbClr val="000000"/>
              </a:solidFill>
              <a:sym typeface="Arial"/>
            </a:endParaRPr>
          </a:p>
          <a:p>
            <a:pPr marL="342900" lvl="0" indent="-342900">
              <a:spcBef>
                <a:spcPts val="700"/>
              </a:spcBef>
              <a:buSzPct val="100000"/>
              <a:buFontTx/>
              <a:buChar char="•"/>
            </a:pPr>
            <a:r>
              <a:rPr lang="en-US" altLang="zh-CN" sz="3200" b="1" dirty="0">
                <a:solidFill>
                  <a:srgbClr val="000000"/>
                </a:solidFill>
                <a:sym typeface="Arial"/>
              </a:rPr>
              <a:t>Part 2: Unsupervised Paraphrasing with Pretrained Language Models</a:t>
            </a:r>
          </a:p>
          <a:p>
            <a:pPr marL="342900" lvl="0" indent="-342900">
              <a:spcBef>
                <a:spcPts val="700"/>
              </a:spcBef>
              <a:buSzPct val="100000"/>
              <a:buFontTx/>
              <a:buChar char="•"/>
            </a:pPr>
            <a:endParaRPr lang="en-US" altLang="zh-CN" sz="3200" b="1" dirty="0">
              <a:solidFill>
                <a:srgbClr val="000000"/>
              </a:solidFill>
              <a:sym typeface="Arial"/>
            </a:endParaRPr>
          </a:p>
          <a:p>
            <a:pPr marL="285750" indent="-285750">
              <a:spcBef>
                <a:spcPts val="700"/>
              </a:spcBef>
              <a:buSzPct val="100000"/>
              <a:buFontTx/>
              <a:buChar char="•"/>
            </a:pPr>
            <a:r>
              <a:rPr lang="en-US" altLang="zh-CN" sz="3200" b="1" dirty="0">
                <a:solidFill>
                  <a:srgbClr val="000000"/>
                </a:solidFill>
                <a:sym typeface="Arial"/>
              </a:rPr>
              <a:t>Part 3: ConRPG: Paraphrase Generation using Contexts as Regularizer</a:t>
            </a:r>
            <a:endParaRPr lang="zh-CN" altLang="en-US" sz="3200" b="1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718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9C03835-65FC-4B9F-BC70-B02899A54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21" y="1932053"/>
            <a:ext cx="10242958" cy="26280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33E225C-CCF8-4C87-9670-D7CE960924E3}"/>
              </a:ext>
            </a:extLst>
          </p:cNvPr>
          <p:cNvSpPr/>
          <p:nvPr/>
        </p:nvSpPr>
        <p:spPr>
          <a:xfrm>
            <a:off x="9127222" y="134224"/>
            <a:ext cx="2793534" cy="49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965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3">
            <a:extLst>
              <a:ext uri="{FF2B5EF4-FFF2-40B4-BE49-F238E27FC236}">
                <a16:creationId xmlns:a16="http://schemas.microsoft.com/office/drawing/2014/main" id="{740E2BEB-62C3-4844-8AEA-BA12705A9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87" y="253725"/>
            <a:ext cx="88706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kern="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2800" b="1" kern="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24184E2-FF70-4DCA-8E43-6B9BFD06135F}"/>
              </a:ext>
            </a:extLst>
          </p:cNvPr>
          <p:cNvSpPr/>
          <p:nvPr/>
        </p:nvSpPr>
        <p:spPr>
          <a:xfrm>
            <a:off x="1438141" y="1535929"/>
            <a:ext cx="93157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Pivot-based methods</a:t>
            </a:r>
            <a:r>
              <a:rPr lang="en-US" altLang="zh-CN" dirty="0"/>
              <a:t>, also known as the roundtrip translation, have shown promising results in generating high-quality paraphrases. However, existing pivot-based methods all rely on </a:t>
            </a:r>
            <a:r>
              <a:rPr lang="en-US" altLang="zh-CN" b="1" dirty="0"/>
              <a:t>language as the pivot</a:t>
            </a:r>
            <a:r>
              <a:rPr lang="en-US" altLang="zh-CN" dirty="0"/>
              <a:t>, where large-scale, high-quality parallel bilingual texts are required. </a:t>
            </a:r>
          </a:p>
          <a:p>
            <a:endParaRPr lang="en-US" altLang="zh-CN" dirty="0"/>
          </a:p>
          <a:p>
            <a:r>
              <a:rPr lang="en-US" altLang="zh-CN" dirty="0"/>
              <a:t>we explore the feasibility of using </a:t>
            </a:r>
            <a:r>
              <a:rPr lang="en-US" altLang="zh-CN" b="1" dirty="0"/>
              <a:t>semantic and syntactic representations </a:t>
            </a:r>
            <a:r>
              <a:rPr lang="en-US" altLang="zh-CN" dirty="0"/>
              <a:t>as the pivot for paraphrase generation.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380928-03F6-494A-8718-849514078F9D}"/>
              </a:ext>
            </a:extLst>
          </p:cNvPr>
          <p:cNvSpPr/>
          <p:nvPr/>
        </p:nvSpPr>
        <p:spPr>
          <a:xfrm>
            <a:off x="9102055" y="281995"/>
            <a:ext cx="2793534" cy="49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817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3">
            <a:extLst>
              <a:ext uri="{FF2B5EF4-FFF2-40B4-BE49-F238E27FC236}">
                <a16:creationId xmlns:a16="http://schemas.microsoft.com/office/drawing/2014/main" id="{740E2BEB-62C3-4844-8AEA-BA12705A9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87" y="253725"/>
            <a:ext cx="88706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kern="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 of Pivots</a:t>
            </a:r>
            <a:endParaRPr lang="zh-CN" altLang="en-US" sz="2800" b="1" kern="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24184E2-FF70-4DCA-8E43-6B9BFD06135F}"/>
              </a:ext>
            </a:extLst>
          </p:cNvPr>
          <p:cNvSpPr/>
          <p:nvPr/>
        </p:nvSpPr>
        <p:spPr>
          <a:xfrm>
            <a:off x="683131" y="1535929"/>
            <a:ext cx="67662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/>
              <a:t>i</a:t>
            </a:r>
            <a:r>
              <a:rPr lang="en-US" altLang="zh-CN" b="1" dirty="0"/>
              <a:t>) Language </a:t>
            </a:r>
          </a:p>
          <a:p>
            <a:r>
              <a:rPr lang="en-US" altLang="zh-CN" dirty="0"/>
              <a:t>There are hundreds of languages in the world, and </a:t>
            </a:r>
            <a:r>
              <a:rPr lang="en-US" altLang="zh-CN" i="1" dirty="0">
                <a:solidFill>
                  <a:srgbClr val="0070C0"/>
                </a:solidFill>
              </a:rPr>
              <a:t>a sentence has different expressions in different languages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Therefore, we can take the sentence representation in another language as the pivot.</a:t>
            </a:r>
          </a:p>
          <a:p>
            <a:endParaRPr lang="en-US" altLang="zh-CN" dirty="0"/>
          </a:p>
          <a:p>
            <a:r>
              <a:rPr lang="en-US" altLang="zh-CN" b="1" dirty="0"/>
              <a:t>ii) Abstract Meaning Representation (AMR) </a:t>
            </a:r>
          </a:p>
          <a:p>
            <a:r>
              <a:rPr lang="en-US" altLang="zh-CN" dirty="0"/>
              <a:t>AMR is a </a:t>
            </a:r>
            <a:r>
              <a:rPr lang="en-US" altLang="zh-CN" i="1" dirty="0">
                <a:solidFill>
                  <a:srgbClr val="0070C0"/>
                </a:solidFill>
              </a:rPr>
              <a:t>rooted, labeled, acyclic graph which abstracts away from syntax and preserves semantics. </a:t>
            </a:r>
          </a:p>
          <a:p>
            <a:r>
              <a:rPr lang="en-US" altLang="zh-CN" dirty="0"/>
              <a:t>Nodes in AMR graph are concepts, which are highly related to English words. </a:t>
            </a:r>
          </a:p>
          <a:p>
            <a:r>
              <a:rPr lang="en-US" altLang="zh-CN" dirty="0"/>
              <a:t>Edges represent semantic relations between concepts. </a:t>
            </a:r>
          </a:p>
          <a:p>
            <a:r>
              <a:rPr lang="en-US" altLang="zh-CN" dirty="0"/>
              <a:t>Since AMR </a:t>
            </a:r>
            <a:r>
              <a:rPr lang="en-US" altLang="zh-CN" i="1" dirty="0">
                <a:solidFill>
                  <a:srgbClr val="0070C0"/>
                </a:solidFill>
              </a:rPr>
              <a:t>only keeps semantic information</a:t>
            </a:r>
            <a:r>
              <a:rPr lang="en-US" altLang="zh-CN" dirty="0"/>
              <a:t>, paraphrases can share the same AMR graph. 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380928-03F6-494A-8718-849514078F9D}"/>
              </a:ext>
            </a:extLst>
          </p:cNvPr>
          <p:cNvSpPr/>
          <p:nvPr/>
        </p:nvSpPr>
        <p:spPr>
          <a:xfrm>
            <a:off x="9102055" y="281995"/>
            <a:ext cx="2793534" cy="49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5FF540-7608-45BC-B1B7-6D3D5FF6C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509" y="1535929"/>
            <a:ext cx="3251984" cy="426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8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3">
            <a:extLst>
              <a:ext uri="{FF2B5EF4-FFF2-40B4-BE49-F238E27FC236}">
                <a16:creationId xmlns:a16="http://schemas.microsoft.com/office/drawing/2014/main" id="{740E2BEB-62C3-4844-8AEA-BA12705A9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87" y="253725"/>
            <a:ext cx="88706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kern="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 of Pivots</a:t>
            </a:r>
            <a:endParaRPr lang="zh-CN" altLang="en-US" sz="2800" b="1" kern="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24184E2-FF70-4DCA-8E43-6B9BFD06135F}"/>
              </a:ext>
            </a:extLst>
          </p:cNvPr>
          <p:cNvSpPr/>
          <p:nvPr/>
        </p:nvSpPr>
        <p:spPr>
          <a:xfrm>
            <a:off x="683131" y="1535929"/>
            <a:ext cx="110027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iii) Universal Dependencies (UD)</a:t>
            </a:r>
          </a:p>
          <a:p>
            <a:r>
              <a:rPr lang="en-US" altLang="zh-CN" dirty="0"/>
              <a:t>UD is a framework for </a:t>
            </a:r>
            <a:r>
              <a:rPr lang="en-US" altLang="zh-CN" i="1" dirty="0">
                <a:solidFill>
                  <a:srgbClr val="0070C0"/>
                </a:solidFill>
              </a:rPr>
              <a:t>consistent annotation of parts of speech, morphological features and syntactic dependencies </a:t>
            </a:r>
            <a:r>
              <a:rPr lang="en-US" altLang="zh-CN" dirty="0"/>
              <a:t>across human languages. </a:t>
            </a:r>
          </a:p>
          <a:p>
            <a:r>
              <a:rPr lang="en-US" altLang="zh-CN" dirty="0"/>
              <a:t>Nodes in UD are tokens in sentences. </a:t>
            </a:r>
          </a:p>
          <a:p>
            <a:r>
              <a:rPr lang="en-US" altLang="zh-CN" dirty="0"/>
              <a:t>Edge labels, Different from AMR, represent </a:t>
            </a:r>
            <a:r>
              <a:rPr lang="en-US" altLang="zh-CN" i="1" dirty="0">
                <a:solidFill>
                  <a:srgbClr val="0070C0"/>
                </a:solidFill>
              </a:rPr>
              <a:t>syntactic information</a:t>
            </a:r>
            <a:r>
              <a:rPr lang="en-US" altLang="zh-CN" dirty="0"/>
              <a:t>. </a:t>
            </a:r>
          </a:p>
          <a:p>
            <a:endParaRPr lang="en-US" altLang="zh-CN" dirty="0"/>
          </a:p>
          <a:p>
            <a:r>
              <a:rPr lang="en-US" altLang="zh-CN" b="1" dirty="0"/>
              <a:t>iv) Latent Semantic Representation (LSR)</a:t>
            </a:r>
          </a:p>
          <a:p>
            <a:r>
              <a:rPr lang="en-US" altLang="zh-CN" dirty="0"/>
              <a:t>LSR (i.e. a dense vector) is also a simple way of </a:t>
            </a:r>
            <a:r>
              <a:rPr lang="en-US" altLang="zh-CN" i="1" dirty="0">
                <a:solidFill>
                  <a:srgbClr val="0070C0"/>
                </a:solidFill>
              </a:rPr>
              <a:t>meaning representation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We use a deep neural model to obtain the latent semantic representation of a given sentence. 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380928-03F6-494A-8718-849514078F9D}"/>
              </a:ext>
            </a:extLst>
          </p:cNvPr>
          <p:cNvSpPr/>
          <p:nvPr/>
        </p:nvSpPr>
        <p:spPr>
          <a:xfrm>
            <a:off x="9102055" y="281995"/>
            <a:ext cx="2793534" cy="49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562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D380928-03F6-494A-8718-849514078F9D}"/>
              </a:ext>
            </a:extLst>
          </p:cNvPr>
          <p:cNvSpPr/>
          <p:nvPr/>
        </p:nvSpPr>
        <p:spPr>
          <a:xfrm>
            <a:off x="9102055" y="265217"/>
            <a:ext cx="2793534" cy="49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740E2BEB-62C3-4844-8AEA-BA12705A9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87" y="253725"/>
            <a:ext cx="110208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kern="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Pipeline/End-to-End Pivot-Based Paraphrase Generation</a:t>
            </a:r>
            <a:endParaRPr lang="zh-CN" altLang="en-US" sz="2800" b="1" kern="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6DDA36-D8C3-486C-849E-53FF07169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928" y="1913583"/>
            <a:ext cx="9574144" cy="303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7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D380928-03F6-494A-8718-849514078F9D}"/>
              </a:ext>
            </a:extLst>
          </p:cNvPr>
          <p:cNvSpPr/>
          <p:nvPr/>
        </p:nvSpPr>
        <p:spPr>
          <a:xfrm>
            <a:off x="9102055" y="265217"/>
            <a:ext cx="2793534" cy="49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ts val="25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740E2BEB-62C3-4844-8AEA-BA12705A9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87" y="253725"/>
            <a:ext cx="110208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kern="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 and Indicator Embeddings (End-to-End cont.)</a:t>
            </a:r>
            <a:endParaRPr lang="zh-CN" altLang="en-US" sz="2800" b="1" kern="0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641C266-5356-48EE-8812-44F580F03592}"/>
                  </a:ext>
                </a:extLst>
              </p:cNvPr>
              <p:cNvSpPr/>
              <p:nvPr/>
            </p:nvSpPr>
            <p:spPr>
              <a:xfrm>
                <a:off x="1151813" y="1997839"/>
                <a:ext cx="9577431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We </a:t>
                </a:r>
                <a:r>
                  <a:rPr lang="en-US" altLang="zh-CN" i="1" dirty="0">
                    <a:solidFill>
                      <a:srgbClr val="0070C0"/>
                    </a:solidFill>
                  </a:rPr>
                  <a:t>add a special tag at the beginning of each sentence to specify the type of representation</a:t>
                </a:r>
                <a:r>
                  <a:rPr lang="en-US" altLang="zh-CN" dirty="0"/>
                  <a:t>. For example, &lt;</a:t>
                </a:r>
                <a:r>
                  <a:rPr lang="en-US" altLang="zh-CN" dirty="0" err="1"/>
                  <a:t>amr</a:t>
                </a:r>
                <a:r>
                  <a:rPr lang="en-US" altLang="zh-CN" dirty="0"/>
                  <a:t>&gt; for AMR texts and &lt;</a:t>
                </a:r>
                <a:r>
                  <a:rPr lang="en-US" altLang="zh-CN" dirty="0" err="1"/>
                  <a:t>en</a:t>
                </a:r>
                <a:r>
                  <a:rPr lang="en-US" altLang="zh-CN" dirty="0"/>
                  <a:t>&gt; for English sentences. At the inference stage, we set the first token of the decoder to &lt;</a:t>
                </a:r>
                <a:r>
                  <a:rPr lang="en-US" altLang="zh-CN" dirty="0" err="1"/>
                  <a:t>en</a:t>
                </a:r>
                <a:r>
                  <a:rPr lang="en-US" altLang="zh-CN" dirty="0"/>
                  <a:t>&gt; to force the model to produce sentences in text form again.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However, we find that </a:t>
                </a:r>
                <a:r>
                  <a:rPr lang="en-US" altLang="zh-CN" i="1" dirty="0">
                    <a:solidFill>
                      <a:srgbClr val="0070C0"/>
                    </a:solidFill>
                  </a:rPr>
                  <a:t>the tag does not always guarantee the type of the output sentences </a:t>
                </a:r>
                <a:r>
                  <a:rPr lang="en-US" altLang="zh-CN" dirty="0"/>
                  <a:t>produced by the model. To keep the consistency, we </a:t>
                </a:r>
                <a:r>
                  <a:rPr lang="en-US" altLang="zh-CN" i="1" dirty="0">
                    <a:solidFill>
                      <a:srgbClr val="0070C0"/>
                    </a:solidFill>
                  </a:rPr>
                  <a:t>concatenate an indicator embedding </a:t>
                </a:r>
                <a:r>
                  <a:rPr lang="en-US" altLang="zh-CN" dirty="0"/>
                  <a:t>into the word embedding. Concretely, supposing the word embedding for the </a:t>
                </a:r>
                <a:r>
                  <a:rPr lang="en-US" altLang="zh-CN" dirty="0" err="1"/>
                  <a:t>i-th</a:t>
                </a:r>
                <a:r>
                  <a:rPr lang="en-US" altLang="zh-CN" dirty="0"/>
                  <a:t> AMR token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and the indicator embedding for AMR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𝑎𝑚𝑟</m:t>
                        </m:r>
                      </m:sub>
                    </m:sSub>
                  </m:oMath>
                </a14:m>
                <a:r>
                  <a:rPr lang="en-US" altLang="zh-CN" dirty="0"/>
                  <a:t>, we concatenate the word embedding and the indicator embedding, and feed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𝑎𝑚𝑟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altLang="zh-CN" dirty="0"/>
                  <a:t>as the input to the model.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641C266-5356-48EE-8812-44F580F035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813" y="1997839"/>
                <a:ext cx="9577431" cy="2862322"/>
              </a:xfrm>
              <a:prstGeom prst="rect">
                <a:avLst/>
              </a:prstGeom>
              <a:blipFill>
                <a:blip r:embed="rId2"/>
                <a:stretch>
                  <a:fillRect l="-446" t="-1279" r="-1209" b="-2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91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472C4"/>
        </a:solidFill>
      </a:spPr>
      <a:bodyPr wrap="square" rtlCol="0" anchor="ctr">
        <a:noAutofit/>
      </a:bodyPr>
      <a:lstStyle>
        <a:defPPr algn="ctr">
          <a:lnSpc>
            <a:spcPts val="2500"/>
          </a:lnSpc>
          <a:defRPr sz="1600" dirty="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defRPr sz="16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28236</TotalTime>
  <Words>1534</Words>
  <Application>Microsoft Office PowerPoint</Application>
  <PresentationFormat>宽屏</PresentationFormat>
  <Paragraphs>120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等线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</dc:title>
  <dc:creator>T118879</dc:creator>
  <cp:lastModifiedBy>milkcychen(陈奕)</cp:lastModifiedBy>
  <cp:revision>972</cp:revision>
  <dcterms:created xsi:type="dcterms:W3CDTF">2018-11-21T07:14:43Z</dcterms:created>
  <dcterms:modified xsi:type="dcterms:W3CDTF">2022-04-02T03:30:16Z</dcterms:modified>
</cp:coreProperties>
</file>