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3"/>
  </p:notesMasterIdLst>
  <p:sldIdLst>
    <p:sldId id="275" r:id="rId2"/>
    <p:sldId id="278" r:id="rId3"/>
    <p:sldId id="318" r:id="rId4"/>
    <p:sldId id="319" r:id="rId5"/>
    <p:sldId id="320" r:id="rId6"/>
    <p:sldId id="321" r:id="rId7"/>
    <p:sldId id="322" r:id="rId8"/>
    <p:sldId id="323" r:id="rId9"/>
    <p:sldId id="324" r:id="rId10"/>
    <p:sldId id="325" r:id="rId11"/>
    <p:sldId id="326" r:id="rId12"/>
    <p:sldId id="327" r:id="rId13"/>
    <p:sldId id="302" r:id="rId14"/>
    <p:sldId id="276" r:id="rId15"/>
    <p:sldId id="303" r:id="rId16"/>
    <p:sldId id="304" r:id="rId17"/>
    <p:sldId id="305" r:id="rId18"/>
    <p:sldId id="306" r:id="rId19"/>
    <p:sldId id="307" r:id="rId20"/>
    <p:sldId id="308" r:id="rId21"/>
    <p:sldId id="309" r:id="rId22"/>
    <p:sldId id="310" r:id="rId23"/>
    <p:sldId id="311" r:id="rId24"/>
    <p:sldId id="312" r:id="rId25"/>
    <p:sldId id="313" r:id="rId26"/>
    <p:sldId id="314" r:id="rId27"/>
    <p:sldId id="315" r:id="rId28"/>
    <p:sldId id="316" r:id="rId29"/>
    <p:sldId id="279" r:id="rId30"/>
    <p:sldId id="280" r:id="rId31"/>
    <p:sldId id="281" r:id="rId32"/>
    <p:sldId id="282" r:id="rId33"/>
    <p:sldId id="283" r:id="rId34"/>
    <p:sldId id="284" r:id="rId35"/>
    <p:sldId id="286" r:id="rId36"/>
    <p:sldId id="285" r:id="rId37"/>
    <p:sldId id="287" r:id="rId38"/>
    <p:sldId id="288" r:id="rId39"/>
    <p:sldId id="289" r:id="rId40"/>
    <p:sldId id="301" r:id="rId41"/>
    <p:sldId id="317" r:id="rId4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68067" autoAdjust="0"/>
  </p:normalViewPr>
  <p:slideViewPr>
    <p:cSldViewPr snapToGrid="0">
      <p:cViewPr varScale="1">
        <p:scale>
          <a:sx n="55" d="100"/>
          <a:sy n="55" d="100"/>
        </p:scale>
        <p:origin x="72" y="2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4AA6AD-7F36-4341-8B31-0A496EF74537}" type="datetimeFigureOut">
              <a:rPr lang="zh-CN" altLang="en-US" smtClean="0"/>
              <a:t>2022/5/6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E20D7A-FBE7-4390-9696-D1DC65E49460}" type="slidenum">
              <a:rPr lang="zh-CN" altLang="en-US" smtClean="0"/>
              <a:t>‹#›</a:t>
            </a:fld>
            <a:endParaRPr lang="zh-CN" altLang="en-US"/>
          </a:p>
        </p:txBody>
      </p:sp>
    </p:spTree>
    <p:extLst>
      <p:ext uri="{BB962C8B-B14F-4D97-AF65-F5344CB8AC3E}">
        <p14:creationId xmlns:p14="http://schemas.microsoft.com/office/powerpoint/2010/main" val="9575952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EE20D7A-FBE7-4390-9696-D1DC65E49460}" type="slidenum">
              <a:rPr lang="zh-CN" altLang="en-US" smtClean="0"/>
              <a:t>3</a:t>
            </a:fld>
            <a:endParaRPr lang="zh-CN" altLang="en-US"/>
          </a:p>
        </p:txBody>
      </p:sp>
    </p:spTree>
    <p:extLst>
      <p:ext uri="{BB962C8B-B14F-4D97-AF65-F5344CB8AC3E}">
        <p14:creationId xmlns:p14="http://schemas.microsoft.com/office/powerpoint/2010/main" val="19024278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EE20D7A-FBE7-4390-9696-D1DC65E49460}"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3752382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EE20D7A-FBE7-4390-9696-D1DC65E49460}"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9466581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EE20D7A-FBE7-4390-9696-D1DC65E49460}"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2167605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EE20D7A-FBE7-4390-9696-D1DC65E49460}"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7869549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EE20D7A-FBE7-4390-9696-D1DC65E49460}" type="slidenum">
              <a:rPr lang="zh-CN" altLang="en-US" smtClean="0"/>
              <a:t>30</a:t>
            </a:fld>
            <a:endParaRPr lang="zh-CN" altLang="en-US"/>
          </a:p>
        </p:txBody>
      </p:sp>
    </p:spTree>
    <p:extLst>
      <p:ext uri="{BB962C8B-B14F-4D97-AF65-F5344CB8AC3E}">
        <p14:creationId xmlns:p14="http://schemas.microsoft.com/office/powerpoint/2010/main" val="38410185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EE20D7A-FBE7-4390-9696-D1DC65E49460}" type="slidenum">
              <a:rPr lang="zh-CN" altLang="en-US" smtClean="0"/>
              <a:t>31</a:t>
            </a:fld>
            <a:endParaRPr lang="zh-CN" altLang="en-US"/>
          </a:p>
        </p:txBody>
      </p:sp>
    </p:spTree>
    <p:extLst>
      <p:ext uri="{BB962C8B-B14F-4D97-AF65-F5344CB8AC3E}">
        <p14:creationId xmlns:p14="http://schemas.microsoft.com/office/powerpoint/2010/main" val="5638597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EE20D7A-FBE7-4390-9696-D1DC65E49460}" type="slidenum">
              <a:rPr lang="zh-CN" altLang="en-US" smtClean="0"/>
              <a:t>32</a:t>
            </a:fld>
            <a:endParaRPr lang="zh-CN" altLang="en-US"/>
          </a:p>
        </p:txBody>
      </p:sp>
    </p:spTree>
    <p:extLst>
      <p:ext uri="{BB962C8B-B14F-4D97-AF65-F5344CB8AC3E}">
        <p14:creationId xmlns:p14="http://schemas.microsoft.com/office/powerpoint/2010/main" val="32875990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EE20D7A-FBE7-4390-9696-D1DC65E49460}" type="slidenum">
              <a:rPr lang="zh-CN" altLang="en-US" smtClean="0"/>
              <a:t>33</a:t>
            </a:fld>
            <a:endParaRPr lang="zh-CN" altLang="en-US"/>
          </a:p>
        </p:txBody>
      </p:sp>
    </p:spTree>
    <p:extLst>
      <p:ext uri="{BB962C8B-B14F-4D97-AF65-F5344CB8AC3E}">
        <p14:creationId xmlns:p14="http://schemas.microsoft.com/office/powerpoint/2010/main" val="32534309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EE20D7A-FBE7-4390-9696-D1DC65E49460}"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8531193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EE20D7A-FBE7-4390-9696-D1DC65E49460}"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9309732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EE20D7A-FBE7-4390-9696-D1DC65E49460}"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8304093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EE20D7A-FBE7-4390-9696-D1DC65E49460}"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5915547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EE20D7A-FBE7-4390-9696-D1DC65E49460}"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0431125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EE20D7A-FBE7-4390-9696-D1DC65E49460}"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3031433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f_{theta}</a:t>
            </a:r>
            <a:r>
              <a:rPr lang="zh-CN" altLang="en-US" dirty="0"/>
              <a:t>在测试的时候不使用，</a:t>
            </a:r>
            <a:r>
              <a:rPr lang="en-US" altLang="zh-CN" dirty="0"/>
              <a:t>NCE loss</a:t>
            </a:r>
            <a:r>
              <a:rPr lang="zh-CN" altLang="en-US" dirty="0"/>
              <a:t>中，</a:t>
            </a:r>
            <a:r>
              <a:rPr lang="en-US" altLang="zh-CN" dirty="0"/>
              <a:t>f_{theta}</a:t>
            </a:r>
            <a:r>
              <a:rPr lang="zh-CN" altLang="en-US" dirty="0"/>
              <a:t>是一个线性层，</a:t>
            </a:r>
            <a:r>
              <a:rPr lang="en-US" altLang="zh-CN" dirty="0"/>
              <a:t>Distance ranking</a:t>
            </a:r>
            <a:r>
              <a:rPr lang="zh-CN" altLang="en-US" dirty="0"/>
              <a:t>中没有</a:t>
            </a:r>
            <a:r>
              <a:rPr lang="en-US" altLang="zh-CN" dirty="0"/>
              <a:t>f_{theta}</a:t>
            </a:r>
            <a:r>
              <a:rPr lang="zh-CN" altLang="en-US" dirty="0"/>
              <a:t>，</a:t>
            </a:r>
            <a:r>
              <a:rPr lang="en-US" altLang="zh-CN" dirty="0"/>
              <a:t>Word Prediction Loss</a:t>
            </a:r>
            <a:r>
              <a:rPr lang="zh-CN" altLang="en-US" dirty="0"/>
              <a:t>中</a:t>
            </a:r>
            <a:r>
              <a:rPr lang="en-US" altLang="zh-CN" dirty="0"/>
              <a:t>f_{theta}</a:t>
            </a:r>
            <a:r>
              <a:rPr lang="zh-CN" altLang="en-US" dirty="0"/>
              <a:t>是线性层，输出是字典大小</a:t>
            </a: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EE20D7A-FBE7-4390-9696-D1DC65E49460}"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8665953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EE20D7A-FBE7-4390-9696-D1DC65E49460}"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9582749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EE20D7A-FBE7-4390-9696-D1DC65E49460}"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3231109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Table3</a:t>
            </a:r>
            <a:r>
              <a:rPr lang="zh-CN" altLang="en-US" dirty="0"/>
              <a:t>是总体的结果，</a:t>
            </a:r>
            <a:r>
              <a:rPr lang="en-US" altLang="zh-CN" dirty="0"/>
              <a:t>Table4</a:t>
            </a:r>
            <a:r>
              <a:rPr lang="zh-CN" altLang="en-US" dirty="0"/>
              <a:t>是</a:t>
            </a:r>
            <a:r>
              <a:rPr lang="en-US" altLang="zh-CN" dirty="0"/>
              <a:t>Cross Domain Generalization</a:t>
            </a:r>
            <a:r>
              <a:rPr lang="zh-CN" altLang="en-US" dirty="0"/>
              <a:t>的结果，</a:t>
            </a:r>
            <a:r>
              <a:rPr lang="en-US" altLang="zh-CN" dirty="0"/>
              <a:t>Is there a general Compact Network that is capable to generalize to different domains</a:t>
            </a:r>
            <a:r>
              <a:rPr lang="zh-CN" altLang="en-US" dirty="0"/>
              <a:t>？</a:t>
            </a:r>
            <a:r>
              <a:rPr lang="en-US" altLang="zh-CN" dirty="0"/>
              <a:t>we trained the Compact Network in a general domain with the large-scale </a:t>
            </a:r>
            <a:r>
              <a:rPr lang="en-US" altLang="zh-CN" dirty="0" err="1"/>
              <a:t>Wikimatrix</a:t>
            </a:r>
            <a:r>
              <a:rPr lang="en-US" altLang="zh-CN" dirty="0"/>
              <a:t> Corpus (</a:t>
            </a:r>
            <a:r>
              <a:rPr lang="en-US" altLang="zh-CN" dirty="0" err="1"/>
              <a:t>Schwenk</a:t>
            </a:r>
            <a:r>
              <a:rPr lang="en-US" altLang="zh-CN" dirty="0"/>
              <a:t> et al., 2021) and evaluated its behavior on various target domains. Table5</a:t>
            </a:r>
            <a:r>
              <a:rPr lang="zh-CN" altLang="en-US" dirty="0"/>
              <a:t>是</a:t>
            </a:r>
            <a:r>
              <a:rPr lang="en-US" altLang="zh-CN" dirty="0"/>
              <a:t>The Compact Network Training with Limited Data</a:t>
            </a:r>
            <a:r>
              <a:rPr lang="zh-CN" altLang="en-US" dirty="0"/>
              <a:t>的结果，</a:t>
            </a:r>
            <a:r>
              <a:rPr lang="en-US" altLang="zh-CN" dirty="0"/>
              <a:t>When we use only 40% of the datastore for training, CKMT still outperforms the adaptive </a:t>
            </a:r>
            <a:r>
              <a:rPr lang="en-US" altLang="zh-CN" dirty="0" err="1"/>
              <a:t>kNN</a:t>
            </a:r>
            <a:r>
              <a:rPr lang="en-US" altLang="zh-CN" dirty="0"/>
              <a:t>-MT. It indicates that our proposed Compact Network is efficient and requires a small amount of key-value pairs to compress the semantic representations with contrastive loss.</a:t>
            </a: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EE20D7A-FBE7-4390-9696-D1DC65E49460}"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2321204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EE20D7A-FBE7-4390-9696-D1DC65E49460}"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7853447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EE20D7A-FBE7-4390-9696-D1DC65E49460}"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4990562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EE20D7A-FBE7-4390-9696-D1DC65E49460}"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3231109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25537D-BB2C-5D43-8F92-FAB869EA61D4}"/>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A693A72D-62AA-B240-99B4-065BE6091C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8C6405D1-4F19-D34F-90B2-432AD8455D7D}"/>
              </a:ext>
            </a:extLst>
          </p:cNvPr>
          <p:cNvSpPr>
            <a:spLocks noGrp="1"/>
          </p:cNvSpPr>
          <p:nvPr>
            <p:ph type="dt" sz="half" idx="10"/>
          </p:nvPr>
        </p:nvSpPr>
        <p:spPr/>
        <p:txBody>
          <a:bodyPr/>
          <a:lstStyle/>
          <a:p>
            <a:fld id="{F7B4C678-E3B4-AE47-BB88-1417F1EF2BAC}" type="datetimeFigureOut">
              <a:rPr kumimoji="1" lang="zh-CN" altLang="en-US" smtClean="0"/>
              <a:t>2022/5/6</a:t>
            </a:fld>
            <a:endParaRPr kumimoji="1" lang="zh-CN" altLang="en-US"/>
          </a:p>
        </p:txBody>
      </p:sp>
      <p:sp>
        <p:nvSpPr>
          <p:cNvPr id="5" name="页脚占位符 4">
            <a:extLst>
              <a:ext uri="{FF2B5EF4-FFF2-40B4-BE49-F238E27FC236}">
                <a16:creationId xmlns:a16="http://schemas.microsoft.com/office/drawing/2014/main" id="{B740BAD6-AC7E-C745-A7CB-6D471F112000}"/>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FD942804-9B2D-9E42-A45D-865C52742DE8}"/>
              </a:ext>
            </a:extLst>
          </p:cNvPr>
          <p:cNvSpPr>
            <a:spLocks noGrp="1"/>
          </p:cNvSpPr>
          <p:nvPr>
            <p:ph type="sldNum" sz="quarter" idx="12"/>
          </p:nvPr>
        </p:nvSpPr>
        <p:spPr/>
        <p:txBody>
          <a:bodyPr/>
          <a:lstStyle/>
          <a:p>
            <a:fld id="{B90E414F-53EB-AD47-A06E-9799D86C6076}" type="slidenum">
              <a:rPr kumimoji="1" lang="zh-CN" altLang="en-US" smtClean="0"/>
              <a:t>‹#›</a:t>
            </a:fld>
            <a:endParaRPr kumimoji="1" lang="zh-CN" altLang="en-US"/>
          </a:p>
        </p:txBody>
      </p:sp>
    </p:spTree>
    <p:extLst>
      <p:ext uri="{BB962C8B-B14F-4D97-AF65-F5344CB8AC3E}">
        <p14:creationId xmlns:p14="http://schemas.microsoft.com/office/powerpoint/2010/main" val="2128399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CAB68A-7631-E14E-856E-7D182E620F19}"/>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C0C64412-0E23-A543-B010-D4F26A893443}"/>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A8C70E95-3726-4A4E-B3E8-50C05DF002CA}"/>
              </a:ext>
            </a:extLst>
          </p:cNvPr>
          <p:cNvSpPr>
            <a:spLocks noGrp="1"/>
          </p:cNvSpPr>
          <p:nvPr>
            <p:ph type="dt" sz="half" idx="10"/>
          </p:nvPr>
        </p:nvSpPr>
        <p:spPr/>
        <p:txBody>
          <a:bodyPr/>
          <a:lstStyle/>
          <a:p>
            <a:fld id="{F7B4C678-E3B4-AE47-BB88-1417F1EF2BAC}" type="datetimeFigureOut">
              <a:rPr kumimoji="1" lang="zh-CN" altLang="en-US" smtClean="0"/>
              <a:t>2022/5/6</a:t>
            </a:fld>
            <a:endParaRPr kumimoji="1" lang="zh-CN" altLang="en-US"/>
          </a:p>
        </p:txBody>
      </p:sp>
      <p:sp>
        <p:nvSpPr>
          <p:cNvPr id="5" name="页脚占位符 4">
            <a:extLst>
              <a:ext uri="{FF2B5EF4-FFF2-40B4-BE49-F238E27FC236}">
                <a16:creationId xmlns:a16="http://schemas.microsoft.com/office/drawing/2014/main" id="{6853CDCF-CD73-5147-BACB-2A8B07E1AA2E}"/>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3DC63972-697D-0849-A9F9-2151800445B6}"/>
              </a:ext>
            </a:extLst>
          </p:cNvPr>
          <p:cNvSpPr>
            <a:spLocks noGrp="1"/>
          </p:cNvSpPr>
          <p:nvPr>
            <p:ph type="sldNum" sz="quarter" idx="12"/>
          </p:nvPr>
        </p:nvSpPr>
        <p:spPr/>
        <p:txBody>
          <a:bodyPr/>
          <a:lstStyle/>
          <a:p>
            <a:fld id="{B90E414F-53EB-AD47-A06E-9799D86C6076}" type="slidenum">
              <a:rPr kumimoji="1" lang="zh-CN" altLang="en-US" smtClean="0"/>
              <a:t>‹#›</a:t>
            </a:fld>
            <a:endParaRPr kumimoji="1" lang="zh-CN" altLang="en-US"/>
          </a:p>
        </p:txBody>
      </p:sp>
    </p:spTree>
    <p:extLst>
      <p:ext uri="{BB962C8B-B14F-4D97-AF65-F5344CB8AC3E}">
        <p14:creationId xmlns:p14="http://schemas.microsoft.com/office/powerpoint/2010/main" val="18024463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E9CF353-B02F-8E4C-AFEF-BFB8FD42CC9B}"/>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993A148E-9027-D94C-B07F-6C4EC339950B}"/>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DAC0B053-59FE-D54C-A774-50EA9C076A27}"/>
              </a:ext>
            </a:extLst>
          </p:cNvPr>
          <p:cNvSpPr>
            <a:spLocks noGrp="1"/>
          </p:cNvSpPr>
          <p:nvPr>
            <p:ph type="dt" sz="half" idx="10"/>
          </p:nvPr>
        </p:nvSpPr>
        <p:spPr/>
        <p:txBody>
          <a:bodyPr/>
          <a:lstStyle/>
          <a:p>
            <a:fld id="{F7B4C678-E3B4-AE47-BB88-1417F1EF2BAC}" type="datetimeFigureOut">
              <a:rPr kumimoji="1" lang="zh-CN" altLang="en-US" smtClean="0"/>
              <a:t>2022/5/6</a:t>
            </a:fld>
            <a:endParaRPr kumimoji="1" lang="zh-CN" altLang="en-US"/>
          </a:p>
        </p:txBody>
      </p:sp>
      <p:sp>
        <p:nvSpPr>
          <p:cNvPr id="5" name="页脚占位符 4">
            <a:extLst>
              <a:ext uri="{FF2B5EF4-FFF2-40B4-BE49-F238E27FC236}">
                <a16:creationId xmlns:a16="http://schemas.microsoft.com/office/drawing/2014/main" id="{43ABF270-4E31-C44C-95D5-C383F42598DE}"/>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657AB53B-E850-8A49-8FA6-77ACA87AE8EE}"/>
              </a:ext>
            </a:extLst>
          </p:cNvPr>
          <p:cNvSpPr>
            <a:spLocks noGrp="1"/>
          </p:cNvSpPr>
          <p:nvPr>
            <p:ph type="sldNum" sz="quarter" idx="12"/>
          </p:nvPr>
        </p:nvSpPr>
        <p:spPr/>
        <p:txBody>
          <a:bodyPr/>
          <a:lstStyle/>
          <a:p>
            <a:fld id="{B90E414F-53EB-AD47-A06E-9799D86C6076}" type="slidenum">
              <a:rPr kumimoji="1" lang="zh-CN" altLang="en-US" smtClean="0"/>
              <a:t>‹#›</a:t>
            </a:fld>
            <a:endParaRPr kumimoji="1" lang="zh-CN" altLang="en-US"/>
          </a:p>
        </p:txBody>
      </p:sp>
    </p:spTree>
    <p:extLst>
      <p:ext uri="{BB962C8B-B14F-4D97-AF65-F5344CB8AC3E}">
        <p14:creationId xmlns:p14="http://schemas.microsoft.com/office/powerpoint/2010/main" val="11293997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3EDF18-EA33-BF4F-AC6E-B8473AE09E2D}"/>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3D0E8D87-CB6E-4444-979E-2B32C91FB22D}"/>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99C37D65-B17C-F348-91CA-ED30A910274D}"/>
              </a:ext>
            </a:extLst>
          </p:cNvPr>
          <p:cNvSpPr>
            <a:spLocks noGrp="1"/>
          </p:cNvSpPr>
          <p:nvPr>
            <p:ph type="dt" sz="half" idx="10"/>
          </p:nvPr>
        </p:nvSpPr>
        <p:spPr/>
        <p:txBody>
          <a:bodyPr/>
          <a:lstStyle/>
          <a:p>
            <a:fld id="{F7B4C678-E3B4-AE47-BB88-1417F1EF2BAC}" type="datetimeFigureOut">
              <a:rPr kumimoji="1" lang="zh-CN" altLang="en-US" smtClean="0"/>
              <a:t>2022/5/6</a:t>
            </a:fld>
            <a:endParaRPr kumimoji="1" lang="zh-CN" altLang="en-US"/>
          </a:p>
        </p:txBody>
      </p:sp>
      <p:sp>
        <p:nvSpPr>
          <p:cNvPr id="5" name="页脚占位符 4">
            <a:extLst>
              <a:ext uri="{FF2B5EF4-FFF2-40B4-BE49-F238E27FC236}">
                <a16:creationId xmlns:a16="http://schemas.microsoft.com/office/drawing/2014/main" id="{1FF31D00-813E-0D4F-80E0-094B0640921D}"/>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5DED4FF3-5EF4-7E4D-A085-13FA62E0D7B4}"/>
              </a:ext>
            </a:extLst>
          </p:cNvPr>
          <p:cNvSpPr>
            <a:spLocks noGrp="1"/>
          </p:cNvSpPr>
          <p:nvPr>
            <p:ph type="sldNum" sz="quarter" idx="12"/>
          </p:nvPr>
        </p:nvSpPr>
        <p:spPr/>
        <p:txBody>
          <a:bodyPr/>
          <a:lstStyle/>
          <a:p>
            <a:fld id="{B90E414F-53EB-AD47-A06E-9799D86C6076}" type="slidenum">
              <a:rPr kumimoji="1" lang="zh-CN" altLang="en-US" smtClean="0"/>
              <a:t>‹#›</a:t>
            </a:fld>
            <a:endParaRPr kumimoji="1" lang="zh-CN" altLang="en-US"/>
          </a:p>
        </p:txBody>
      </p:sp>
    </p:spTree>
    <p:extLst>
      <p:ext uri="{BB962C8B-B14F-4D97-AF65-F5344CB8AC3E}">
        <p14:creationId xmlns:p14="http://schemas.microsoft.com/office/powerpoint/2010/main" val="24638400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017223-1988-5540-BA1F-9620A1306DB2}"/>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69B5AEDF-64A9-754A-ACC0-6385B0E559E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617C79A5-6BBB-2147-9102-D12CC1E5AC87}"/>
              </a:ext>
            </a:extLst>
          </p:cNvPr>
          <p:cNvSpPr>
            <a:spLocks noGrp="1"/>
          </p:cNvSpPr>
          <p:nvPr>
            <p:ph type="dt" sz="half" idx="10"/>
          </p:nvPr>
        </p:nvSpPr>
        <p:spPr/>
        <p:txBody>
          <a:bodyPr/>
          <a:lstStyle/>
          <a:p>
            <a:fld id="{F7B4C678-E3B4-AE47-BB88-1417F1EF2BAC}" type="datetimeFigureOut">
              <a:rPr kumimoji="1" lang="zh-CN" altLang="en-US" smtClean="0"/>
              <a:t>2022/5/6</a:t>
            </a:fld>
            <a:endParaRPr kumimoji="1" lang="zh-CN" altLang="en-US"/>
          </a:p>
        </p:txBody>
      </p:sp>
      <p:sp>
        <p:nvSpPr>
          <p:cNvPr id="5" name="页脚占位符 4">
            <a:extLst>
              <a:ext uri="{FF2B5EF4-FFF2-40B4-BE49-F238E27FC236}">
                <a16:creationId xmlns:a16="http://schemas.microsoft.com/office/drawing/2014/main" id="{DB6D938F-1E59-1E47-9CCC-DCB5C6732876}"/>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89E3871B-A069-594C-88A2-41B7E261028E}"/>
              </a:ext>
            </a:extLst>
          </p:cNvPr>
          <p:cNvSpPr>
            <a:spLocks noGrp="1"/>
          </p:cNvSpPr>
          <p:nvPr>
            <p:ph type="sldNum" sz="quarter" idx="12"/>
          </p:nvPr>
        </p:nvSpPr>
        <p:spPr/>
        <p:txBody>
          <a:bodyPr/>
          <a:lstStyle/>
          <a:p>
            <a:fld id="{B90E414F-53EB-AD47-A06E-9799D86C6076}" type="slidenum">
              <a:rPr kumimoji="1" lang="zh-CN" altLang="en-US" smtClean="0"/>
              <a:t>‹#›</a:t>
            </a:fld>
            <a:endParaRPr kumimoji="1" lang="zh-CN" altLang="en-US"/>
          </a:p>
        </p:txBody>
      </p:sp>
    </p:spTree>
    <p:extLst>
      <p:ext uri="{BB962C8B-B14F-4D97-AF65-F5344CB8AC3E}">
        <p14:creationId xmlns:p14="http://schemas.microsoft.com/office/powerpoint/2010/main" val="3868284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60372F-1C73-3845-BFC2-1B98163E60DA}"/>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4A3DA151-F084-6C45-94FC-69B23B7D3CE2}"/>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DD977EC2-78C4-904A-8A26-AD262FF12FB8}"/>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AFB2F0FC-7DAD-CB41-91DD-AAD7BA1CCC3F}"/>
              </a:ext>
            </a:extLst>
          </p:cNvPr>
          <p:cNvSpPr>
            <a:spLocks noGrp="1"/>
          </p:cNvSpPr>
          <p:nvPr>
            <p:ph type="dt" sz="half" idx="10"/>
          </p:nvPr>
        </p:nvSpPr>
        <p:spPr/>
        <p:txBody>
          <a:bodyPr/>
          <a:lstStyle/>
          <a:p>
            <a:fld id="{F7B4C678-E3B4-AE47-BB88-1417F1EF2BAC}" type="datetimeFigureOut">
              <a:rPr kumimoji="1" lang="zh-CN" altLang="en-US" smtClean="0"/>
              <a:t>2022/5/6</a:t>
            </a:fld>
            <a:endParaRPr kumimoji="1" lang="zh-CN" altLang="en-US"/>
          </a:p>
        </p:txBody>
      </p:sp>
      <p:sp>
        <p:nvSpPr>
          <p:cNvPr id="6" name="页脚占位符 5">
            <a:extLst>
              <a:ext uri="{FF2B5EF4-FFF2-40B4-BE49-F238E27FC236}">
                <a16:creationId xmlns:a16="http://schemas.microsoft.com/office/drawing/2014/main" id="{3E3584E9-8350-D448-A12B-0F9631AC2AE0}"/>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595548D5-38AF-C64B-93EE-60B9AEDCC140}"/>
              </a:ext>
            </a:extLst>
          </p:cNvPr>
          <p:cNvSpPr>
            <a:spLocks noGrp="1"/>
          </p:cNvSpPr>
          <p:nvPr>
            <p:ph type="sldNum" sz="quarter" idx="12"/>
          </p:nvPr>
        </p:nvSpPr>
        <p:spPr/>
        <p:txBody>
          <a:bodyPr/>
          <a:lstStyle/>
          <a:p>
            <a:fld id="{B90E414F-53EB-AD47-A06E-9799D86C6076}" type="slidenum">
              <a:rPr kumimoji="1" lang="zh-CN" altLang="en-US" smtClean="0"/>
              <a:t>‹#›</a:t>
            </a:fld>
            <a:endParaRPr kumimoji="1" lang="zh-CN" altLang="en-US"/>
          </a:p>
        </p:txBody>
      </p:sp>
    </p:spTree>
    <p:extLst>
      <p:ext uri="{BB962C8B-B14F-4D97-AF65-F5344CB8AC3E}">
        <p14:creationId xmlns:p14="http://schemas.microsoft.com/office/powerpoint/2010/main" val="2724737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529252-5A93-7D4D-8F43-FD205A5146FD}"/>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1769E4BD-5459-3D49-BFF7-4601F00A8C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B7FDEA82-5A35-804B-A166-54F87D276A50}"/>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3524BC78-0F59-6A44-8BAD-9258ADA8F8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0C653BCA-D8B2-894B-AC9A-5D5B61B9CEC8}"/>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AC080109-7651-8C4D-8614-C9CADD73BABE}"/>
              </a:ext>
            </a:extLst>
          </p:cNvPr>
          <p:cNvSpPr>
            <a:spLocks noGrp="1"/>
          </p:cNvSpPr>
          <p:nvPr>
            <p:ph type="dt" sz="half" idx="10"/>
          </p:nvPr>
        </p:nvSpPr>
        <p:spPr/>
        <p:txBody>
          <a:bodyPr/>
          <a:lstStyle/>
          <a:p>
            <a:fld id="{F7B4C678-E3B4-AE47-BB88-1417F1EF2BAC}" type="datetimeFigureOut">
              <a:rPr kumimoji="1" lang="zh-CN" altLang="en-US" smtClean="0"/>
              <a:t>2022/5/6</a:t>
            </a:fld>
            <a:endParaRPr kumimoji="1" lang="zh-CN" altLang="en-US"/>
          </a:p>
        </p:txBody>
      </p:sp>
      <p:sp>
        <p:nvSpPr>
          <p:cNvPr id="8" name="页脚占位符 7">
            <a:extLst>
              <a:ext uri="{FF2B5EF4-FFF2-40B4-BE49-F238E27FC236}">
                <a16:creationId xmlns:a16="http://schemas.microsoft.com/office/drawing/2014/main" id="{1D12CF0E-77CB-5545-B30D-B8864F4F82A8}"/>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1D13AAA0-3CB1-DA45-B6D5-1413CFFCE9A8}"/>
              </a:ext>
            </a:extLst>
          </p:cNvPr>
          <p:cNvSpPr>
            <a:spLocks noGrp="1"/>
          </p:cNvSpPr>
          <p:nvPr>
            <p:ph type="sldNum" sz="quarter" idx="12"/>
          </p:nvPr>
        </p:nvSpPr>
        <p:spPr/>
        <p:txBody>
          <a:bodyPr/>
          <a:lstStyle/>
          <a:p>
            <a:fld id="{B90E414F-53EB-AD47-A06E-9799D86C6076}" type="slidenum">
              <a:rPr kumimoji="1" lang="zh-CN" altLang="en-US" smtClean="0"/>
              <a:t>‹#›</a:t>
            </a:fld>
            <a:endParaRPr kumimoji="1" lang="zh-CN" altLang="en-US"/>
          </a:p>
        </p:txBody>
      </p:sp>
    </p:spTree>
    <p:extLst>
      <p:ext uri="{BB962C8B-B14F-4D97-AF65-F5344CB8AC3E}">
        <p14:creationId xmlns:p14="http://schemas.microsoft.com/office/powerpoint/2010/main" val="28607545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C65D04-B285-CA4D-B6DE-F88DB1AC8C7C}"/>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1BAE75EC-5024-E94C-9B95-0AEA4F02161C}"/>
              </a:ext>
            </a:extLst>
          </p:cNvPr>
          <p:cNvSpPr>
            <a:spLocks noGrp="1"/>
          </p:cNvSpPr>
          <p:nvPr>
            <p:ph type="dt" sz="half" idx="10"/>
          </p:nvPr>
        </p:nvSpPr>
        <p:spPr/>
        <p:txBody>
          <a:bodyPr/>
          <a:lstStyle/>
          <a:p>
            <a:fld id="{F7B4C678-E3B4-AE47-BB88-1417F1EF2BAC}" type="datetimeFigureOut">
              <a:rPr kumimoji="1" lang="zh-CN" altLang="en-US" smtClean="0"/>
              <a:t>2022/5/6</a:t>
            </a:fld>
            <a:endParaRPr kumimoji="1" lang="zh-CN" altLang="en-US"/>
          </a:p>
        </p:txBody>
      </p:sp>
      <p:sp>
        <p:nvSpPr>
          <p:cNvPr id="4" name="页脚占位符 3">
            <a:extLst>
              <a:ext uri="{FF2B5EF4-FFF2-40B4-BE49-F238E27FC236}">
                <a16:creationId xmlns:a16="http://schemas.microsoft.com/office/drawing/2014/main" id="{6F4A60DB-1F0B-6449-AF2F-E7FB9BB292BA}"/>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C3C33E82-D44E-1D40-A9C2-19B604A4541A}"/>
              </a:ext>
            </a:extLst>
          </p:cNvPr>
          <p:cNvSpPr>
            <a:spLocks noGrp="1"/>
          </p:cNvSpPr>
          <p:nvPr>
            <p:ph type="sldNum" sz="quarter" idx="12"/>
          </p:nvPr>
        </p:nvSpPr>
        <p:spPr/>
        <p:txBody>
          <a:bodyPr/>
          <a:lstStyle/>
          <a:p>
            <a:fld id="{B90E414F-53EB-AD47-A06E-9799D86C6076}" type="slidenum">
              <a:rPr kumimoji="1" lang="zh-CN" altLang="en-US" smtClean="0"/>
              <a:t>‹#›</a:t>
            </a:fld>
            <a:endParaRPr kumimoji="1" lang="zh-CN" altLang="en-US"/>
          </a:p>
        </p:txBody>
      </p:sp>
    </p:spTree>
    <p:extLst>
      <p:ext uri="{BB962C8B-B14F-4D97-AF65-F5344CB8AC3E}">
        <p14:creationId xmlns:p14="http://schemas.microsoft.com/office/powerpoint/2010/main" val="3985283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5F40B12E-C94E-E243-8AC7-B558D9D8C534}"/>
              </a:ext>
            </a:extLst>
          </p:cNvPr>
          <p:cNvSpPr>
            <a:spLocks noGrp="1"/>
          </p:cNvSpPr>
          <p:nvPr>
            <p:ph type="dt" sz="half" idx="10"/>
          </p:nvPr>
        </p:nvSpPr>
        <p:spPr/>
        <p:txBody>
          <a:bodyPr/>
          <a:lstStyle/>
          <a:p>
            <a:fld id="{F7B4C678-E3B4-AE47-BB88-1417F1EF2BAC}" type="datetimeFigureOut">
              <a:rPr kumimoji="1" lang="zh-CN" altLang="en-US" smtClean="0"/>
              <a:t>2022/5/6</a:t>
            </a:fld>
            <a:endParaRPr kumimoji="1" lang="zh-CN" altLang="en-US"/>
          </a:p>
        </p:txBody>
      </p:sp>
      <p:sp>
        <p:nvSpPr>
          <p:cNvPr id="3" name="页脚占位符 2">
            <a:extLst>
              <a:ext uri="{FF2B5EF4-FFF2-40B4-BE49-F238E27FC236}">
                <a16:creationId xmlns:a16="http://schemas.microsoft.com/office/drawing/2014/main" id="{DC291E6A-CF91-CF4A-811E-B1C307ED1438}"/>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EC7603DF-2BE3-DA47-BC9F-533BC2D2286D}"/>
              </a:ext>
            </a:extLst>
          </p:cNvPr>
          <p:cNvSpPr>
            <a:spLocks noGrp="1"/>
          </p:cNvSpPr>
          <p:nvPr>
            <p:ph type="sldNum" sz="quarter" idx="12"/>
          </p:nvPr>
        </p:nvSpPr>
        <p:spPr/>
        <p:txBody>
          <a:bodyPr/>
          <a:lstStyle/>
          <a:p>
            <a:fld id="{B90E414F-53EB-AD47-A06E-9799D86C6076}" type="slidenum">
              <a:rPr kumimoji="1" lang="zh-CN" altLang="en-US" smtClean="0"/>
              <a:t>‹#›</a:t>
            </a:fld>
            <a:endParaRPr kumimoji="1" lang="zh-CN" altLang="en-US"/>
          </a:p>
        </p:txBody>
      </p:sp>
    </p:spTree>
    <p:extLst>
      <p:ext uri="{BB962C8B-B14F-4D97-AF65-F5344CB8AC3E}">
        <p14:creationId xmlns:p14="http://schemas.microsoft.com/office/powerpoint/2010/main" val="34656934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A115A2-B1D4-8E40-AB7A-A2352C2BD906}"/>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0BC6FC7D-5DFE-A84B-A52E-740B1C1A7BB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4751A0AB-980B-F143-B99F-83B2CB58B4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EA7838E9-95A9-8841-BD91-9567380B190D}"/>
              </a:ext>
            </a:extLst>
          </p:cNvPr>
          <p:cNvSpPr>
            <a:spLocks noGrp="1"/>
          </p:cNvSpPr>
          <p:nvPr>
            <p:ph type="dt" sz="half" idx="10"/>
          </p:nvPr>
        </p:nvSpPr>
        <p:spPr/>
        <p:txBody>
          <a:bodyPr/>
          <a:lstStyle/>
          <a:p>
            <a:fld id="{F7B4C678-E3B4-AE47-BB88-1417F1EF2BAC}" type="datetimeFigureOut">
              <a:rPr kumimoji="1" lang="zh-CN" altLang="en-US" smtClean="0"/>
              <a:t>2022/5/6</a:t>
            </a:fld>
            <a:endParaRPr kumimoji="1" lang="zh-CN" altLang="en-US"/>
          </a:p>
        </p:txBody>
      </p:sp>
      <p:sp>
        <p:nvSpPr>
          <p:cNvPr id="6" name="页脚占位符 5">
            <a:extLst>
              <a:ext uri="{FF2B5EF4-FFF2-40B4-BE49-F238E27FC236}">
                <a16:creationId xmlns:a16="http://schemas.microsoft.com/office/drawing/2014/main" id="{E5788C36-0967-FA47-BF42-3921C5F2AB70}"/>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543B1C6E-8C98-714C-B2CF-F719D8EC00DE}"/>
              </a:ext>
            </a:extLst>
          </p:cNvPr>
          <p:cNvSpPr>
            <a:spLocks noGrp="1"/>
          </p:cNvSpPr>
          <p:nvPr>
            <p:ph type="sldNum" sz="quarter" idx="12"/>
          </p:nvPr>
        </p:nvSpPr>
        <p:spPr/>
        <p:txBody>
          <a:bodyPr/>
          <a:lstStyle/>
          <a:p>
            <a:fld id="{B90E414F-53EB-AD47-A06E-9799D86C6076}" type="slidenum">
              <a:rPr kumimoji="1" lang="zh-CN" altLang="en-US" smtClean="0"/>
              <a:t>‹#›</a:t>
            </a:fld>
            <a:endParaRPr kumimoji="1" lang="zh-CN" altLang="en-US"/>
          </a:p>
        </p:txBody>
      </p:sp>
    </p:spTree>
    <p:extLst>
      <p:ext uri="{BB962C8B-B14F-4D97-AF65-F5344CB8AC3E}">
        <p14:creationId xmlns:p14="http://schemas.microsoft.com/office/powerpoint/2010/main" val="21711069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F5CAD7-F231-FF48-B661-E385CF8371D9}"/>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C9DCB349-2736-0B4F-B2C1-6DBFBFFB58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16530CB5-0FD3-6A4A-A5EA-C3980C6783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0876226E-54DF-F444-92FA-5FF42036C9F2}"/>
              </a:ext>
            </a:extLst>
          </p:cNvPr>
          <p:cNvSpPr>
            <a:spLocks noGrp="1"/>
          </p:cNvSpPr>
          <p:nvPr>
            <p:ph type="dt" sz="half" idx="10"/>
          </p:nvPr>
        </p:nvSpPr>
        <p:spPr/>
        <p:txBody>
          <a:bodyPr/>
          <a:lstStyle/>
          <a:p>
            <a:fld id="{F7B4C678-E3B4-AE47-BB88-1417F1EF2BAC}" type="datetimeFigureOut">
              <a:rPr kumimoji="1" lang="zh-CN" altLang="en-US" smtClean="0"/>
              <a:t>2022/5/6</a:t>
            </a:fld>
            <a:endParaRPr kumimoji="1" lang="zh-CN" altLang="en-US"/>
          </a:p>
        </p:txBody>
      </p:sp>
      <p:sp>
        <p:nvSpPr>
          <p:cNvPr id="6" name="页脚占位符 5">
            <a:extLst>
              <a:ext uri="{FF2B5EF4-FFF2-40B4-BE49-F238E27FC236}">
                <a16:creationId xmlns:a16="http://schemas.microsoft.com/office/drawing/2014/main" id="{083E2C0A-E6C3-4C4E-983A-EB6D7C208234}"/>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74A5C04B-FD32-644A-9987-308969CDFE4B}"/>
              </a:ext>
            </a:extLst>
          </p:cNvPr>
          <p:cNvSpPr>
            <a:spLocks noGrp="1"/>
          </p:cNvSpPr>
          <p:nvPr>
            <p:ph type="sldNum" sz="quarter" idx="12"/>
          </p:nvPr>
        </p:nvSpPr>
        <p:spPr/>
        <p:txBody>
          <a:bodyPr/>
          <a:lstStyle/>
          <a:p>
            <a:fld id="{B90E414F-53EB-AD47-A06E-9799D86C6076}" type="slidenum">
              <a:rPr kumimoji="1" lang="zh-CN" altLang="en-US" smtClean="0"/>
              <a:t>‹#›</a:t>
            </a:fld>
            <a:endParaRPr kumimoji="1" lang="zh-CN" altLang="en-US"/>
          </a:p>
        </p:txBody>
      </p:sp>
    </p:spTree>
    <p:extLst>
      <p:ext uri="{BB962C8B-B14F-4D97-AF65-F5344CB8AC3E}">
        <p14:creationId xmlns:p14="http://schemas.microsoft.com/office/powerpoint/2010/main" val="13807323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13F54FA7-D040-214B-86B7-BE80038F256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7B533B9E-50F7-A945-B617-4B509E7D155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5C7DA57A-16B9-2C4C-948B-977E918CC6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B4C678-E3B4-AE47-BB88-1417F1EF2BAC}" type="datetimeFigureOut">
              <a:rPr kumimoji="1" lang="zh-CN" altLang="en-US" smtClean="0"/>
              <a:t>2022/5/6</a:t>
            </a:fld>
            <a:endParaRPr kumimoji="1" lang="zh-CN" altLang="en-US"/>
          </a:p>
        </p:txBody>
      </p:sp>
      <p:sp>
        <p:nvSpPr>
          <p:cNvPr id="5" name="页脚占位符 4">
            <a:extLst>
              <a:ext uri="{FF2B5EF4-FFF2-40B4-BE49-F238E27FC236}">
                <a16:creationId xmlns:a16="http://schemas.microsoft.com/office/drawing/2014/main" id="{042B1DF3-7F13-084E-B14B-041F90A3DB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404C7FDD-3A24-1D4D-B91C-2D74189D89D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0E414F-53EB-AD47-A06E-9799D86C6076}" type="slidenum">
              <a:rPr kumimoji="1" lang="zh-CN" altLang="en-US" smtClean="0"/>
              <a:t>‹#›</a:t>
            </a:fld>
            <a:endParaRPr kumimoji="1" lang="zh-CN" altLang="en-US"/>
          </a:p>
        </p:txBody>
      </p:sp>
    </p:spTree>
    <p:extLst>
      <p:ext uri="{BB962C8B-B14F-4D97-AF65-F5344CB8AC3E}">
        <p14:creationId xmlns:p14="http://schemas.microsoft.com/office/powerpoint/2010/main" val="29351982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3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9E6466-61BC-2F49-8D6B-EF76C5530914}"/>
              </a:ext>
            </a:extLst>
          </p:cNvPr>
          <p:cNvSpPr>
            <a:spLocks noGrp="1"/>
          </p:cNvSpPr>
          <p:nvPr>
            <p:ph type="ctrTitle"/>
          </p:nvPr>
        </p:nvSpPr>
        <p:spPr/>
        <p:txBody>
          <a:bodyPr>
            <a:normAutofit/>
          </a:bodyPr>
          <a:lstStyle/>
          <a:p>
            <a:r>
              <a:rPr lang="en-US" altLang="zh-CN" sz="4800" b="1" dirty="0"/>
              <a:t>Retrieval Augmented Approaches in NLP</a:t>
            </a:r>
            <a:endParaRPr kumimoji="1" lang="zh-CN" altLang="en-US" sz="4800" dirty="0">
              <a:latin typeface="Arial" panose="020B0604020202020204" pitchFamily="34" charset="0"/>
              <a:cs typeface="Arial" panose="020B0604020202020204" pitchFamily="34" charset="0"/>
            </a:endParaRPr>
          </a:p>
        </p:txBody>
      </p:sp>
      <p:sp>
        <p:nvSpPr>
          <p:cNvPr id="3" name="副标题 2">
            <a:extLst>
              <a:ext uri="{FF2B5EF4-FFF2-40B4-BE49-F238E27FC236}">
                <a16:creationId xmlns:a16="http://schemas.microsoft.com/office/drawing/2014/main" id="{ACF24D0B-BE03-F64D-9438-A63BD938D1A7}"/>
              </a:ext>
            </a:extLst>
          </p:cNvPr>
          <p:cNvSpPr>
            <a:spLocks noGrp="1"/>
          </p:cNvSpPr>
          <p:nvPr>
            <p:ph type="subTitle" idx="1"/>
          </p:nvPr>
        </p:nvSpPr>
        <p:spPr/>
        <p:txBody>
          <a:bodyPr/>
          <a:lstStyle/>
          <a:p>
            <a:r>
              <a:rPr kumimoji="1" lang="en-US" altLang="zh-CN" dirty="0">
                <a:latin typeface="Arial" panose="020B0604020202020204" pitchFamily="34" charset="0"/>
                <a:cs typeface="Arial" panose="020B0604020202020204" pitchFamily="34" charset="0"/>
              </a:rPr>
              <a:t>Hongkun Hao (</a:t>
            </a:r>
            <a:r>
              <a:rPr kumimoji="1" lang="zh-CN" altLang="en-US" dirty="0">
                <a:latin typeface="Arial" panose="020B0604020202020204" pitchFamily="34" charset="0"/>
                <a:cs typeface="Arial" panose="020B0604020202020204" pitchFamily="34" charset="0"/>
              </a:rPr>
              <a:t>郝宏坤</a:t>
            </a:r>
            <a:r>
              <a:rPr kumimoji="1" lang="en-US" altLang="zh-CN" dirty="0">
                <a:latin typeface="Arial" panose="020B0604020202020204" pitchFamily="34" charset="0"/>
                <a:ea typeface="SimSun" panose="02010600030101010101" pitchFamily="2" charset="-122"/>
                <a:cs typeface="Arial" panose="020B0604020202020204" pitchFamily="34" charset="0"/>
              </a:rPr>
              <a:t>)</a:t>
            </a:r>
            <a:endParaRPr kumimoji="1" lang="en-US" altLang="zh-CN" dirty="0">
              <a:latin typeface="SimSun" panose="02010600030101010101" pitchFamily="2" charset="-122"/>
              <a:ea typeface="SimSun" panose="02010600030101010101" pitchFamily="2" charset="-122"/>
            </a:endParaRPr>
          </a:p>
          <a:p>
            <a:r>
              <a:rPr kumimoji="1" lang="en-US" altLang="zh-CN" dirty="0">
                <a:latin typeface="Arial" panose="020B0604020202020204" pitchFamily="34" charset="0"/>
                <a:ea typeface="SimSun" panose="02010600030101010101" pitchFamily="2" charset="-122"/>
                <a:cs typeface="Arial" panose="020B0604020202020204" pitchFamily="34" charset="0"/>
              </a:rPr>
              <a:t>Shanghai Jiao Tong University</a:t>
            </a:r>
          </a:p>
        </p:txBody>
      </p:sp>
      <p:sp>
        <p:nvSpPr>
          <p:cNvPr id="4" name="文本框 3">
            <a:extLst>
              <a:ext uri="{FF2B5EF4-FFF2-40B4-BE49-F238E27FC236}">
                <a16:creationId xmlns:a16="http://schemas.microsoft.com/office/drawing/2014/main" id="{0085120B-8001-B24C-98B9-6073286B684E}"/>
              </a:ext>
            </a:extLst>
          </p:cNvPr>
          <p:cNvSpPr txBox="1"/>
          <p:nvPr/>
        </p:nvSpPr>
        <p:spPr>
          <a:xfrm>
            <a:off x="2071868" y="2743200"/>
            <a:ext cx="18473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0364212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664661-AA93-EE46-AFD0-AA5352A6660C}"/>
              </a:ext>
            </a:extLst>
          </p:cNvPr>
          <p:cNvSpPr>
            <a:spLocks noGrp="1"/>
          </p:cNvSpPr>
          <p:nvPr>
            <p:ph type="title"/>
          </p:nvPr>
        </p:nvSpPr>
        <p:spPr>
          <a:xfrm>
            <a:off x="0" y="0"/>
            <a:ext cx="12191999" cy="743239"/>
          </a:xfrm>
        </p:spPr>
        <p:txBody>
          <a:bodyPr>
            <a:noAutofit/>
          </a:bodyPr>
          <a:lstStyle/>
          <a:p>
            <a:pPr algn="ctr"/>
            <a:r>
              <a:rPr kumimoji="1" lang="en-US" altLang="zh-CN" sz="3600" dirty="0">
                <a:latin typeface="Arial" panose="020B0604020202020204" pitchFamily="34" charset="0"/>
                <a:cs typeface="Arial" panose="020B0604020202020204" pitchFamily="34" charset="0"/>
              </a:rPr>
              <a:t>Experiment —— Analysis</a:t>
            </a:r>
            <a:endParaRPr kumimoji="1" lang="zh-CN" altLang="en-US" sz="3600" dirty="0">
              <a:latin typeface="Arial" panose="020B0604020202020204" pitchFamily="34" charset="0"/>
              <a:cs typeface="Arial" panose="020B0604020202020204" pitchFamily="34" charset="0"/>
            </a:endParaRPr>
          </a:p>
        </p:txBody>
      </p:sp>
      <p:sp>
        <p:nvSpPr>
          <p:cNvPr id="7" name="内容占位符 2">
            <a:extLst>
              <a:ext uri="{FF2B5EF4-FFF2-40B4-BE49-F238E27FC236}">
                <a16:creationId xmlns:a16="http://schemas.microsoft.com/office/drawing/2014/main" id="{B55BFAAA-C16A-4390-B1EE-67B271F1C137}"/>
              </a:ext>
            </a:extLst>
          </p:cNvPr>
          <p:cNvSpPr>
            <a:spLocks noGrp="1"/>
          </p:cNvSpPr>
          <p:nvPr>
            <p:ph idx="1"/>
          </p:nvPr>
        </p:nvSpPr>
        <p:spPr>
          <a:xfrm>
            <a:off x="3" y="893118"/>
            <a:ext cx="12191996" cy="5964882"/>
          </a:xfrm>
        </p:spPr>
        <p:txBody>
          <a:bodyPr>
            <a:normAutofit/>
          </a:bodyPr>
          <a:lstStyle/>
          <a:p>
            <a:pPr marL="457200" lvl="1" indent="0">
              <a:buNone/>
            </a:pPr>
            <a:endParaRPr lang="en-US" altLang="zh-CN" sz="2800" dirty="0">
              <a:latin typeface="Arial" panose="020B0604020202020204" pitchFamily="34" charset="0"/>
              <a:cs typeface="Arial" panose="020B0604020202020204" pitchFamily="34" charset="0"/>
            </a:endParaRPr>
          </a:p>
          <a:p>
            <a:pPr lvl="1"/>
            <a:r>
              <a:rPr lang="en-US" altLang="zh-CN" sz="2800" dirty="0">
                <a:latin typeface="Arial" panose="020B0604020202020204" pitchFamily="34" charset="0"/>
                <a:cs typeface="Arial" panose="020B0604020202020204" pitchFamily="34" charset="0"/>
              </a:rPr>
              <a:t>Scaling with number of passages</a:t>
            </a:r>
          </a:p>
          <a:p>
            <a:pPr lvl="1"/>
            <a:endParaRPr lang="en-US" altLang="zh-CN" sz="2800" dirty="0">
              <a:latin typeface="Arial" panose="020B0604020202020204" pitchFamily="34" charset="0"/>
              <a:cs typeface="Arial" panose="020B0604020202020204" pitchFamily="34" charset="0"/>
            </a:endParaRPr>
          </a:p>
          <a:p>
            <a:pPr lvl="1"/>
            <a:endParaRPr lang="en-US" altLang="zh-CN" sz="2800" dirty="0">
              <a:latin typeface="Arial" panose="020B0604020202020204" pitchFamily="34" charset="0"/>
              <a:cs typeface="Arial" panose="020B0604020202020204" pitchFamily="34" charset="0"/>
            </a:endParaRPr>
          </a:p>
          <a:p>
            <a:pPr lvl="1"/>
            <a:endParaRPr lang="en-US" altLang="zh-CN" sz="2800" dirty="0">
              <a:latin typeface="Arial" panose="020B0604020202020204" pitchFamily="34" charset="0"/>
              <a:cs typeface="Arial" panose="020B0604020202020204" pitchFamily="34" charset="0"/>
            </a:endParaRPr>
          </a:p>
          <a:p>
            <a:pPr lvl="1"/>
            <a:endParaRPr lang="en-US" altLang="zh-CN" sz="2800" dirty="0">
              <a:latin typeface="Arial" panose="020B0604020202020204" pitchFamily="34" charset="0"/>
              <a:cs typeface="Arial" panose="020B0604020202020204" pitchFamily="34" charset="0"/>
            </a:endParaRPr>
          </a:p>
          <a:p>
            <a:pPr lvl="1"/>
            <a:endParaRPr lang="en-US" altLang="zh-CN" sz="2800" dirty="0">
              <a:latin typeface="Arial" panose="020B0604020202020204" pitchFamily="34" charset="0"/>
              <a:cs typeface="Arial" panose="020B0604020202020204" pitchFamily="34" charset="0"/>
            </a:endParaRPr>
          </a:p>
          <a:p>
            <a:pPr lvl="1"/>
            <a:endParaRPr lang="en-US" altLang="zh-CN" sz="2800" dirty="0">
              <a:latin typeface="Arial" panose="020B0604020202020204" pitchFamily="34" charset="0"/>
              <a:cs typeface="Arial" panose="020B0604020202020204" pitchFamily="34" charset="0"/>
            </a:endParaRPr>
          </a:p>
          <a:p>
            <a:pPr lvl="1"/>
            <a:endParaRPr lang="en-US" altLang="zh-CN" sz="2800" dirty="0">
              <a:latin typeface="Arial" panose="020B0604020202020204" pitchFamily="34" charset="0"/>
              <a:cs typeface="Arial" panose="020B0604020202020204" pitchFamily="34" charset="0"/>
            </a:endParaRPr>
          </a:p>
          <a:p>
            <a:pPr lvl="1"/>
            <a:r>
              <a:rPr lang="en-US" altLang="zh-CN" sz="2800" dirty="0">
                <a:latin typeface="Arial" panose="020B0604020202020204" pitchFamily="34" charset="0"/>
                <a:cs typeface="Arial" panose="020B0604020202020204" pitchFamily="34" charset="0"/>
              </a:rPr>
              <a:t>this is evidence that sequence-to-sequence models are good at combining information from multiple passages.</a:t>
            </a:r>
          </a:p>
          <a:p>
            <a:endParaRPr kumimoji="1" lang="zh-CN" altLang="en-US" dirty="0"/>
          </a:p>
        </p:txBody>
      </p:sp>
      <p:pic>
        <p:nvPicPr>
          <p:cNvPr id="4" name="图片 3">
            <a:extLst>
              <a:ext uri="{FF2B5EF4-FFF2-40B4-BE49-F238E27FC236}">
                <a16:creationId xmlns:a16="http://schemas.microsoft.com/office/drawing/2014/main" id="{8430DAB9-13B2-FEB6-3648-18081B1A3B6E}"/>
              </a:ext>
            </a:extLst>
          </p:cNvPr>
          <p:cNvPicPr>
            <a:picLocks noChangeAspect="1"/>
          </p:cNvPicPr>
          <p:nvPr/>
        </p:nvPicPr>
        <p:blipFill>
          <a:blip r:embed="rId2"/>
          <a:stretch>
            <a:fillRect/>
          </a:stretch>
        </p:blipFill>
        <p:spPr>
          <a:xfrm>
            <a:off x="2712773" y="2171483"/>
            <a:ext cx="6766451" cy="2515033"/>
          </a:xfrm>
          <a:prstGeom prst="rect">
            <a:avLst/>
          </a:prstGeom>
        </p:spPr>
      </p:pic>
    </p:spTree>
    <p:extLst>
      <p:ext uri="{BB962C8B-B14F-4D97-AF65-F5344CB8AC3E}">
        <p14:creationId xmlns:p14="http://schemas.microsoft.com/office/powerpoint/2010/main" val="13167520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664661-AA93-EE46-AFD0-AA5352A6660C}"/>
              </a:ext>
            </a:extLst>
          </p:cNvPr>
          <p:cNvSpPr>
            <a:spLocks noGrp="1"/>
          </p:cNvSpPr>
          <p:nvPr>
            <p:ph type="title"/>
          </p:nvPr>
        </p:nvSpPr>
        <p:spPr>
          <a:xfrm>
            <a:off x="0" y="0"/>
            <a:ext cx="12191999" cy="743239"/>
          </a:xfrm>
        </p:spPr>
        <p:txBody>
          <a:bodyPr>
            <a:noAutofit/>
          </a:bodyPr>
          <a:lstStyle/>
          <a:p>
            <a:pPr algn="ctr"/>
            <a:r>
              <a:rPr kumimoji="1" lang="en-US" altLang="zh-CN" sz="3600" dirty="0">
                <a:latin typeface="Arial" panose="020B0604020202020204" pitchFamily="34" charset="0"/>
                <a:cs typeface="Arial" panose="020B0604020202020204" pitchFamily="34" charset="0"/>
              </a:rPr>
              <a:t>Analysis——</a:t>
            </a:r>
            <a:r>
              <a:rPr lang="en-US" altLang="zh-CN" sz="3600" dirty="0">
                <a:latin typeface="Arial" panose="020B0604020202020204" pitchFamily="34" charset="0"/>
                <a:cs typeface="Arial" panose="020B0604020202020204" pitchFamily="34" charset="0"/>
              </a:rPr>
              <a:t>Impact of the number of training passages</a:t>
            </a:r>
            <a:endParaRPr kumimoji="1" lang="zh-CN" altLang="en-US" sz="3600" dirty="0">
              <a:latin typeface="Arial" panose="020B0604020202020204" pitchFamily="34" charset="0"/>
              <a:cs typeface="Arial" panose="020B0604020202020204" pitchFamily="34" charset="0"/>
            </a:endParaRPr>
          </a:p>
        </p:txBody>
      </p:sp>
      <p:sp>
        <p:nvSpPr>
          <p:cNvPr id="7" name="内容占位符 2">
            <a:extLst>
              <a:ext uri="{FF2B5EF4-FFF2-40B4-BE49-F238E27FC236}">
                <a16:creationId xmlns:a16="http://schemas.microsoft.com/office/drawing/2014/main" id="{B55BFAAA-C16A-4390-B1EE-67B271F1C137}"/>
              </a:ext>
            </a:extLst>
          </p:cNvPr>
          <p:cNvSpPr>
            <a:spLocks noGrp="1"/>
          </p:cNvSpPr>
          <p:nvPr>
            <p:ph idx="1"/>
          </p:nvPr>
        </p:nvSpPr>
        <p:spPr>
          <a:xfrm>
            <a:off x="4" y="743238"/>
            <a:ext cx="12191996" cy="6114761"/>
          </a:xfrm>
        </p:spPr>
        <p:txBody>
          <a:bodyPr>
            <a:normAutofit/>
          </a:bodyPr>
          <a:lstStyle/>
          <a:p>
            <a:pPr lvl="1"/>
            <a:r>
              <a:rPr lang="en-US" altLang="zh-CN" sz="2800" dirty="0">
                <a:latin typeface="Arial" panose="020B0604020202020204" pitchFamily="34" charset="0"/>
                <a:cs typeface="Arial" panose="020B0604020202020204" pitchFamily="34" charset="0"/>
              </a:rPr>
              <a:t>In the previous section, the model was trained and evaluated with the same number of passages. To reduce the training computational budget, a simple solution consists in training the model with fewer passages. </a:t>
            </a:r>
          </a:p>
          <a:p>
            <a:pPr lvl="1"/>
            <a:endParaRPr lang="en-US" altLang="zh-CN" sz="2800" dirty="0">
              <a:latin typeface="Arial" panose="020B0604020202020204" pitchFamily="34" charset="0"/>
              <a:cs typeface="Arial" panose="020B0604020202020204" pitchFamily="34" charset="0"/>
            </a:endParaRPr>
          </a:p>
          <a:p>
            <a:pPr lvl="1"/>
            <a:endParaRPr lang="en-US" altLang="zh-CN" sz="2800" dirty="0">
              <a:latin typeface="Arial" panose="020B0604020202020204" pitchFamily="34" charset="0"/>
              <a:cs typeface="Arial" panose="020B0604020202020204" pitchFamily="34" charset="0"/>
            </a:endParaRPr>
          </a:p>
          <a:p>
            <a:pPr lvl="1"/>
            <a:endParaRPr lang="en-US" altLang="zh-CN" sz="2800" dirty="0">
              <a:latin typeface="Arial" panose="020B0604020202020204" pitchFamily="34" charset="0"/>
              <a:cs typeface="Arial" panose="020B0604020202020204" pitchFamily="34" charset="0"/>
            </a:endParaRPr>
          </a:p>
          <a:p>
            <a:pPr lvl="1"/>
            <a:endParaRPr lang="en-US" altLang="zh-CN" sz="2800" dirty="0">
              <a:latin typeface="Arial" panose="020B0604020202020204" pitchFamily="34" charset="0"/>
              <a:cs typeface="Arial" panose="020B0604020202020204" pitchFamily="34" charset="0"/>
            </a:endParaRPr>
          </a:p>
          <a:p>
            <a:pPr marL="457200" lvl="1" indent="0">
              <a:buNone/>
            </a:pPr>
            <a:endParaRPr lang="en-US" altLang="zh-CN" sz="2800" dirty="0">
              <a:latin typeface="Arial" panose="020B0604020202020204" pitchFamily="34" charset="0"/>
              <a:cs typeface="Arial" panose="020B0604020202020204" pitchFamily="34" charset="0"/>
            </a:endParaRPr>
          </a:p>
          <a:p>
            <a:pPr lvl="1"/>
            <a:r>
              <a:rPr lang="en-US" altLang="zh-CN" sz="2800" dirty="0">
                <a:latin typeface="Arial" panose="020B0604020202020204" pitchFamily="34" charset="0"/>
                <a:cs typeface="Arial" panose="020B0604020202020204" pitchFamily="34" charset="0"/>
              </a:rPr>
              <a:t>In Table 2, we report the performance obtained by training with different numbers of passages, while testing with 100 passages.</a:t>
            </a:r>
          </a:p>
          <a:p>
            <a:pPr lvl="1"/>
            <a:r>
              <a:rPr lang="en-US" altLang="zh-CN" sz="2800" dirty="0">
                <a:latin typeface="Arial" panose="020B0604020202020204" pitchFamily="34" charset="0"/>
                <a:cs typeface="Arial" panose="020B0604020202020204" pitchFamily="34" charset="0"/>
              </a:rPr>
              <a:t>reducing the number of training passages leads to a decrease of accuracy. Further, we propose to finetune the previous models using 100 passages for 1000 steps.</a:t>
            </a:r>
          </a:p>
          <a:p>
            <a:pPr lvl="1"/>
            <a:endParaRPr lang="en-US" altLang="zh-CN" sz="2800" dirty="0">
              <a:latin typeface="Arial" panose="020B0604020202020204" pitchFamily="34" charset="0"/>
              <a:cs typeface="Arial" panose="020B0604020202020204" pitchFamily="34" charset="0"/>
            </a:endParaRPr>
          </a:p>
          <a:p>
            <a:pPr lvl="1"/>
            <a:endParaRPr lang="en-US" altLang="zh-CN" sz="2800" dirty="0">
              <a:latin typeface="Arial" panose="020B0604020202020204" pitchFamily="34" charset="0"/>
              <a:cs typeface="Arial" panose="020B0604020202020204" pitchFamily="34" charset="0"/>
            </a:endParaRPr>
          </a:p>
          <a:p>
            <a:pPr lvl="1"/>
            <a:endParaRPr lang="en-US" altLang="zh-CN" sz="2800" dirty="0">
              <a:latin typeface="Arial" panose="020B0604020202020204" pitchFamily="34" charset="0"/>
              <a:cs typeface="Arial" panose="020B0604020202020204" pitchFamily="34" charset="0"/>
            </a:endParaRPr>
          </a:p>
        </p:txBody>
      </p:sp>
      <p:pic>
        <p:nvPicPr>
          <p:cNvPr id="5" name="图片 4">
            <a:extLst>
              <a:ext uri="{FF2B5EF4-FFF2-40B4-BE49-F238E27FC236}">
                <a16:creationId xmlns:a16="http://schemas.microsoft.com/office/drawing/2014/main" id="{BD5B56F7-2329-4427-AD36-FC1C58BD7B4B}"/>
              </a:ext>
            </a:extLst>
          </p:cNvPr>
          <p:cNvPicPr>
            <a:picLocks noChangeAspect="1"/>
          </p:cNvPicPr>
          <p:nvPr/>
        </p:nvPicPr>
        <p:blipFill>
          <a:blip r:embed="rId2"/>
          <a:stretch>
            <a:fillRect/>
          </a:stretch>
        </p:blipFill>
        <p:spPr>
          <a:xfrm>
            <a:off x="2292061" y="2059565"/>
            <a:ext cx="7607877" cy="2460842"/>
          </a:xfrm>
          <a:prstGeom prst="rect">
            <a:avLst/>
          </a:prstGeom>
        </p:spPr>
      </p:pic>
    </p:spTree>
    <p:extLst>
      <p:ext uri="{BB962C8B-B14F-4D97-AF65-F5344CB8AC3E}">
        <p14:creationId xmlns:p14="http://schemas.microsoft.com/office/powerpoint/2010/main" val="21903528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112593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664661-AA93-EE46-AFD0-AA5352A6660C}"/>
              </a:ext>
            </a:extLst>
          </p:cNvPr>
          <p:cNvSpPr>
            <a:spLocks noGrp="1"/>
          </p:cNvSpPr>
          <p:nvPr>
            <p:ph type="title"/>
          </p:nvPr>
        </p:nvSpPr>
        <p:spPr>
          <a:xfrm>
            <a:off x="0" y="1"/>
            <a:ext cx="12191999" cy="1385740"/>
          </a:xfrm>
        </p:spPr>
        <p:txBody>
          <a:bodyPr>
            <a:normAutofit/>
          </a:bodyPr>
          <a:lstStyle/>
          <a:p>
            <a:pPr algn="ctr"/>
            <a:r>
              <a:rPr kumimoji="1" lang="en-US" altLang="zh-CN" dirty="0">
                <a:latin typeface="Arial" panose="020B0604020202020204" pitchFamily="34" charset="0"/>
                <a:cs typeface="Arial" panose="020B0604020202020204" pitchFamily="34" charset="0"/>
              </a:rPr>
              <a:t>Efficient Cluster-Based k-Nearest-Neighbor Machine Translation</a:t>
            </a:r>
            <a:endParaRPr kumimoji="1" lang="zh-CN" altLang="en-US" dirty="0">
              <a:latin typeface="Arial" panose="020B0604020202020204" pitchFamily="34" charset="0"/>
              <a:cs typeface="Arial" panose="020B0604020202020204" pitchFamily="34" charset="0"/>
            </a:endParaRPr>
          </a:p>
        </p:txBody>
      </p:sp>
      <p:sp>
        <p:nvSpPr>
          <p:cNvPr id="3" name="内容占位符 2">
            <a:extLst>
              <a:ext uri="{FF2B5EF4-FFF2-40B4-BE49-F238E27FC236}">
                <a16:creationId xmlns:a16="http://schemas.microsoft.com/office/drawing/2014/main" id="{567386CD-532C-2246-BDBF-B2744BB0B074}"/>
              </a:ext>
            </a:extLst>
          </p:cNvPr>
          <p:cNvSpPr>
            <a:spLocks noGrp="1"/>
          </p:cNvSpPr>
          <p:nvPr>
            <p:ph idx="1"/>
          </p:nvPr>
        </p:nvSpPr>
        <p:spPr>
          <a:xfrm>
            <a:off x="2" y="3747154"/>
            <a:ext cx="8285016" cy="3110846"/>
          </a:xfrm>
        </p:spPr>
        <p:txBody>
          <a:bodyPr>
            <a:normAutofit/>
          </a:bodyPr>
          <a:lstStyle/>
          <a:p>
            <a:pPr marL="0" indent="0">
              <a:buNone/>
            </a:pPr>
            <a:r>
              <a:rPr lang="en-US" altLang="zh-CN" sz="3600" dirty="0">
                <a:latin typeface="Arial" panose="020B0604020202020204" pitchFamily="34" charset="0"/>
                <a:cs typeface="Arial" panose="020B0604020202020204" pitchFamily="34" charset="0"/>
              </a:rPr>
              <a:t>Challenges</a:t>
            </a:r>
          </a:p>
          <a:p>
            <a:pPr lvl="1"/>
            <a:r>
              <a:rPr lang="en-US" altLang="zh-CN" sz="2800" dirty="0" err="1">
                <a:latin typeface="Arial" panose="020B0604020202020204" pitchFamily="34" charset="0"/>
                <a:cs typeface="Arial" panose="020B0604020202020204" pitchFamily="34" charset="0"/>
              </a:rPr>
              <a:t>kNN</a:t>
            </a:r>
            <a:r>
              <a:rPr lang="en-US" altLang="zh-CN" sz="2800" dirty="0">
                <a:latin typeface="Arial" panose="020B0604020202020204" pitchFamily="34" charset="0"/>
                <a:cs typeface="Arial" panose="020B0604020202020204" pitchFamily="34" charset="0"/>
              </a:rPr>
              <a:t> retrieval is at the expense of high latency.</a:t>
            </a:r>
            <a:endParaRPr lang="fr-FR" altLang="zh-CN" sz="2800" dirty="0">
              <a:latin typeface="Arial" panose="020B0604020202020204" pitchFamily="34" charset="0"/>
              <a:cs typeface="Arial" panose="020B0604020202020204" pitchFamily="34" charset="0"/>
            </a:endParaRPr>
          </a:p>
          <a:p>
            <a:pPr lvl="1"/>
            <a:r>
              <a:rPr lang="en-US" altLang="zh-CN" sz="2800" dirty="0">
                <a:latin typeface="Arial" panose="020B0604020202020204" pitchFamily="34" charset="0"/>
                <a:cs typeface="Arial" panose="020B0604020202020204" pitchFamily="34" charset="0"/>
              </a:rPr>
              <a:t>Feature distribution of a datastore is in the overlapped area.</a:t>
            </a:r>
          </a:p>
          <a:p>
            <a:endParaRPr lang="en-US" altLang="zh-CN" dirty="0">
              <a:latin typeface="Arial" panose="020B0604020202020204" pitchFamily="34" charset="0"/>
              <a:cs typeface="Arial" panose="020B0604020202020204" pitchFamily="34" charset="0"/>
            </a:endParaRPr>
          </a:p>
          <a:p>
            <a:endParaRPr lang="en-US" altLang="zh-CN" dirty="0">
              <a:latin typeface="Arial" panose="020B0604020202020204" pitchFamily="34" charset="0"/>
              <a:cs typeface="Arial" panose="020B0604020202020204" pitchFamily="34" charset="0"/>
            </a:endParaRPr>
          </a:p>
          <a:p>
            <a:endParaRPr lang="en-US" altLang="zh-CN" dirty="0">
              <a:latin typeface="Arial" panose="020B0604020202020204" pitchFamily="34" charset="0"/>
              <a:cs typeface="Arial" panose="020B0604020202020204" pitchFamily="34" charset="0"/>
            </a:endParaRPr>
          </a:p>
          <a:p>
            <a:endParaRPr lang="en-US" altLang="zh-CN" dirty="0">
              <a:latin typeface="Arial" panose="020B0604020202020204" pitchFamily="34" charset="0"/>
              <a:cs typeface="Arial" panose="020B0604020202020204" pitchFamily="34" charset="0"/>
            </a:endParaRPr>
          </a:p>
          <a:p>
            <a:endParaRPr kumimoji="1" lang="zh-CN" altLang="en-US" dirty="0"/>
          </a:p>
        </p:txBody>
      </p:sp>
      <p:pic>
        <p:nvPicPr>
          <p:cNvPr id="5" name="图片 4">
            <a:extLst>
              <a:ext uri="{FF2B5EF4-FFF2-40B4-BE49-F238E27FC236}">
                <a16:creationId xmlns:a16="http://schemas.microsoft.com/office/drawing/2014/main" id="{23CEDE7A-59E5-4A36-A1A5-3D35C054F04E}"/>
              </a:ext>
            </a:extLst>
          </p:cNvPr>
          <p:cNvPicPr>
            <a:picLocks noChangeAspect="1"/>
          </p:cNvPicPr>
          <p:nvPr/>
        </p:nvPicPr>
        <p:blipFill>
          <a:blip r:embed="rId2"/>
          <a:stretch>
            <a:fillRect/>
          </a:stretch>
        </p:blipFill>
        <p:spPr>
          <a:xfrm>
            <a:off x="2290328" y="1385741"/>
            <a:ext cx="7715250" cy="2190750"/>
          </a:xfrm>
          <a:prstGeom prst="rect">
            <a:avLst/>
          </a:prstGeom>
        </p:spPr>
      </p:pic>
      <p:pic>
        <p:nvPicPr>
          <p:cNvPr id="7" name="图片 6">
            <a:extLst>
              <a:ext uri="{FF2B5EF4-FFF2-40B4-BE49-F238E27FC236}">
                <a16:creationId xmlns:a16="http://schemas.microsoft.com/office/drawing/2014/main" id="{39E1FDE9-45A1-4F1B-AAE7-A217FE241697}"/>
              </a:ext>
            </a:extLst>
          </p:cNvPr>
          <p:cNvPicPr>
            <a:picLocks noChangeAspect="1"/>
          </p:cNvPicPr>
          <p:nvPr/>
        </p:nvPicPr>
        <p:blipFill>
          <a:blip r:embed="rId3"/>
          <a:stretch>
            <a:fillRect/>
          </a:stretch>
        </p:blipFill>
        <p:spPr>
          <a:xfrm>
            <a:off x="8431299" y="3576492"/>
            <a:ext cx="3760702" cy="3276960"/>
          </a:xfrm>
          <a:prstGeom prst="rect">
            <a:avLst/>
          </a:prstGeom>
        </p:spPr>
      </p:pic>
    </p:spTree>
    <p:extLst>
      <p:ext uri="{BB962C8B-B14F-4D97-AF65-F5344CB8AC3E}">
        <p14:creationId xmlns:p14="http://schemas.microsoft.com/office/powerpoint/2010/main" val="19266842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664661-AA93-EE46-AFD0-AA5352A6660C}"/>
              </a:ext>
            </a:extLst>
          </p:cNvPr>
          <p:cNvSpPr>
            <a:spLocks noGrp="1"/>
          </p:cNvSpPr>
          <p:nvPr>
            <p:ph type="title"/>
          </p:nvPr>
        </p:nvSpPr>
        <p:spPr>
          <a:xfrm>
            <a:off x="0" y="0"/>
            <a:ext cx="12191999" cy="743239"/>
          </a:xfrm>
        </p:spPr>
        <p:txBody>
          <a:bodyPr>
            <a:normAutofit fontScale="90000"/>
          </a:bodyPr>
          <a:lstStyle/>
          <a:p>
            <a:r>
              <a:rPr kumimoji="1" lang="en-US" altLang="zh-CN" dirty="0">
                <a:latin typeface="Arial" panose="020B0604020202020204" pitchFamily="34" charset="0"/>
                <a:cs typeface="Arial" panose="020B0604020202020204" pitchFamily="34" charset="0"/>
              </a:rPr>
              <a:t>Background—Nearest Neighbor Machine Translation</a:t>
            </a:r>
            <a:endParaRPr kumimoji="1" lang="zh-CN" altLang="en-US" dirty="0">
              <a:latin typeface="Arial" panose="020B0604020202020204" pitchFamily="34" charset="0"/>
              <a:cs typeface="Arial" panose="020B0604020202020204" pitchFamily="34" charset="0"/>
            </a:endParaRPr>
          </a:p>
        </p:txBody>
      </p:sp>
      <p:pic>
        <p:nvPicPr>
          <p:cNvPr id="8" name="图片 7">
            <a:extLst>
              <a:ext uri="{FF2B5EF4-FFF2-40B4-BE49-F238E27FC236}">
                <a16:creationId xmlns:a16="http://schemas.microsoft.com/office/drawing/2014/main" id="{0141538B-C4C1-48CB-9949-AAA51B3957AC}"/>
              </a:ext>
            </a:extLst>
          </p:cNvPr>
          <p:cNvPicPr>
            <a:picLocks noChangeAspect="1"/>
          </p:cNvPicPr>
          <p:nvPr/>
        </p:nvPicPr>
        <p:blipFill>
          <a:blip r:embed="rId2"/>
          <a:stretch>
            <a:fillRect/>
          </a:stretch>
        </p:blipFill>
        <p:spPr>
          <a:xfrm>
            <a:off x="332510" y="577738"/>
            <a:ext cx="11026028" cy="3287680"/>
          </a:xfrm>
          <a:prstGeom prst="rect">
            <a:avLst/>
          </a:prstGeom>
        </p:spPr>
      </p:pic>
      <p:pic>
        <p:nvPicPr>
          <p:cNvPr id="12" name="图片 11">
            <a:extLst>
              <a:ext uri="{FF2B5EF4-FFF2-40B4-BE49-F238E27FC236}">
                <a16:creationId xmlns:a16="http://schemas.microsoft.com/office/drawing/2014/main" id="{42B559B9-D541-4803-A864-EE3ACECBBCA5}"/>
              </a:ext>
            </a:extLst>
          </p:cNvPr>
          <p:cNvPicPr>
            <a:picLocks noChangeAspect="1"/>
          </p:cNvPicPr>
          <p:nvPr/>
        </p:nvPicPr>
        <p:blipFill>
          <a:blip r:embed="rId3"/>
          <a:stretch>
            <a:fillRect/>
          </a:stretch>
        </p:blipFill>
        <p:spPr>
          <a:xfrm>
            <a:off x="332510" y="3865418"/>
            <a:ext cx="7476351" cy="716540"/>
          </a:xfrm>
          <a:prstGeom prst="rect">
            <a:avLst/>
          </a:prstGeom>
        </p:spPr>
      </p:pic>
      <p:pic>
        <p:nvPicPr>
          <p:cNvPr id="14" name="图片 13">
            <a:extLst>
              <a:ext uri="{FF2B5EF4-FFF2-40B4-BE49-F238E27FC236}">
                <a16:creationId xmlns:a16="http://schemas.microsoft.com/office/drawing/2014/main" id="{93AC65A4-DE01-4310-B4EC-31FFA611976B}"/>
              </a:ext>
            </a:extLst>
          </p:cNvPr>
          <p:cNvPicPr>
            <a:picLocks noChangeAspect="1"/>
          </p:cNvPicPr>
          <p:nvPr/>
        </p:nvPicPr>
        <p:blipFill>
          <a:blip r:embed="rId4"/>
          <a:stretch>
            <a:fillRect/>
          </a:stretch>
        </p:blipFill>
        <p:spPr>
          <a:xfrm>
            <a:off x="518471" y="4581958"/>
            <a:ext cx="7104427" cy="1004455"/>
          </a:xfrm>
          <a:prstGeom prst="rect">
            <a:avLst/>
          </a:prstGeom>
        </p:spPr>
      </p:pic>
      <p:pic>
        <p:nvPicPr>
          <p:cNvPr id="16" name="图片 15">
            <a:extLst>
              <a:ext uri="{FF2B5EF4-FFF2-40B4-BE49-F238E27FC236}">
                <a16:creationId xmlns:a16="http://schemas.microsoft.com/office/drawing/2014/main" id="{2B276CDB-C82B-4611-84AC-04A0CB0E3014}"/>
              </a:ext>
            </a:extLst>
          </p:cNvPr>
          <p:cNvPicPr>
            <a:picLocks noChangeAspect="1"/>
          </p:cNvPicPr>
          <p:nvPr/>
        </p:nvPicPr>
        <p:blipFill>
          <a:blip r:embed="rId5"/>
          <a:stretch>
            <a:fillRect/>
          </a:stretch>
        </p:blipFill>
        <p:spPr>
          <a:xfrm>
            <a:off x="518471" y="5788603"/>
            <a:ext cx="6486525" cy="590550"/>
          </a:xfrm>
          <a:prstGeom prst="rect">
            <a:avLst/>
          </a:prstGeom>
        </p:spPr>
      </p:pic>
    </p:spTree>
    <p:extLst>
      <p:ext uri="{BB962C8B-B14F-4D97-AF65-F5344CB8AC3E}">
        <p14:creationId xmlns:p14="http://schemas.microsoft.com/office/powerpoint/2010/main" val="41610921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664661-AA93-EE46-AFD0-AA5352A6660C}"/>
              </a:ext>
            </a:extLst>
          </p:cNvPr>
          <p:cNvSpPr>
            <a:spLocks noGrp="1"/>
          </p:cNvSpPr>
          <p:nvPr>
            <p:ph type="title"/>
          </p:nvPr>
        </p:nvSpPr>
        <p:spPr>
          <a:xfrm>
            <a:off x="0" y="0"/>
            <a:ext cx="12191999" cy="743239"/>
          </a:xfrm>
        </p:spPr>
        <p:txBody>
          <a:bodyPr>
            <a:noAutofit/>
          </a:bodyPr>
          <a:lstStyle/>
          <a:p>
            <a:r>
              <a:rPr kumimoji="1" lang="en-US" altLang="zh-CN" sz="3200" dirty="0">
                <a:latin typeface="Arial" panose="020B0604020202020204" pitchFamily="34" charset="0"/>
                <a:cs typeface="Arial" panose="020B0604020202020204" pitchFamily="34" charset="0"/>
              </a:rPr>
              <a:t>Background—Adaptive Nearest Neighbor Machine Translation</a:t>
            </a:r>
            <a:endParaRPr kumimoji="1" lang="zh-CN" altLang="en-US" sz="3200" dirty="0">
              <a:latin typeface="Arial" panose="020B0604020202020204" pitchFamily="34" charset="0"/>
              <a:cs typeface="Arial" panose="020B0604020202020204" pitchFamily="34" charset="0"/>
            </a:endParaRPr>
          </a:p>
        </p:txBody>
      </p:sp>
      <p:sp>
        <p:nvSpPr>
          <p:cNvPr id="7" name="内容占位符 2">
            <a:extLst>
              <a:ext uri="{FF2B5EF4-FFF2-40B4-BE49-F238E27FC236}">
                <a16:creationId xmlns:a16="http://schemas.microsoft.com/office/drawing/2014/main" id="{B55BFAAA-C16A-4390-B1EE-67B271F1C137}"/>
              </a:ext>
            </a:extLst>
          </p:cNvPr>
          <p:cNvSpPr>
            <a:spLocks noGrp="1"/>
          </p:cNvSpPr>
          <p:nvPr>
            <p:ph idx="1"/>
          </p:nvPr>
        </p:nvSpPr>
        <p:spPr>
          <a:xfrm>
            <a:off x="3" y="893118"/>
            <a:ext cx="12191997" cy="5964882"/>
          </a:xfrm>
        </p:spPr>
        <p:txBody>
          <a:bodyPr>
            <a:normAutofit/>
          </a:bodyPr>
          <a:lstStyle/>
          <a:p>
            <a:pPr lvl="1"/>
            <a:r>
              <a:rPr lang="en-US" altLang="zh-CN" sz="2800" dirty="0">
                <a:latin typeface="Arial" panose="020B0604020202020204" pitchFamily="34" charset="0"/>
                <a:cs typeface="Arial" panose="020B0604020202020204" pitchFamily="34" charset="0"/>
              </a:rPr>
              <a:t>Challenges: </a:t>
            </a:r>
            <a:r>
              <a:rPr lang="en-US" altLang="zh-CN" sz="2800" dirty="0" err="1">
                <a:latin typeface="Arial" panose="020B0604020202020204" pitchFamily="34" charset="0"/>
                <a:cs typeface="Arial" panose="020B0604020202020204" pitchFamily="34" charset="0"/>
              </a:rPr>
              <a:t>kNN</a:t>
            </a:r>
            <a:r>
              <a:rPr lang="en-US" altLang="zh-CN" sz="2800" dirty="0">
                <a:latin typeface="Arial" panose="020B0604020202020204" pitchFamily="34" charset="0"/>
                <a:cs typeface="Arial" panose="020B0604020202020204" pitchFamily="34" charset="0"/>
              </a:rPr>
              <a:t>-MT simply retrieves a same number of nearest neighbors for each target token, which may cause prediction errors.</a:t>
            </a:r>
          </a:p>
          <a:p>
            <a:pPr lvl="1"/>
            <a:r>
              <a:rPr lang="en-US" altLang="zh-CN" sz="2800" dirty="0">
                <a:latin typeface="Arial" panose="020B0604020202020204" pitchFamily="34" charset="0"/>
                <a:cs typeface="Arial" panose="020B0604020202020204" pitchFamily="34" charset="0"/>
              </a:rPr>
              <a:t>Methods: introduce a light-weight Meta-k Network to estimate the importance of utilizing different </a:t>
            </a:r>
            <a:r>
              <a:rPr lang="en-US" altLang="zh-CN" sz="2800" i="1" dirty="0" err="1">
                <a:solidFill>
                  <a:srgbClr val="FF0000"/>
                </a:solidFill>
                <a:latin typeface="Arial" panose="020B0604020202020204" pitchFamily="34" charset="0"/>
                <a:cs typeface="Arial" panose="020B0604020202020204" pitchFamily="34" charset="0"/>
              </a:rPr>
              <a:t>ks</a:t>
            </a:r>
            <a:r>
              <a:rPr lang="en-US" altLang="zh-CN" sz="2800" dirty="0">
                <a:latin typeface="Arial" panose="020B0604020202020204" pitchFamily="34" charset="0"/>
                <a:cs typeface="Arial" panose="020B0604020202020204" pitchFamily="34" charset="0"/>
              </a:rPr>
              <a:t> </a:t>
            </a:r>
            <a:r>
              <a:rPr lang="en-US" altLang="zh-CN" sz="2000" dirty="0">
                <a:latin typeface="Arial" panose="020B0604020202020204" pitchFamily="34" charset="0"/>
                <a:cs typeface="Arial" panose="020B0604020202020204" pitchFamily="34" charset="0"/>
              </a:rPr>
              <a:t>     </a:t>
            </a:r>
            <a:r>
              <a:rPr lang="en-US" altLang="zh-CN" sz="2800" i="1" dirty="0" err="1">
                <a:solidFill>
                  <a:srgbClr val="FF0000"/>
                </a:solidFill>
                <a:latin typeface="Arial" panose="020B0604020202020204" pitchFamily="34" charset="0"/>
                <a:cs typeface="Arial" panose="020B0604020202020204" pitchFamily="34" charset="0"/>
              </a:rPr>
              <a:t>k</a:t>
            </a:r>
            <a:r>
              <a:rPr lang="en-US" altLang="zh-CN" sz="2800" i="1" dirty="0" err="1">
                <a:solidFill>
                  <a:srgbClr val="FF0000"/>
                </a:solidFill>
              </a:rPr>
              <a:t>∈S</a:t>
            </a:r>
            <a:r>
              <a:rPr lang="en-US" altLang="zh-CN" sz="2800" dirty="0"/>
              <a:t> where </a:t>
            </a:r>
          </a:p>
          <a:p>
            <a:pPr lvl="1"/>
            <a:endParaRPr lang="en-US" altLang="zh-CN" sz="2800" dirty="0">
              <a:latin typeface="Arial" panose="020B0604020202020204" pitchFamily="34" charset="0"/>
              <a:cs typeface="Arial" panose="020B0604020202020204" pitchFamily="34" charset="0"/>
            </a:endParaRPr>
          </a:p>
          <a:p>
            <a:pPr marL="457200" lvl="1" indent="0">
              <a:buNone/>
            </a:pPr>
            <a:endParaRPr lang="en-US" altLang="zh-CN" sz="2800" dirty="0">
              <a:latin typeface="Arial" panose="020B0604020202020204" pitchFamily="34" charset="0"/>
              <a:cs typeface="Arial" panose="020B0604020202020204" pitchFamily="34" charset="0"/>
            </a:endParaRPr>
          </a:p>
          <a:p>
            <a:pPr lvl="1"/>
            <a:r>
              <a:rPr lang="en-US" altLang="zh-CN" sz="2800" dirty="0">
                <a:latin typeface="Arial" panose="020B0604020202020204" pitchFamily="34" charset="0"/>
                <a:cs typeface="Arial" panose="020B0604020202020204" pitchFamily="34" charset="0"/>
              </a:rPr>
              <a:t>Details: for each neighbor</a:t>
            </a:r>
            <a:r>
              <a:rPr lang="en-US" altLang="zh-CN" sz="2800" i="1" dirty="0">
                <a:solidFill>
                  <a:srgbClr val="FF0000"/>
                </a:solidFill>
                <a:latin typeface="Arial" panose="020B0604020202020204" pitchFamily="34" charset="0"/>
                <a:cs typeface="Arial" panose="020B0604020202020204" pitchFamily="34" charset="0"/>
              </a:rPr>
              <a:t>(</a:t>
            </a:r>
            <a:r>
              <a:rPr lang="en-US" altLang="zh-CN" sz="2800" i="1" dirty="0" err="1">
                <a:solidFill>
                  <a:srgbClr val="FF0000"/>
                </a:solidFill>
                <a:latin typeface="Arial" panose="020B0604020202020204" pitchFamily="34" charset="0"/>
                <a:cs typeface="Arial" panose="020B0604020202020204" pitchFamily="34" charset="0"/>
              </a:rPr>
              <a:t>h_i</a:t>
            </a:r>
            <a:r>
              <a:rPr lang="en-US" altLang="zh-CN" sz="2800" i="1" dirty="0">
                <a:solidFill>
                  <a:srgbClr val="FF0000"/>
                </a:solidFill>
                <a:latin typeface="Arial" panose="020B0604020202020204" pitchFamily="34" charset="0"/>
                <a:cs typeface="Arial" panose="020B0604020202020204" pitchFamily="34" charset="0"/>
              </a:rPr>
              <a:t>, </a:t>
            </a:r>
            <a:r>
              <a:rPr lang="en-US" altLang="zh-CN" sz="2800" i="1" dirty="0" err="1">
                <a:solidFill>
                  <a:srgbClr val="FF0000"/>
                </a:solidFill>
                <a:latin typeface="Arial" panose="020B0604020202020204" pitchFamily="34" charset="0"/>
                <a:cs typeface="Arial" panose="020B0604020202020204" pitchFamily="34" charset="0"/>
              </a:rPr>
              <a:t>v_i</a:t>
            </a:r>
            <a:r>
              <a:rPr lang="en-US" altLang="zh-CN" sz="2800" i="1" dirty="0">
                <a:solidFill>
                  <a:srgbClr val="FF0000"/>
                </a:solidFill>
                <a:latin typeface="Arial" panose="020B0604020202020204" pitchFamily="34" charset="0"/>
                <a:cs typeface="Arial" panose="020B0604020202020204" pitchFamily="34" charset="0"/>
              </a:rPr>
              <a:t>), </a:t>
            </a:r>
            <a:r>
              <a:rPr lang="en-US" altLang="zh-CN" sz="2800" dirty="0" err="1">
                <a:latin typeface="Arial" panose="020B0604020202020204" pitchFamily="34" charset="0"/>
                <a:cs typeface="Arial" panose="020B0604020202020204" pitchFamily="34" charset="0"/>
              </a:rPr>
              <a:t>caculate</a:t>
            </a:r>
            <a:r>
              <a:rPr lang="en-US" altLang="zh-CN" sz="2800" dirty="0">
                <a:latin typeface="Arial" panose="020B0604020202020204" pitchFamily="34" charset="0"/>
                <a:cs typeface="Arial" panose="020B0604020202020204" pitchFamily="34" charset="0"/>
              </a:rPr>
              <a:t> distance </a:t>
            </a:r>
            <a:r>
              <a:rPr lang="en-US" altLang="zh-CN" sz="2800" i="1" dirty="0" err="1">
                <a:solidFill>
                  <a:srgbClr val="FF0000"/>
                </a:solidFill>
                <a:latin typeface="Arial" panose="020B0604020202020204" pitchFamily="34" charset="0"/>
                <a:cs typeface="Arial" panose="020B0604020202020204" pitchFamily="34" charset="0"/>
              </a:rPr>
              <a:t>d_i</a:t>
            </a:r>
            <a:r>
              <a:rPr lang="en-US" altLang="zh-CN" sz="2800" dirty="0">
                <a:latin typeface="Arial" panose="020B0604020202020204" pitchFamily="34" charset="0"/>
                <a:cs typeface="Arial" panose="020B0604020202020204" pitchFamily="34" charset="0"/>
              </a:rPr>
              <a:t>, the count of distinct values in top </a:t>
            </a:r>
            <a:r>
              <a:rPr lang="en-US" altLang="zh-CN" sz="2800" i="1" dirty="0" err="1">
                <a:solidFill>
                  <a:srgbClr val="FF0000"/>
                </a:solidFill>
                <a:latin typeface="Arial" panose="020B0604020202020204" pitchFamily="34" charset="0"/>
                <a:cs typeface="Arial" panose="020B0604020202020204" pitchFamily="34" charset="0"/>
              </a:rPr>
              <a:t>i</a:t>
            </a:r>
            <a:r>
              <a:rPr lang="en-US" altLang="zh-CN" sz="2800" dirty="0">
                <a:latin typeface="Arial" panose="020B0604020202020204" pitchFamily="34" charset="0"/>
                <a:cs typeface="Arial" panose="020B0604020202020204" pitchFamily="34" charset="0"/>
              </a:rPr>
              <a:t> neighbors </a:t>
            </a:r>
            <a:r>
              <a:rPr lang="en-US" altLang="zh-CN" sz="2800" i="1" dirty="0" err="1">
                <a:solidFill>
                  <a:srgbClr val="FF0000"/>
                </a:solidFill>
                <a:latin typeface="Arial" panose="020B0604020202020204" pitchFamily="34" charset="0"/>
                <a:cs typeface="Arial" panose="020B0604020202020204" pitchFamily="34" charset="0"/>
              </a:rPr>
              <a:t>c_i</a:t>
            </a:r>
            <a:r>
              <a:rPr lang="en-US" altLang="zh-CN" sz="2800" dirty="0">
                <a:latin typeface="Arial" panose="020B0604020202020204" pitchFamily="34" charset="0"/>
                <a:cs typeface="Arial" panose="020B0604020202020204" pitchFamily="34" charset="0"/>
              </a:rPr>
              <a:t>. Denote </a:t>
            </a:r>
            <a:r>
              <a:rPr lang="en-US" altLang="zh-CN" sz="2800" i="1" dirty="0">
                <a:solidFill>
                  <a:srgbClr val="FF0000"/>
                </a:solidFill>
                <a:latin typeface="Arial" panose="020B0604020202020204" pitchFamily="34" charset="0"/>
                <a:cs typeface="Arial" panose="020B0604020202020204" pitchFamily="34" charset="0"/>
              </a:rPr>
              <a:t>d=(d_1,…,</a:t>
            </a:r>
            <a:r>
              <a:rPr lang="en-US" altLang="zh-CN" sz="2800" i="1" dirty="0" err="1">
                <a:solidFill>
                  <a:srgbClr val="FF0000"/>
                </a:solidFill>
                <a:latin typeface="Arial" panose="020B0604020202020204" pitchFamily="34" charset="0"/>
                <a:cs typeface="Arial" panose="020B0604020202020204" pitchFamily="34" charset="0"/>
              </a:rPr>
              <a:t>d_K</a:t>
            </a:r>
            <a:r>
              <a:rPr lang="en-US" altLang="zh-CN" sz="2800" i="1" dirty="0">
                <a:solidFill>
                  <a:srgbClr val="FF0000"/>
                </a:solidFill>
                <a:latin typeface="Arial" panose="020B0604020202020204" pitchFamily="34" charset="0"/>
                <a:cs typeface="Arial" panose="020B0604020202020204" pitchFamily="34" charset="0"/>
              </a:rPr>
              <a:t>)</a:t>
            </a:r>
            <a:r>
              <a:rPr lang="en-US" altLang="zh-CN" sz="2800" dirty="0">
                <a:latin typeface="Arial" panose="020B0604020202020204" pitchFamily="34" charset="0"/>
                <a:cs typeface="Arial" panose="020B0604020202020204" pitchFamily="34" charset="0"/>
              </a:rPr>
              <a:t> and </a:t>
            </a:r>
            <a:r>
              <a:rPr lang="en-US" altLang="zh-CN" sz="2800" i="1" dirty="0">
                <a:solidFill>
                  <a:srgbClr val="FF0000"/>
                </a:solidFill>
                <a:latin typeface="Arial" panose="020B0604020202020204" pitchFamily="34" charset="0"/>
                <a:cs typeface="Arial" panose="020B0604020202020204" pitchFamily="34" charset="0"/>
              </a:rPr>
              <a:t>c=(c_1,…,</a:t>
            </a:r>
            <a:r>
              <a:rPr lang="en-US" altLang="zh-CN" sz="2800" i="1" dirty="0" err="1">
                <a:solidFill>
                  <a:srgbClr val="FF0000"/>
                </a:solidFill>
                <a:latin typeface="Arial" panose="020B0604020202020204" pitchFamily="34" charset="0"/>
                <a:cs typeface="Arial" panose="020B0604020202020204" pitchFamily="34" charset="0"/>
              </a:rPr>
              <a:t>c_K</a:t>
            </a:r>
            <a:r>
              <a:rPr lang="en-US" altLang="zh-CN" sz="2800" i="1" dirty="0">
                <a:solidFill>
                  <a:srgbClr val="FF0000"/>
                </a:solidFill>
                <a:latin typeface="Arial" panose="020B0604020202020204" pitchFamily="34" charset="0"/>
                <a:cs typeface="Arial" panose="020B0604020202020204" pitchFamily="34" charset="0"/>
              </a:rPr>
              <a:t>) </a:t>
            </a:r>
            <a:r>
              <a:rPr lang="en-US" altLang="zh-CN" sz="2800" dirty="0">
                <a:latin typeface="Arial" panose="020B0604020202020204" pitchFamily="34" charset="0"/>
                <a:cs typeface="Arial" panose="020B0604020202020204" pitchFamily="34" charset="0"/>
              </a:rPr>
              <a:t>. </a:t>
            </a:r>
            <a:endParaRPr lang="fr-FR" altLang="zh-CN" sz="2800" dirty="0">
              <a:latin typeface="Arial" panose="020B0604020202020204" pitchFamily="34" charset="0"/>
              <a:cs typeface="Arial" panose="020B0604020202020204" pitchFamily="34" charset="0"/>
            </a:endParaRPr>
          </a:p>
          <a:p>
            <a:pPr lvl="1"/>
            <a:endParaRPr lang="en-US" altLang="zh-CN" sz="2800" dirty="0">
              <a:latin typeface="Arial" panose="020B0604020202020204" pitchFamily="34" charset="0"/>
              <a:cs typeface="Arial" panose="020B0604020202020204" pitchFamily="34" charset="0"/>
            </a:endParaRPr>
          </a:p>
          <a:p>
            <a:endParaRPr lang="en-US" altLang="zh-CN" dirty="0">
              <a:latin typeface="Arial" panose="020B0604020202020204" pitchFamily="34" charset="0"/>
              <a:cs typeface="Arial" panose="020B0604020202020204" pitchFamily="34" charset="0"/>
            </a:endParaRPr>
          </a:p>
          <a:p>
            <a:endParaRPr lang="en-US" altLang="zh-CN" dirty="0">
              <a:latin typeface="Arial" panose="020B0604020202020204" pitchFamily="34" charset="0"/>
              <a:cs typeface="Arial" panose="020B0604020202020204" pitchFamily="34" charset="0"/>
            </a:endParaRPr>
          </a:p>
          <a:p>
            <a:endParaRPr lang="en-US" altLang="zh-CN" dirty="0">
              <a:latin typeface="Arial" panose="020B0604020202020204" pitchFamily="34" charset="0"/>
              <a:cs typeface="Arial" panose="020B0604020202020204" pitchFamily="34" charset="0"/>
            </a:endParaRPr>
          </a:p>
          <a:p>
            <a:endParaRPr lang="en-US" altLang="zh-CN" dirty="0">
              <a:latin typeface="Arial" panose="020B0604020202020204" pitchFamily="34" charset="0"/>
              <a:cs typeface="Arial" panose="020B0604020202020204" pitchFamily="34" charset="0"/>
            </a:endParaRPr>
          </a:p>
          <a:p>
            <a:endParaRPr kumimoji="1" lang="zh-CN" altLang="en-US" dirty="0"/>
          </a:p>
        </p:txBody>
      </p:sp>
      <p:pic>
        <p:nvPicPr>
          <p:cNvPr id="4" name="图片 3">
            <a:extLst>
              <a:ext uri="{FF2B5EF4-FFF2-40B4-BE49-F238E27FC236}">
                <a16:creationId xmlns:a16="http://schemas.microsoft.com/office/drawing/2014/main" id="{77255CD4-550E-4D87-8D6E-5AB3A3224AC2}"/>
              </a:ext>
            </a:extLst>
          </p:cNvPr>
          <p:cNvPicPr>
            <a:picLocks noChangeAspect="1"/>
          </p:cNvPicPr>
          <p:nvPr/>
        </p:nvPicPr>
        <p:blipFill>
          <a:blip r:embed="rId2"/>
          <a:stretch>
            <a:fillRect/>
          </a:stretch>
        </p:blipFill>
        <p:spPr>
          <a:xfrm>
            <a:off x="3600502" y="4337694"/>
            <a:ext cx="5433000" cy="882430"/>
          </a:xfrm>
          <a:prstGeom prst="rect">
            <a:avLst/>
          </a:prstGeom>
        </p:spPr>
      </p:pic>
      <p:pic>
        <p:nvPicPr>
          <p:cNvPr id="6" name="图片 5">
            <a:extLst>
              <a:ext uri="{FF2B5EF4-FFF2-40B4-BE49-F238E27FC236}">
                <a16:creationId xmlns:a16="http://schemas.microsoft.com/office/drawing/2014/main" id="{A49BDF07-CC24-41F6-8A1A-8DAC9215E8F9}"/>
              </a:ext>
            </a:extLst>
          </p:cNvPr>
          <p:cNvPicPr>
            <a:picLocks noChangeAspect="1"/>
          </p:cNvPicPr>
          <p:nvPr/>
        </p:nvPicPr>
        <p:blipFill>
          <a:blip r:embed="rId3"/>
          <a:stretch>
            <a:fillRect/>
          </a:stretch>
        </p:blipFill>
        <p:spPr>
          <a:xfrm>
            <a:off x="2093909" y="2675227"/>
            <a:ext cx="7062072" cy="582285"/>
          </a:xfrm>
          <a:prstGeom prst="rect">
            <a:avLst/>
          </a:prstGeom>
        </p:spPr>
      </p:pic>
      <p:pic>
        <p:nvPicPr>
          <p:cNvPr id="10" name="图片 9">
            <a:extLst>
              <a:ext uri="{FF2B5EF4-FFF2-40B4-BE49-F238E27FC236}">
                <a16:creationId xmlns:a16="http://schemas.microsoft.com/office/drawing/2014/main" id="{F61216F0-044A-47C6-83DB-C49D988E9BA2}"/>
              </a:ext>
            </a:extLst>
          </p:cNvPr>
          <p:cNvPicPr>
            <a:picLocks noChangeAspect="1"/>
          </p:cNvPicPr>
          <p:nvPr/>
        </p:nvPicPr>
        <p:blipFill>
          <a:blip r:embed="rId4"/>
          <a:stretch>
            <a:fillRect/>
          </a:stretch>
        </p:blipFill>
        <p:spPr>
          <a:xfrm>
            <a:off x="2765571" y="5438818"/>
            <a:ext cx="6660857" cy="1072297"/>
          </a:xfrm>
          <a:prstGeom prst="rect">
            <a:avLst/>
          </a:prstGeom>
        </p:spPr>
      </p:pic>
    </p:spTree>
    <p:extLst>
      <p:ext uri="{BB962C8B-B14F-4D97-AF65-F5344CB8AC3E}">
        <p14:creationId xmlns:p14="http://schemas.microsoft.com/office/powerpoint/2010/main" val="6226306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664661-AA93-EE46-AFD0-AA5352A6660C}"/>
              </a:ext>
            </a:extLst>
          </p:cNvPr>
          <p:cNvSpPr>
            <a:spLocks noGrp="1"/>
          </p:cNvSpPr>
          <p:nvPr>
            <p:ph type="title"/>
          </p:nvPr>
        </p:nvSpPr>
        <p:spPr>
          <a:xfrm>
            <a:off x="103909" y="0"/>
            <a:ext cx="12088090" cy="743239"/>
          </a:xfrm>
        </p:spPr>
        <p:txBody>
          <a:bodyPr/>
          <a:lstStyle/>
          <a:p>
            <a:pPr algn="ctr"/>
            <a:r>
              <a:rPr kumimoji="1" lang="en-US" altLang="zh-CN" dirty="0">
                <a:latin typeface="Arial" panose="020B0604020202020204" pitchFamily="34" charset="0"/>
                <a:cs typeface="Arial" panose="020B0604020202020204" pitchFamily="34" charset="0"/>
              </a:rPr>
              <a:t>Methods —— Overview</a:t>
            </a:r>
            <a:endParaRPr kumimoji="1" lang="zh-CN" altLang="en-US" dirty="0">
              <a:latin typeface="Arial" panose="020B0604020202020204" pitchFamily="34" charset="0"/>
              <a:cs typeface="Arial" panose="020B0604020202020204" pitchFamily="34" charset="0"/>
            </a:endParaRPr>
          </a:p>
        </p:txBody>
      </p:sp>
      <p:pic>
        <p:nvPicPr>
          <p:cNvPr id="8" name="图片 7">
            <a:extLst>
              <a:ext uri="{FF2B5EF4-FFF2-40B4-BE49-F238E27FC236}">
                <a16:creationId xmlns:a16="http://schemas.microsoft.com/office/drawing/2014/main" id="{9FE060FD-F6F6-44B8-B7BC-4BAEA63179C8}"/>
              </a:ext>
            </a:extLst>
          </p:cNvPr>
          <p:cNvPicPr>
            <a:picLocks noChangeAspect="1"/>
          </p:cNvPicPr>
          <p:nvPr/>
        </p:nvPicPr>
        <p:blipFill>
          <a:blip r:embed="rId3"/>
          <a:stretch>
            <a:fillRect/>
          </a:stretch>
        </p:blipFill>
        <p:spPr>
          <a:xfrm>
            <a:off x="0" y="772616"/>
            <a:ext cx="12087833" cy="6085384"/>
          </a:xfrm>
          <a:prstGeom prst="rect">
            <a:avLst/>
          </a:prstGeom>
        </p:spPr>
      </p:pic>
    </p:spTree>
    <p:extLst>
      <p:ext uri="{BB962C8B-B14F-4D97-AF65-F5344CB8AC3E}">
        <p14:creationId xmlns:p14="http://schemas.microsoft.com/office/powerpoint/2010/main" val="18947132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664661-AA93-EE46-AFD0-AA5352A6660C}"/>
              </a:ext>
            </a:extLst>
          </p:cNvPr>
          <p:cNvSpPr>
            <a:spLocks noGrp="1"/>
          </p:cNvSpPr>
          <p:nvPr>
            <p:ph type="title"/>
          </p:nvPr>
        </p:nvSpPr>
        <p:spPr>
          <a:xfrm>
            <a:off x="103909" y="0"/>
            <a:ext cx="12088090" cy="743239"/>
          </a:xfrm>
        </p:spPr>
        <p:txBody>
          <a:bodyPr>
            <a:normAutofit fontScale="90000"/>
          </a:bodyPr>
          <a:lstStyle/>
          <a:p>
            <a:pPr algn="ctr"/>
            <a:r>
              <a:rPr kumimoji="1" lang="en-US" altLang="zh-CN" dirty="0">
                <a:latin typeface="Arial" panose="020B0604020202020204" pitchFamily="34" charset="0"/>
                <a:cs typeface="Arial" panose="020B0604020202020204" pitchFamily="34" charset="0"/>
              </a:rPr>
              <a:t>Methods——Cluster-Based Feature Compression</a:t>
            </a:r>
            <a:endParaRPr kumimoji="1" lang="zh-CN" altLang="en-US" dirty="0">
              <a:latin typeface="Arial" panose="020B0604020202020204" pitchFamily="34" charset="0"/>
              <a:cs typeface="Arial" panose="020B0604020202020204" pitchFamily="34" charset="0"/>
            </a:endParaRPr>
          </a:p>
        </p:txBody>
      </p:sp>
      <p:sp>
        <p:nvSpPr>
          <p:cNvPr id="3" name="内容占位符 2">
            <a:extLst>
              <a:ext uri="{FF2B5EF4-FFF2-40B4-BE49-F238E27FC236}">
                <a16:creationId xmlns:a16="http://schemas.microsoft.com/office/drawing/2014/main" id="{567386CD-532C-2246-BDBF-B2744BB0B074}"/>
              </a:ext>
            </a:extLst>
          </p:cNvPr>
          <p:cNvSpPr>
            <a:spLocks noGrp="1"/>
          </p:cNvSpPr>
          <p:nvPr>
            <p:ph idx="1"/>
          </p:nvPr>
        </p:nvSpPr>
        <p:spPr>
          <a:xfrm>
            <a:off x="103908" y="897370"/>
            <a:ext cx="12088091" cy="5863647"/>
          </a:xfrm>
        </p:spPr>
        <p:txBody>
          <a:bodyPr>
            <a:normAutofit/>
          </a:bodyPr>
          <a:lstStyle/>
          <a:p>
            <a:r>
              <a:rPr lang="en-US" altLang="zh-CN" dirty="0">
                <a:latin typeface="Arial" panose="020B0604020202020204" pitchFamily="34" charset="0"/>
                <a:cs typeface="Arial" panose="020B0604020202020204" pitchFamily="34" charset="0"/>
              </a:rPr>
              <a:t>To address the issues of semantic distribution, propose a one-plus-one Compact Network on top of the pretrained NMT model. </a:t>
            </a:r>
          </a:p>
          <a:p>
            <a:r>
              <a:rPr lang="en-US" altLang="zh-CN" dirty="0">
                <a:latin typeface="Arial" panose="020B0604020202020204" pitchFamily="34" charset="0"/>
                <a:cs typeface="Arial" panose="020B0604020202020204" pitchFamily="34" charset="0"/>
              </a:rPr>
              <a:t>1. create the datastore. </a:t>
            </a:r>
          </a:p>
          <a:p>
            <a:r>
              <a:rPr lang="en-US" altLang="zh-CN" dirty="0">
                <a:latin typeface="Arial" panose="020B0604020202020204" pitchFamily="34" charset="0"/>
                <a:cs typeface="Arial" panose="020B0604020202020204" pitchFamily="34" charset="0"/>
              </a:rPr>
              <a:t>2. conduct target-side clustering for the representations. </a:t>
            </a:r>
            <a:r>
              <a:rPr lang="en-US" altLang="zh-CN" b="1" dirty="0">
                <a:latin typeface="Arial" panose="020B0604020202020204" pitchFamily="34" charset="0"/>
                <a:cs typeface="Arial" panose="020B0604020202020204" pitchFamily="34" charset="0"/>
              </a:rPr>
              <a:t>cluster family</a:t>
            </a:r>
            <a:r>
              <a:rPr lang="en-US" altLang="zh-CN" dirty="0">
                <a:latin typeface="Arial" panose="020B0604020202020204" pitchFamily="34" charset="0"/>
                <a:cs typeface="Arial" panose="020B0604020202020204" pitchFamily="34" charset="0"/>
              </a:rPr>
              <a:t>: resulted clusters from the same value.</a:t>
            </a:r>
          </a:p>
          <a:p>
            <a:r>
              <a:rPr lang="en-US" altLang="zh-CN" dirty="0">
                <a:latin typeface="Arial" panose="020B0604020202020204" pitchFamily="34" charset="0"/>
                <a:cs typeface="Arial" panose="020B0604020202020204" pitchFamily="34" charset="0"/>
              </a:rPr>
              <a:t>3. </a:t>
            </a:r>
          </a:p>
          <a:p>
            <a:r>
              <a:rPr lang="en-US" altLang="zh-CN" dirty="0">
                <a:latin typeface="Arial" panose="020B0604020202020204" pitchFamily="34" charset="0"/>
                <a:cs typeface="Arial" panose="020B0604020202020204" pitchFamily="34" charset="0"/>
              </a:rPr>
              <a:t>4. the last layer </a:t>
            </a:r>
            <a:r>
              <a:rPr lang="en-US" altLang="zh-CN" dirty="0" err="1">
                <a:latin typeface="Arial" panose="020B0604020202020204" pitchFamily="34" charset="0"/>
                <a:cs typeface="Arial" panose="020B0604020202020204" pitchFamily="34" charset="0"/>
              </a:rPr>
              <a:t>f_θ</a:t>
            </a:r>
            <a:r>
              <a:rPr lang="en-US" altLang="zh-CN" dirty="0">
                <a:latin typeface="Arial" panose="020B0604020202020204" pitchFamily="34" charset="0"/>
                <a:cs typeface="Arial" panose="020B0604020202020204" pitchFamily="34" charset="0"/>
              </a:rPr>
              <a:t> is attached to transfer                                                   the compressed representations                                                                         into classification logits</a:t>
            </a:r>
          </a:p>
          <a:p>
            <a:pPr marL="0" indent="0">
              <a:buNone/>
            </a:pPr>
            <a:endParaRPr lang="zh-CN" altLang="en-US" dirty="0">
              <a:latin typeface="Arial" panose="020B0604020202020204" pitchFamily="34" charset="0"/>
              <a:cs typeface="Arial" panose="020B0604020202020204" pitchFamily="34" charset="0"/>
            </a:endParaRPr>
          </a:p>
        </p:txBody>
      </p:sp>
      <p:pic>
        <p:nvPicPr>
          <p:cNvPr id="6" name="图片 5">
            <a:extLst>
              <a:ext uri="{FF2B5EF4-FFF2-40B4-BE49-F238E27FC236}">
                <a16:creationId xmlns:a16="http://schemas.microsoft.com/office/drawing/2014/main" id="{3E7655DB-10F6-49A2-928C-8CEB7FE628B7}"/>
              </a:ext>
            </a:extLst>
          </p:cNvPr>
          <p:cNvPicPr>
            <a:picLocks noChangeAspect="1"/>
          </p:cNvPicPr>
          <p:nvPr/>
        </p:nvPicPr>
        <p:blipFill>
          <a:blip r:embed="rId3"/>
          <a:stretch>
            <a:fillRect/>
          </a:stretch>
        </p:blipFill>
        <p:spPr>
          <a:xfrm>
            <a:off x="9628909" y="1294195"/>
            <a:ext cx="1020041" cy="487846"/>
          </a:xfrm>
          <a:prstGeom prst="rect">
            <a:avLst/>
          </a:prstGeom>
        </p:spPr>
      </p:pic>
      <p:pic>
        <p:nvPicPr>
          <p:cNvPr id="8" name="图片 7">
            <a:extLst>
              <a:ext uri="{FF2B5EF4-FFF2-40B4-BE49-F238E27FC236}">
                <a16:creationId xmlns:a16="http://schemas.microsoft.com/office/drawing/2014/main" id="{F33B3E43-B506-4033-A38E-F4BBF2950E5D}"/>
              </a:ext>
            </a:extLst>
          </p:cNvPr>
          <p:cNvPicPr>
            <a:picLocks noChangeAspect="1"/>
          </p:cNvPicPr>
          <p:nvPr/>
        </p:nvPicPr>
        <p:blipFill>
          <a:blip r:embed="rId4"/>
          <a:stretch>
            <a:fillRect/>
          </a:stretch>
        </p:blipFill>
        <p:spPr>
          <a:xfrm>
            <a:off x="7015594" y="2850550"/>
            <a:ext cx="5176405" cy="2713255"/>
          </a:xfrm>
          <a:prstGeom prst="rect">
            <a:avLst/>
          </a:prstGeom>
        </p:spPr>
      </p:pic>
      <p:pic>
        <p:nvPicPr>
          <p:cNvPr id="10" name="图片 9">
            <a:extLst>
              <a:ext uri="{FF2B5EF4-FFF2-40B4-BE49-F238E27FC236}">
                <a16:creationId xmlns:a16="http://schemas.microsoft.com/office/drawing/2014/main" id="{3AC95C3B-359E-451E-AAEB-B60B0FA4B0FB}"/>
              </a:ext>
            </a:extLst>
          </p:cNvPr>
          <p:cNvPicPr>
            <a:picLocks noChangeAspect="1"/>
          </p:cNvPicPr>
          <p:nvPr/>
        </p:nvPicPr>
        <p:blipFill>
          <a:blip r:embed="rId5"/>
          <a:stretch>
            <a:fillRect/>
          </a:stretch>
        </p:blipFill>
        <p:spPr>
          <a:xfrm>
            <a:off x="810058" y="3195637"/>
            <a:ext cx="3838575" cy="466725"/>
          </a:xfrm>
          <a:prstGeom prst="rect">
            <a:avLst/>
          </a:prstGeom>
        </p:spPr>
      </p:pic>
    </p:spTree>
    <p:extLst>
      <p:ext uri="{BB962C8B-B14F-4D97-AF65-F5344CB8AC3E}">
        <p14:creationId xmlns:p14="http://schemas.microsoft.com/office/powerpoint/2010/main" val="29992764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664661-AA93-EE46-AFD0-AA5352A6660C}"/>
              </a:ext>
            </a:extLst>
          </p:cNvPr>
          <p:cNvSpPr>
            <a:spLocks noGrp="1"/>
          </p:cNvSpPr>
          <p:nvPr>
            <p:ph type="title"/>
          </p:nvPr>
        </p:nvSpPr>
        <p:spPr>
          <a:xfrm>
            <a:off x="103909" y="0"/>
            <a:ext cx="12088090" cy="743239"/>
          </a:xfrm>
        </p:spPr>
        <p:txBody>
          <a:bodyPr>
            <a:normAutofit fontScale="90000"/>
          </a:bodyPr>
          <a:lstStyle/>
          <a:p>
            <a:pPr algn="ctr"/>
            <a:r>
              <a:rPr kumimoji="1" lang="en-US" altLang="zh-CN" dirty="0">
                <a:latin typeface="Arial" panose="020B0604020202020204" pitchFamily="34" charset="0"/>
                <a:cs typeface="Arial" panose="020B0604020202020204" pitchFamily="34" charset="0"/>
              </a:rPr>
              <a:t>Methods——Cluster-Based Feature Compression</a:t>
            </a:r>
            <a:endParaRPr kumimoji="1" lang="zh-CN" altLang="en-US" dirty="0">
              <a:latin typeface="Arial" panose="020B0604020202020204" pitchFamily="34" charset="0"/>
              <a:cs typeface="Arial" panose="020B0604020202020204" pitchFamily="34" charset="0"/>
            </a:endParaRPr>
          </a:p>
        </p:txBody>
      </p:sp>
      <p:sp>
        <p:nvSpPr>
          <p:cNvPr id="3" name="内容占位符 2">
            <a:extLst>
              <a:ext uri="{FF2B5EF4-FFF2-40B4-BE49-F238E27FC236}">
                <a16:creationId xmlns:a16="http://schemas.microsoft.com/office/drawing/2014/main" id="{567386CD-532C-2246-BDBF-B2744BB0B074}"/>
              </a:ext>
            </a:extLst>
          </p:cNvPr>
          <p:cNvSpPr>
            <a:spLocks noGrp="1"/>
          </p:cNvSpPr>
          <p:nvPr>
            <p:ph idx="1"/>
          </p:nvPr>
        </p:nvSpPr>
        <p:spPr>
          <a:xfrm>
            <a:off x="0" y="637309"/>
            <a:ext cx="6788727" cy="6220691"/>
          </a:xfrm>
        </p:spPr>
        <p:txBody>
          <a:bodyPr>
            <a:normAutofit lnSpcReduction="10000"/>
          </a:bodyPr>
          <a:lstStyle/>
          <a:p>
            <a:r>
              <a:rPr lang="en-US" altLang="zh-CN" dirty="0">
                <a:latin typeface="Arial" panose="020B0604020202020204" pitchFamily="34" charset="0"/>
                <a:cs typeface="Arial" panose="020B0604020202020204" pitchFamily="34" charset="0"/>
              </a:rPr>
              <a:t>Triplet Noise-Contrastive Estimation</a:t>
            </a:r>
          </a:p>
          <a:p>
            <a:pPr lvl="1"/>
            <a:r>
              <a:rPr lang="en-US" altLang="zh-CN" sz="2800" dirty="0">
                <a:latin typeface="Arial" panose="020B0604020202020204" pitchFamily="34" charset="0"/>
                <a:cs typeface="Arial" panose="020B0604020202020204" pitchFamily="34" charset="0"/>
              </a:rPr>
              <a:t>For each cluster in one particular cluster family, two semantic representations are randomly sampled, one as the pivot example v∗ and the other as the positive example v+. From the cluster in a different cluster family, another semantic representation is randomly selected as the negative example v−. </a:t>
            </a:r>
          </a:p>
          <a:p>
            <a:r>
              <a:rPr lang="en-US" altLang="zh-CN" dirty="0">
                <a:latin typeface="Arial" panose="020B0604020202020204" pitchFamily="34" charset="0"/>
                <a:cs typeface="Arial" panose="020B0604020202020204" pitchFamily="34" charset="0"/>
              </a:rPr>
              <a:t>Triplet Distance Ranking</a:t>
            </a:r>
          </a:p>
          <a:p>
            <a:r>
              <a:rPr lang="en-US" altLang="zh-CN" dirty="0">
                <a:latin typeface="Arial" panose="020B0604020202020204" pitchFamily="34" charset="0"/>
                <a:cs typeface="Arial" panose="020B0604020202020204" pitchFamily="34" charset="0"/>
              </a:rPr>
              <a:t>Word Prediction Loss</a:t>
            </a:r>
          </a:p>
          <a:p>
            <a:pPr lvl="1"/>
            <a:r>
              <a:rPr lang="en-US" altLang="zh-CN" dirty="0">
                <a:latin typeface="Arial" panose="020B0604020202020204" pitchFamily="34" charset="0"/>
                <a:cs typeface="Arial" panose="020B0604020202020204" pitchFamily="34" charset="0"/>
              </a:rPr>
              <a:t>traditional word prediction NMT loss is used to train the Compact Network. In this scenario, the output dimension of </a:t>
            </a:r>
            <a:r>
              <a:rPr lang="en-US" altLang="zh-CN" dirty="0" err="1">
                <a:latin typeface="Arial" panose="020B0604020202020204" pitchFamily="34" charset="0"/>
                <a:cs typeface="Arial" panose="020B0604020202020204" pitchFamily="34" charset="0"/>
              </a:rPr>
              <a:t>f_θ</a:t>
            </a:r>
            <a:r>
              <a:rPr lang="en-US" altLang="zh-CN" dirty="0">
                <a:latin typeface="Arial" panose="020B0604020202020204" pitchFamily="34" charset="0"/>
                <a:cs typeface="Arial" panose="020B0604020202020204" pitchFamily="34" charset="0"/>
              </a:rPr>
              <a:t> is the vocabulary size of the corresponding target language.</a:t>
            </a:r>
          </a:p>
          <a:p>
            <a:pPr marL="0" indent="0">
              <a:buNone/>
            </a:pPr>
            <a:endParaRPr lang="zh-CN" altLang="en-US" dirty="0">
              <a:latin typeface="Arial" panose="020B0604020202020204" pitchFamily="34" charset="0"/>
              <a:cs typeface="Arial" panose="020B0604020202020204" pitchFamily="34" charset="0"/>
            </a:endParaRPr>
          </a:p>
        </p:txBody>
      </p:sp>
      <p:pic>
        <p:nvPicPr>
          <p:cNvPr id="8" name="图片 7">
            <a:extLst>
              <a:ext uri="{FF2B5EF4-FFF2-40B4-BE49-F238E27FC236}">
                <a16:creationId xmlns:a16="http://schemas.microsoft.com/office/drawing/2014/main" id="{F33B3E43-B506-4033-A38E-F4BBF2950E5D}"/>
              </a:ext>
            </a:extLst>
          </p:cNvPr>
          <p:cNvPicPr>
            <a:picLocks noChangeAspect="1"/>
          </p:cNvPicPr>
          <p:nvPr/>
        </p:nvPicPr>
        <p:blipFill>
          <a:blip r:embed="rId3"/>
          <a:stretch>
            <a:fillRect/>
          </a:stretch>
        </p:blipFill>
        <p:spPr>
          <a:xfrm>
            <a:off x="7015595" y="1016721"/>
            <a:ext cx="5176405" cy="2713255"/>
          </a:xfrm>
          <a:prstGeom prst="rect">
            <a:avLst/>
          </a:prstGeom>
        </p:spPr>
      </p:pic>
      <p:pic>
        <p:nvPicPr>
          <p:cNvPr id="5" name="图片 4">
            <a:extLst>
              <a:ext uri="{FF2B5EF4-FFF2-40B4-BE49-F238E27FC236}">
                <a16:creationId xmlns:a16="http://schemas.microsoft.com/office/drawing/2014/main" id="{AC9BAB80-2892-4CB1-BBCA-BFE535083A35}"/>
              </a:ext>
            </a:extLst>
          </p:cNvPr>
          <p:cNvPicPr>
            <a:picLocks noChangeAspect="1"/>
          </p:cNvPicPr>
          <p:nvPr/>
        </p:nvPicPr>
        <p:blipFill>
          <a:blip r:embed="rId4"/>
          <a:stretch>
            <a:fillRect/>
          </a:stretch>
        </p:blipFill>
        <p:spPr>
          <a:xfrm>
            <a:off x="7015595" y="3829193"/>
            <a:ext cx="3619500" cy="1019175"/>
          </a:xfrm>
          <a:prstGeom prst="rect">
            <a:avLst/>
          </a:prstGeom>
        </p:spPr>
      </p:pic>
      <p:pic>
        <p:nvPicPr>
          <p:cNvPr id="9" name="图片 8">
            <a:extLst>
              <a:ext uri="{FF2B5EF4-FFF2-40B4-BE49-F238E27FC236}">
                <a16:creationId xmlns:a16="http://schemas.microsoft.com/office/drawing/2014/main" id="{7C1AD5E8-D31F-4B7C-99A5-A89C0F7CCEBA}"/>
              </a:ext>
            </a:extLst>
          </p:cNvPr>
          <p:cNvPicPr>
            <a:picLocks noChangeAspect="1"/>
          </p:cNvPicPr>
          <p:nvPr/>
        </p:nvPicPr>
        <p:blipFill>
          <a:blip r:embed="rId5"/>
          <a:stretch>
            <a:fillRect/>
          </a:stretch>
        </p:blipFill>
        <p:spPr>
          <a:xfrm>
            <a:off x="7263245" y="4848368"/>
            <a:ext cx="3124200" cy="962025"/>
          </a:xfrm>
          <a:prstGeom prst="rect">
            <a:avLst/>
          </a:prstGeom>
        </p:spPr>
      </p:pic>
    </p:spTree>
    <p:extLst>
      <p:ext uri="{BB962C8B-B14F-4D97-AF65-F5344CB8AC3E}">
        <p14:creationId xmlns:p14="http://schemas.microsoft.com/office/powerpoint/2010/main" val="4110869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664661-AA93-EE46-AFD0-AA5352A6660C}"/>
              </a:ext>
            </a:extLst>
          </p:cNvPr>
          <p:cNvSpPr>
            <a:spLocks noGrp="1"/>
          </p:cNvSpPr>
          <p:nvPr>
            <p:ph type="title"/>
          </p:nvPr>
        </p:nvSpPr>
        <p:spPr>
          <a:xfrm>
            <a:off x="103909" y="0"/>
            <a:ext cx="12088090" cy="743239"/>
          </a:xfrm>
        </p:spPr>
        <p:txBody>
          <a:bodyPr>
            <a:normAutofit/>
          </a:bodyPr>
          <a:lstStyle/>
          <a:p>
            <a:pPr algn="ctr"/>
            <a:r>
              <a:rPr kumimoji="1" lang="en-US" altLang="zh-CN" dirty="0">
                <a:latin typeface="Arial" panose="020B0604020202020204" pitchFamily="34" charset="0"/>
                <a:cs typeface="Arial" panose="020B0604020202020204" pitchFamily="34" charset="0"/>
              </a:rPr>
              <a:t>Experiments</a:t>
            </a:r>
            <a:endParaRPr kumimoji="1" lang="zh-CN" altLang="en-US" dirty="0">
              <a:latin typeface="Arial" panose="020B0604020202020204" pitchFamily="34" charset="0"/>
              <a:cs typeface="Arial" panose="020B0604020202020204" pitchFamily="34" charset="0"/>
            </a:endParaRPr>
          </a:p>
        </p:txBody>
      </p:sp>
      <p:sp>
        <p:nvSpPr>
          <p:cNvPr id="3" name="内容占位符 2">
            <a:extLst>
              <a:ext uri="{FF2B5EF4-FFF2-40B4-BE49-F238E27FC236}">
                <a16:creationId xmlns:a16="http://schemas.microsoft.com/office/drawing/2014/main" id="{567386CD-532C-2246-BDBF-B2744BB0B074}"/>
              </a:ext>
            </a:extLst>
          </p:cNvPr>
          <p:cNvSpPr>
            <a:spLocks noGrp="1"/>
          </p:cNvSpPr>
          <p:nvPr>
            <p:ph idx="1"/>
          </p:nvPr>
        </p:nvSpPr>
        <p:spPr>
          <a:xfrm>
            <a:off x="0" y="743240"/>
            <a:ext cx="12191999" cy="6017778"/>
          </a:xfrm>
        </p:spPr>
        <p:txBody>
          <a:bodyPr>
            <a:normAutofit/>
          </a:bodyPr>
          <a:lstStyle/>
          <a:p>
            <a:r>
              <a:rPr lang="en-US" altLang="zh-CN" dirty="0">
                <a:latin typeface="Arial" panose="020B0604020202020204" pitchFamily="34" charset="0"/>
                <a:cs typeface="Arial" panose="020B0604020202020204" pitchFamily="34" charset="0"/>
              </a:rPr>
              <a:t>adopt the original datastore to train Compact Network while the parameters of NMT are frozen.</a:t>
            </a:r>
          </a:p>
          <a:p>
            <a:r>
              <a:rPr lang="en-US" altLang="zh-CN" dirty="0">
                <a:latin typeface="Arial" panose="020B0604020202020204" pitchFamily="34" charset="0"/>
                <a:cs typeface="Arial" panose="020B0604020202020204" pitchFamily="34" charset="0"/>
              </a:rPr>
              <a:t>adopt the validation set to train the Meta-k Network while the parameters of NMT and Compact Network are fixed.</a:t>
            </a:r>
          </a:p>
          <a:p>
            <a:pPr marL="0" indent="0">
              <a:buNone/>
            </a:pPr>
            <a:endParaRPr lang="en-US" altLang="zh-CN" dirty="0">
              <a:latin typeface="Arial" panose="020B0604020202020204" pitchFamily="34" charset="0"/>
              <a:cs typeface="Arial" panose="020B0604020202020204" pitchFamily="34" charset="0"/>
            </a:endParaRPr>
          </a:p>
          <a:p>
            <a:pPr marL="0" indent="0">
              <a:buNone/>
            </a:pPr>
            <a:endParaRPr lang="en-US" altLang="zh-CN" dirty="0">
              <a:latin typeface="Arial" panose="020B0604020202020204" pitchFamily="34" charset="0"/>
              <a:cs typeface="Arial" panose="020B0604020202020204" pitchFamily="34" charset="0"/>
            </a:endParaRPr>
          </a:p>
        </p:txBody>
      </p:sp>
      <p:pic>
        <p:nvPicPr>
          <p:cNvPr id="5" name="图片 4">
            <a:extLst>
              <a:ext uri="{FF2B5EF4-FFF2-40B4-BE49-F238E27FC236}">
                <a16:creationId xmlns:a16="http://schemas.microsoft.com/office/drawing/2014/main" id="{E258FBDF-1535-4813-886C-CA026241819A}"/>
              </a:ext>
            </a:extLst>
          </p:cNvPr>
          <p:cNvPicPr>
            <a:picLocks noChangeAspect="1"/>
          </p:cNvPicPr>
          <p:nvPr/>
        </p:nvPicPr>
        <p:blipFill>
          <a:blip r:embed="rId3"/>
          <a:stretch>
            <a:fillRect/>
          </a:stretch>
        </p:blipFill>
        <p:spPr>
          <a:xfrm>
            <a:off x="1549334" y="2937163"/>
            <a:ext cx="9093332" cy="2027238"/>
          </a:xfrm>
          <a:prstGeom prst="rect">
            <a:avLst/>
          </a:prstGeom>
        </p:spPr>
      </p:pic>
    </p:spTree>
    <p:extLst>
      <p:ext uri="{BB962C8B-B14F-4D97-AF65-F5344CB8AC3E}">
        <p14:creationId xmlns:p14="http://schemas.microsoft.com/office/powerpoint/2010/main" val="17253418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664661-AA93-EE46-AFD0-AA5352A6660C}"/>
              </a:ext>
            </a:extLst>
          </p:cNvPr>
          <p:cNvSpPr>
            <a:spLocks noGrp="1"/>
          </p:cNvSpPr>
          <p:nvPr>
            <p:ph type="title"/>
          </p:nvPr>
        </p:nvSpPr>
        <p:spPr>
          <a:xfrm>
            <a:off x="103909" y="0"/>
            <a:ext cx="9414164" cy="743239"/>
          </a:xfrm>
        </p:spPr>
        <p:txBody>
          <a:bodyPr/>
          <a:lstStyle/>
          <a:p>
            <a:r>
              <a:rPr kumimoji="1" lang="en-US" altLang="zh-CN" dirty="0">
                <a:latin typeface="Arial" panose="020B0604020202020204" pitchFamily="34" charset="0"/>
                <a:cs typeface="Arial" panose="020B0604020202020204" pitchFamily="34" charset="0"/>
              </a:rPr>
              <a:t>Paper list</a:t>
            </a:r>
            <a:endParaRPr kumimoji="1" lang="zh-CN" altLang="en-US" dirty="0">
              <a:latin typeface="Arial" panose="020B0604020202020204" pitchFamily="34" charset="0"/>
              <a:cs typeface="Arial" panose="020B0604020202020204" pitchFamily="34" charset="0"/>
            </a:endParaRPr>
          </a:p>
        </p:txBody>
      </p:sp>
      <p:sp>
        <p:nvSpPr>
          <p:cNvPr id="3" name="内容占位符 2">
            <a:extLst>
              <a:ext uri="{FF2B5EF4-FFF2-40B4-BE49-F238E27FC236}">
                <a16:creationId xmlns:a16="http://schemas.microsoft.com/office/drawing/2014/main" id="{567386CD-532C-2246-BDBF-B2744BB0B074}"/>
              </a:ext>
            </a:extLst>
          </p:cNvPr>
          <p:cNvSpPr>
            <a:spLocks noGrp="1"/>
          </p:cNvSpPr>
          <p:nvPr>
            <p:ph idx="1"/>
          </p:nvPr>
        </p:nvSpPr>
        <p:spPr>
          <a:xfrm>
            <a:off x="103908" y="897371"/>
            <a:ext cx="12088091" cy="4351338"/>
          </a:xfrm>
        </p:spPr>
        <p:txBody>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altLang="zh-CN" sz="28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rPr>
              <a:t>Leveraging Passage Retrieval with Generative Models for Open Domain Question Answering   EACL 2021</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altLang="zh-CN" sz="28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rPr>
              <a:t>Efficient Cluster-Based k-Nearest-Neighbor Machine Translation   ACL 2022</a:t>
            </a:r>
            <a:endParaRPr lang="en-US" altLang="zh-CN" dirty="0">
              <a:latin typeface="Arial" panose="020B0604020202020204" pitchFamily="34" charset="0"/>
              <a:cs typeface="Arial" panose="020B0604020202020204" pitchFamily="34" charset="0"/>
            </a:endParaRPr>
          </a:p>
          <a:p>
            <a:r>
              <a:rPr lang="en-US" altLang="zh-CN" dirty="0">
                <a:latin typeface="Arial" panose="020B0604020202020204" pitchFamily="34" charset="0"/>
                <a:cs typeface="Arial" panose="020B0604020202020204" pitchFamily="34" charset="0"/>
              </a:rPr>
              <a:t>Cross-Lingual Phrase Retrieval   ACL 2022</a:t>
            </a:r>
          </a:p>
        </p:txBody>
      </p:sp>
    </p:spTree>
    <p:extLst>
      <p:ext uri="{BB962C8B-B14F-4D97-AF65-F5344CB8AC3E}">
        <p14:creationId xmlns:p14="http://schemas.microsoft.com/office/powerpoint/2010/main" val="38328721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664661-AA93-EE46-AFD0-AA5352A6660C}"/>
              </a:ext>
            </a:extLst>
          </p:cNvPr>
          <p:cNvSpPr>
            <a:spLocks noGrp="1"/>
          </p:cNvSpPr>
          <p:nvPr>
            <p:ph type="title"/>
          </p:nvPr>
        </p:nvSpPr>
        <p:spPr>
          <a:xfrm>
            <a:off x="103909" y="0"/>
            <a:ext cx="12088090" cy="743239"/>
          </a:xfrm>
        </p:spPr>
        <p:txBody>
          <a:bodyPr>
            <a:normAutofit/>
          </a:bodyPr>
          <a:lstStyle/>
          <a:p>
            <a:r>
              <a:rPr kumimoji="1" lang="en-US" altLang="zh-CN" dirty="0">
                <a:latin typeface="Arial" panose="020B0604020202020204" pitchFamily="34" charset="0"/>
                <a:cs typeface="Arial" panose="020B0604020202020204" pitchFamily="34" charset="0"/>
              </a:rPr>
              <a:t>Experiments——Results</a:t>
            </a:r>
            <a:endParaRPr kumimoji="1" lang="zh-CN" altLang="en-US" dirty="0">
              <a:latin typeface="Arial" panose="020B0604020202020204" pitchFamily="34" charset="0"/>
              <a:cs typeface="Arial" panose="020B0604020202020204" pitchFamily="34" charset="0"/>
            </a:endParaRPr>
          </a:p>
        </p:txBody>
      </p:sp>
      <p:pic>
        <p:nvPicPr>
          <p:cNvPr id="5" name="图片 4">
            <a:extLst>
              <a:ext uri="{FF2B5EF4-FFF2-40B4-BE49-F238E27FC236}">
                <a16:creationId xmlns:a16="http://schemas.microsoft.com/office/drawing/2014/main" id="{5F2865C3-0B1E-4C35-9F50-FE77C428D5C4}"/>
              </a:ext>
            </a:extLst>
          </p:cNvPr>
          <p:cNvPicPr>
            <a:picLocks noChangeAspect="1"/>
          </p:cNvPicPr>
          <p:nvPr/>
        </p:nvPicPr>
        <p:blipFill>
          <a:blip r:embed="rId3"/>
          <a:stretch>
            <a:fillRect/>
          </a:stretch>
        </p:blipFill>
        <p:spPr>
          <a:xfrm>
            <a:off x="817419" y="517649"/>
            <a:ext cx="4552950" cy="6343650"/>
          </a:xfrm>
          <a:prstGeom prst="rect">
            <a:avLst/>
          </a:prstGeom>
        </p:spPr>
      </p:pic>
      <p:pic>
        <p:nvPicPr>
          <p:cNvPr id="4" name="图片 3">
            <a:extLst>
              <a:ext uri="{FF2B5EF4-FFF2-40B4-BE49-F238E27FC236}">
                <a16:creationId xmlns:a16="http://schemas.microsoft.com/office/drawing/2014/main" id="{FE16FE52-5469-48DF-BDCF-5932B301324D}"/>
              </a:ext>
            </a:extLst>
          </p:cNvPr>
          <p:cNvPicPr>
            <a:picLocks noChangeAspect="1"/>
          </p:cNvPicPr>
          <p:nvPr/>
        </p:nvPicPr>
        <p:blipFill>
          <a:blip r:embed="rId4"/>
          <a:stretch>
            <a:fillRect/>
          </a:stretch>
        </p:blipFill>
        <p:spPr>
          <a:xfrm>
            <a:off x="6388461" y="371619"/>
            <a:ext cx="4785446" cy="3119159"/>
          </a:xfrm>
          <a:prstGeom prst="rect">
            <a:avLst/>
          </a:prstGeom>
        </p:spPr>
      </p:pic>
      <p:pic>
        <p:nvPicPr>
          <p:cNvPr id="7" name="图片 6">
            <a:extLst>
              <a:ext uri="{FF2B5EF4-FFF2-40B4-BE49-F238E27FC236}">
                <a16:creationId xmlns:a16="http://schemas.microsoft.com/office/drawing/2014/main" id="{929D4321-292C-4F64-9867-19D253EB2C83}"/>
              </a:ext>
            </a:extLst>
          </p:cNvPr>
          <p:cNvPicPr>
            <a:picLocks noChangeAspect="1"/>
          </p:cNvPicPr>
          <p:nvPr/>
        </p:nvPicPr>
        <p:blipFill>
          <a:blip r:embed="rId5"/>
          <a:stretch>
            <a:fillRect/>
          </a:stretch>
        </p:blipFill>
        <p:spPr>
          <a:xfrm>
            <a:off x="6388461" y="3689474"/>
            <a:ext cx="4552951" cy="2923474"/>
          </a:xfrm>
          <a:prstGeom prst="rect">
            <a:avLst/>
          </a:prstGeom>
        </p:spPr>
      </p:pic>
    </p:spTree>
    <p:extLst>
      <p:ext uri="{BB962C8B-B14F-4D97-AF65-F5344CB8AC3E}">
        <p14:creationId xmlns:p14="http://schemas.microsoft.com/office/powerpoint/2010/main" val="788745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664661-AA93-EE46-AFD0-AA5352A6660C}"/>
              </a:ext>
            </a:extLst>
          </p:cNvPr>
          <p:cNvSpPr>
            <a:spLocks noGrp="1"/>
          </p:cNvSpPr>
          <p:nvPr>
            <p:ph type="title"/>
          </p:nvPr>
        </p:nvSpPr>
        <p:spPr>
          <a:xfrm>
            <a:off x="103909" y="0"/>
            <a:ext cx="12088090" cy="743239"/>
          </a:xfrm>
        </p:spPr>
        <p:txBody>
          <a:bodyPr>
            <a:normAutofit/>
          </a:bodyPr>
          <a:lstStyle/>
          <a:p>
            <a:pPr algn="ctr"/>
            <a:r>
              <a:rPr kumimoji="1" lang="en-US" altLang="zh-CN" dirty="0">
                <a:latin typeface="Arial" panose="020B0604020202020204" pitchFamily="34" charset="0"/>
                <a:cs typeface="Arial" panose="020B0604020202020204" pitchFamily="34" charset="0"/>
              </a:rPr>
              <a:t>Methods——Cluster-Based Pruning</a:t>
            </a:r>
            <a:endParaRPr kumimoji="1" lang="zh-CN" altLang="en-US" dirty="0">
              <a:latin typeface="Arial" panose="020B0604020202020204" pitchFamily="34" charset="0"/>
              <a:cs typeface="Arial" panose="020B0604020202020204" pitchFamily="34" charset="0"/>
            </a:endParaRPr>
          </a:p>
        </p:txBody>
      </p:sp>
      <p:sp>
        <p:nvSpPr>
          <p:cNvPr id="3" name="内容占位符 2">
            <a:extLst>
              <a:ext uri="{FF2B5EF4-FFF2-40B4-BE49-F238E27FC236}">
                <a16:creationId xmlns:a16="http://schemas.microsoft.com/office/drawing/2014/main" id="{567386CD-532C-2246-BDBF-B2744BB0B074}"/>
              </a:ext>
            </a:extLst>
          </p:cNvPr>
          <p:cNvSpPr>
            <a:spLocks noGrp="1"/>
          </p:cNvSpPr>
          <p:nvPr>
            <p:ph idx="1"/>
          </p:nvPr>
        </p:nvSpPr>
        <p:spPr>
          <a:xfrm>
            <a:off x="0" y="743240"/>
            <a:ext cx="12191999" cy="6017778"/>
          </a:xfrm>
        </p:spPr>
        <p:txBody>
          <a:bodyPr>
            <a:normAutofit/>
          </a:bodyPr>
          <a:lstStyle/>
          <a:p>
            <a:r>
              <a:rPr lang="en-US" altLang="zh-CN" dirty="0">
                <a:latin typeface="Arial" panose="020B0604020202020204" pitchFamily="34" charset="0"/>
                <a:cs typeface="Arial" panose="020B0604020202020204" pitchFamily="34" charset="0"/>
              </a:rPr>
              <a:t>the number of pairs in the compressed datastore is crucial for latency.</a:t>
            </a:r>
          </a:p>
          <a:p>
            <a:r>
              <a:rPr lang="en-US" altLang="zh-CN" dirty="0">
                <a:latin typeface="Arial" panose="020B0604020202020204" pitchFamily="34" charset="0"/>
                <a:cs typeface="Arial" panose="020B0604020202020204" pitchFamily="34" charset="0"/>
              </a:rPr>
              <a:t>Intuitively, the entry of a key-value pair in the datastore is redundant if there are other key-value pairs (with the same value) holding for that the difference of their perplexity (PPL) values is smaller than a given threshold epsilon.</a:t>
            </a:r>
          </a:p>
          <a:p>
            <a:r>
              <a:rPr lang="en-US" altLang="zh-CN" dirty="0">
                <a:latin typeface="Arial" panose="020B0604020202020204" pitchFamily="34" charset="0"/>
                <a:cs typeface="Arial" panose="020B0604020202020204" pitchFamily="34" charset="0"/>
              </a:rPr>
              <a:t>measure the translation cost of its last token (desired value in datastore) as the perplexity (PPL) of the n-gram phrase.</a:t>
            </a:r>
          </a:p>
          <a:p>
            <a:r>
              <a:rPr lang="en-US" altLang="zh-CN" dirty="0">
                <a:latin typeface="Arial" panose="020B0604020202020204" pitchFamily="34" charset="0"/>
                <a:cs typeface="Arial" panose="020B0604020202020204" pitchFamily="34" charset="0"/>
              </a:rPr>
              <a:t>search for the minimal PPL among all consecutive subsequences ending with that last token</a:t>
            </a:r>
          </a:p>
          <a:p>
            <a:endParaRPr lang="en-US" altLang="zh-CN" dirty="0">
              <a:latin typeface="Arial" panose="020B0604020202020204" pitchFamily="34" charset="0"/>
              <a:cs typeface="Arial" panose="020B0604020202020204" pitchFamily="34" charset="0"/>
            </a:endParaRPr>
          </a:p>
          <a:p>
            <a:endParaRPr lang="zh-CN" altLang="en-US" dirty="0">
              <a:latin typeface="Arial" panose="020B0604020202020204" pitchFamily="34" charset="0"/>
              <a:cs typeface="Arial" panose="020B0604020202020204" pitchFamily="34" charset="0"/>
            </a:endParaRPr>
          </a:p>
        </p:txBody>
      </p:sp>
      <p:pic>
        <p:nvPicPr>
          <p:cNvPr id="5" name="图片 4">
            <a:extLst>
              <a:ext uri="{FF2B5EF4-FFF2-40B4-BE49-F238E27FC236}">
                <a16:creationId xmlns:a16="http://schemas.microsoft.com/office/drawing/2014/main" id="{AA9DD65F-6E52-4C2E-AE82-F5932E06BA04}"/>
              </a:ext>
            </a:extLst>
          </p:cNvPr>
          <p:cNvPicPr>
            <a:picLocks noChangeAspect="1"/>
          </p:cNvPicPr>
          <p:nvPr/>
        </p:nvPicPr>
        <p:blipFill>
          <a:blip r:embed="rId3"/>
          <a:stretch>
            <a:fillRect/>
          </a:stretch>
        </p:blipFill>
        <p:spPr>
          <a:xfrm>
            <a:off x="3477491" y="4395551"/>
            <a:ext cx="4161992" cy="2462449"/>
          </a:xfrm>
          <a:prstGeom prst="rect">
            <a:avLst/>
          </a:prstGeom>
        </p:spPr>
      </p:pic>
    </p:spTree>
    <p:extLst>
      <p:ext uri="{BB962C8B-B14F-4D97-AF65-F5344CB8AC3E}">
        <p14:creationId xmlns:p14="http://schemas.microsoft.com/office/powerpoint/2010/main" val="18158680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664661-AA93-EE46-AFD0-AA5352A6660C}"/>
              </a:ext>
            </a:extLst>
          </p:cNvPr>
          <p:cNvSpPr>
            <a:spLocks noGrp="1"/>
          </p:cNvSpPr>
          <p:nvPr>
            <p:ph type="title"/>
          </p:nvPr>
        </p:nvSpPr>
        <p:spPr>
          <a:xfrm>
            <a:off x="103909" y="0"/>
            <a:ext cx="12088090" cy="743239"/>
          </a:xfrm>
        </p:spPr>
        <p:txBody>
          <a:bodyPr>
            <a:normAutofit/>
          </a:bodyPr>
          <a:lstStyle/>
          <a:p>
            <a:pPr algn="ctr"/>
            <a:r>
              <a:rPr kumimoji="1" lang="en-US" altLang="zh-CN" dirty="0">
                <a:latin typeface="Arial" panose="020B0604020202020204" pitchFamily="34" charset="0"/>
                <a:cs typeface="Arial" panose="020B0604020202020204" pitchFamily="34" charset="0"/>
              </a:rPr>
              <a:t>Methods——Cluster-Based Pruning Algorithm </a:t>
            </a:r>
            <a:endParaRPr kumimoji="1" lang="zh-CN" altLang="en-US" dirty="0">
              <a:latin typeface="Arial" panose="020B0604020202020204" pitchFamily="34" charset="0"/>
              <a:cs typeface="Arial" panose="020B0604020202020204" pitchFamily="34" charset="0"/>
            </a:endParaRPr>
          </a:p>
        </p:txBody>
      </p:sp>
      <p:sp>
        <p:nvSpPr>
          <p:cNvPr id="3" name="内容占位符 2">
            <a:extLst>
              <a:ext uri="{FF2B5EF4-FFF2-40B4-BE49-F238E27FC236}">
                <a16:creationId xmlns:a16="http://schemas.microsoft.com/office/drawing/2014/main" id="{567386CD-532C-2246-BDBF-B2744BB0B074}"/>
              </a:ext>
            </a:extLst>
          </p:cNvPr>
          <p:cNvSpPr>
            <a:spLocks noGrp="1"/>
          </p:cNvSpPr>
          <p:nvPr>
            <p:ph idx="1"/>
          </p:nvPr>
        </p:nvSpPr>
        <p:spPr>
          <a:xfrm>
            <a:off x="0" y="743240"/>
            <a:ext cx="12191999" cy="6017778"/>
          </a:xfrm>
        </p:spPr>
        <p:txBody>
          <a:bodyPr>
            <a:normAutofit/>
          </a:bodyPr>
          <a:lstStyle/>
          <a:p>
            <a:pPr marL="0" indent="0">
              <a:buNone/>
            </a:pPr>
            <a:endParaRPr lang="en-US" altLang="zh-CN" dirty="0">
              <a:latin typeface="Arial" panose="020B0604020202020204" pitchFamily="34" charset="0"/>
              <a:cs typeface="Arial" panose="020B0604020202020204" pitchFamily="34" charset="0"/>
            </a:endParaRPr>
          </a:p>
          <a:p>
            <a:endParaRPr lang="zh-CN" altLang="en-US" dirty="0">
              <a:latin typeface="Arial" panose="020B0604020202020204" pitchFamily="34" charset="0"/>
              <a:cs typeface="Arial" panose="020B0604020202020204" pitchFamily="34" charset="0"/>
            </a:endParaRPr>
          </a:p>
        </p:txBody>
      </p:sp>
      <p:pic>
        <p:nvPicPr>
          <p:cNvPr id="6" name="图片 5">
            <a:extLst>
              <a:ext uri="{FF2B5EF4-FFF2-40B4-BE49-F238E27FC236}">
                <a16:creationId xmlns:a16="http://schemas.microsoft.com/office/drawing/2014/main" id="{27F20F22-A025-4257-AB0D-3601D341AC61}"/>
              </a:ext>
            </a:extLst>
          </p:cNvPr>
          <p:cNvPicPr>
            <a:picLocks noChangeAspect="1"/>
          </p:cNvPicPr>
          <p:nvPr/>
        </p:nvPicPr>
        <p:blipFill>
          <a:blip r:embed="rId3"/>
          <a:stretch>
            <a:fillRect/>
          </a:stretch>
        </p:blipFill>
        <p:spPr>
          <a:xfrm>
            <a:off x="581890" y="635229"/>
            <a:ext cx="4713143" cy="6233799"/>
          </a:xfrm>
          <a:prstGeom prst="rect">
            <a:avLst/>
          </a:prstGeom>
        </p:spPr>
      </p:pic>
      <p:pic>
        <p:nvPicPr>
          <p:cNvPr id="8" name="图片 7">
            <a:extLst>
              <a:ext uri="{FF2B5EF4-FFF2-40B4-BE49-F238E27FC236}">
                <a16:creationId xmlns:a16="http://schemas.microsoft.com/office/drawing/2014/main" id="{03C5A9D1-AE0D-4976-9D54-38D02188B80D}"/>
              </a:ext>
            </a:extLst>
          </p:cNvPr>
          <p:cNvPicPr>
            <a:picLocks noChangeAspect="1"/>
          </p:cNvPicPr>
          <p:nvPr/>
        </p:nvPicPr>
        <p:blipFill>
          <a:blip r:embed="rId4"/>
          <a:stretch>
            <a:fillRect/>
          </a:stretch>
        </p:blipFill>
        <p:spPr>
          <a:xfrm>
            <a:off x="5773014" y="1419225"/>
            <a:ext cx="5314950" cy="4019550"/>
          </a:xfrm>
          <a:prstGeom prst="rect">
            <a:avLst/>
          </a:prstGeom>
        </p:spPr>
      </p:pic>
    </p:spTree>
    <p:extLst>
      <p:ext uri="{BB962C8B-B14F-4D97-AF65-F5344CB8AC3E}">
        <p14:creationId xmlns:p14="http://schemas.microsoft.com/office/powerpoint/2010/main" val="36119227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664661-AA93-EE46-AFD0-AA5352A6660C}"/>
              </a:ext>
            </a:extLst>
          </p:cNvPr>
          <p:cNvSpPr>
            <a:spLocks noGrp="1"/>
          </p:cNvSpPr>
          <p:nvPr>
            <p:ph type="title"/>
          </p:nvPr>
        </p:nvSpPr>
        <p:spPr>
          <a:xfrm>
            <a:off x="103909" y="0"/>
            <a:ext cx="12088090" cy="743239"/>
          </a:xfrm>
        </p:spPr>
        <p:txBody>
          <a:bodyPr>
            <a:normAutofit fontScale="90000"/>
          </a:bodyPr>
          <a:lstStyle/>
          <a:p>
            <a:pPr algn="ctr"/>
            <a:r>
              <a:rPr kumimoji="1" lang="en-US" altLang="zh-CN" dirty="0">
                <a:latin typeface="Arial" panose="020B0604020202020204" pitchFamily="34" charset="0"/>
                <a:cs typeface="Arial" panose="020B0604020202020204" pitchFamily="34" charset="0"/>
              </a:rPr>
              <a:t>Experiments——Performance of Pruning Methods</a:t>
            </a:r>
            <a:endParaRPr kumimoji="1" lang="zh-CN" altLang="en-US" dirty="0">
              <a:latin typeface="Arial" panose="020B0604020202020204" pitchFamily="34" charset="0"/>
              <a:cs typeface="Arial" panose="020B0604020202020204" pitchFamily="34" charset="0"/>
            </a:endParaRPr>
          </a:p>
        </p:txBody>
      </p:sp>
      <p:sp>
        <p:nvSpPr>
          <p:cNvPr id="3" name="内容占位符 2">
            <a:extLst>
              <a:ext uri="{FF2B5EF4-FFF2-40B4-BE49-F238E27FC236}">
                <a16:creationId xmlns:a16="http://schemas.microsoft.com/office/drawing/2014/main" id="{567386CD-532C-2246-BDBF-B2744BB0B074}"/>
              </a:ext>
            </a:extLst>
          </p:cNvPr>
          <p:cNvSpPr>
            <a:spLocks noGrp="1"/>
          </p:cNvSpPr>
          <p:nvPr>
            <p:ph idx="1"/>
          </p:nvPr>
        </p:nvSpPr>
        <p:spPr>
          <a:xfrm>
            <a:off x="0" y="743240"/>
            <a:ext cx="12191999" cy="6017778"/>
          </a:xfrm>
        </p:spPr>
        <p:txBody>
          <a:bodyPr>
            <a:normAutofit/>
          </a:bodyPr>
          <a:lstStyle/>
          <a:p>
            <a:r>
              <a:rPr lang="en-US" altLang="zh-CN" dirty="0">
                <a:latin typeface="Arial" panose="020B0604020202020204" pitchFamily="34" charset="0"/>
                <a:cs typeface="Arial" panose="020B0604020202020204" pitchFamily="34" charset="0"/>
              </a:rPr>
              <a:t>Spatially Pruning by Distance (SP). It is a naive pruning strategy using distance-wise solution by cutting off nodes with low probability according to the distance from each node to its cluster center.</a:t>
            </a:r>
          </a:p>
          <a:p>
            <a:r>
              <a:rPr lang="en-US" altLang="zh-CN" dirty="0">
                <a:latin typeface="Arial" panose="020B0604020202020204" pitchFamily="34" charset="0"/>
                <a:cs typeface="Arial" panose="020B0604020202020204" pitchFamily="34" charset="0"/>
              </a:rPr>
              <a:t>Low Translation Probability Pruning (LTP). Tokens translated with low probabilities tend to have poor translation quality, and will be pruned for datastore stability.</a:t>
            </a:r>
          </a:p>
          <a:p>
            <a:r>
              <a:rPr lang="en-US" altLang="zh-CN" dirty="0">
                <a:latin typeface="Arial" panose="020B0604020202020204" pitchFamily="34" charset="0"/>
                <a:cs typeface="Arial" panose="020B0604020202020204" pitchFamily="34" charset="0"/>
              </a:rPr>
              <a:t>High Translation Probability Pruning(HTP). As the </a:t>
            </a:r>
            <a:r>
              <a:rPr lang="en-US" altLang="zh-CN" dirty="0" err="1">
                <a:latin typeface="Arial" panose="020B0604020202020204" pitchFamily="34" charset="0"/>
                <a:cs typeface="Arial" panose="020B0604020202020204" pitchFamily="34" charset="0"/>
              </a:rPr>
              <a:t>kNN</a:t>
            </a:r>
            <a:r>
              <a:rPr lang="en-US" altLang="zh-CN" dirty="0">
                <a:latin typeface="Arial" panose="020B0604020202020204" pitchFamily="34" charset="0"/>
                <a:cs typeface="Arial" panose="020B0604020202020204" pitchFamily="34" charset="0"/>
              </a:rPr>
              <a:t> probabilities are beneficial for hart-to-translate words that NMT cannot handle, it would be more encouraged to restore the tokens wrongly translated by the base NMT. In this sense, tokens paired with high confidence will be pruned.</a:t>
            </a:r>
          </a:p>
          <a:p>
            <a:r>
              <a:rPr lang="en-US" altLang="zh-CN" dirty="0">
                <a:latin typeface="Arial" panose="020B0604020202020204" pitchFamily="34" charset="0"/>
                <a:cs typeface="Arial" panose="020B0604020202020204" pitchFamily="34" charset="0"/>
              </a:rPr>
              <a:t>Random Pruning (RP). We also perform the random pruning strategy alone for the target-side clusters, as the step 2 introduced in Algorithm 1.</a:t>
            </a:r>
          </a:p>
          <a:p>
            <a:pPr marL="0" indent="0">
              <a:buNone/>
            </a:pPr>
            <a:endParaRPr lang="en-US" altLang="zh-C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064490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664661-AA93-EE46-AFD0-AA5352A6660C}"/>
              </a:ext>
            </a:extLst>
          </p:cNvPr>
          <p:cNvSpPr>
            <a:spLocks noGrp="1"/>
          </p:cNvSpPr>
          <p:nvPr>
            <p:ph type="title"/>
          </p:nvPr>
        </p:nvSpPr>
        <p:spPr>
          <a:xfrm>
            <a:off x="103909" y="0"/>
            <a:ext cx="12088090" cy="743239"/>
          </a:xfrm>
        </p:spPr>
        <p:txBody>
          <a:bodyPr>
            <a:normAutofit fontScale="90000"/>
          </a:bodyPr>
          <a:lstStyle/>
          <a:p>
            <a:pPr algn="ctr"/>
            <a:r>
              <a:rPr kumimoji="1" lang="en-US" altLang="zh-CN" dirty="0">
                <a:latin typeface="Arial" panose="020B0604020202020204" pitchFamily="34" charset="0"/>
                <a:cs typeface="Arial" panose="020B0604020202020204" pitchFamily="34" charset="0"/>
              </a:rPr>
              <a:t>Experiments——Performance of Pruning Methods</a:t>
            </a:r>
            <a:endParaRPr kumimoji="1" lang="zh-CN" altLang="en-US" dirty="0">
              <a:latin typeface="Arial" panose="020B0604020202020204" pitchFamily="34" charset="0"/>
              <a:cs typeface="Arial" panose="020B0604020202020204" pitchFamily="34" charset="0"/>
            </a:endParaRPr>
          </a:p>
        </p:txBody>
      </p:sp>
      <p:pic>
        <p:nvPicPr>
          <p:cNvPr id="5" name="图片 4">
            <a:extLst>
              <a:ext uri="{FF2B5EF4-FFF2-40B4-BE49-F238E27FC236}">
                <a16:creationId xmlns:a16="http://schemas.microsoft.com/office/drawing/2014/main" id="{CEC6EE1A-C9D9-4F23-87E0-18BAC847059F}"/>
              </a:ext>
            </a:extLst>
          </p:cNvPr>
          <p:cNvPicPr>
            <a:picLocks noChangeAspect="1"/>
          </p:cNvPicPr>
          <p:nvPr/>
        </p:nvPicPr>
        <p:blipFill>
          <a:blip r:embed="rId3"/>
          <a:stretch>
            <a:fillRect/>
          </a:stretch>
        </p:blipFill>
        <p:spPr>
          <a:xfrm>
            <a:off x="2397269" y="1062037"/>
            <a:ext cx="6372225" cy="4733925"/>
          </a:xfrm>
          <a:prstGeom prst="rect">
            <a:avLst/>
          </a:prstGeom>
        </p:spPr>
      </p:pic>
    </p:spTree>
    <p:extLst>
      <p:ext uri="{BB962C8B-B14F-4D97-AF65-F5344CB8AC3E}">
        <p14:creationId xmlns:p14="http://schemas.microsoft.com/office/powerpoint/2010/main" val="866648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664661-AA93-EE46-AFD0-AA5352A6660C}"/>
              </a:ext>
            </a:extLst>
          </p:cNvPr>
          <p:cNvSpPr>
            <a:spLocks noGrp="1"/>
          </p:cNvSpPr>
          <p:nvPr>
            <p:ph type="title"/>
          </p:nvPr>
        </p:nvSpPr>
        <p:spPr>
          <a:xfrm>
            <a:off x="103909" y="0"/>
            <a:ext cx="12088090" cy="743239"/>
          </a:xfrm>
        </p:spPr>
        <p:txBody>
          <a:bodyPr>
            <a:normAutofit fontScale="90000"/>
          </a:bodyPr>
          <a:lstStyle/>
          <a:p>
            <a:pPr algn="ctr"/>
            <a:r>
              <a:rPr kumimoji="1" lang="en-US" altLang="zh-CN" dirty="0">
                <a:latin typeface="Arial" panose="020B0604020202020204" pitchFamily="34" charset="0"/>
                <a:cs typeface="Arial" panose="020B0604020202020204" pitchFamily="34" charset="0"/>
              </a:rPr>
              <a:t>Experiments——Performance of Pruning Methods</a:t>
            </a:r>
            <a:endParaRPr kumimoji="1" lang="zh-CN" altLang="en-US" dirty="0">
              <a:latin typeface="Arial" panose="020B0604020202020204" pitchFamily="34" charset="0"/>
              <a:cs typeface="Arial" panose="020B0604020202020204" pitchFamily="34" charset="0"/>
            </a:endParaRPr>
          </a:p>
        </p:txBody>
      </p:sp>
      <p:pic>
        <p:nvPicPr>
          <p:cNvPr id="4" name="图片 3">
            <a:extLst>
              <a:ext uri="{FF2B5EF4-FFF2-40B4-BE49-F238E27FC236}">
                <a16:creationId xmlns:a16="http://schemas.microsoft.com/office/drawing/2014/main" id="{BB02628F-D575-4B28-A57E-EDB20E708D8A}"/>
              </a:ext>
            </a:extLst>
          </p:cNvPr>
          <p:cNvPicPr>
            <a:picLocks noChangeAspect="1"/>
          </p:cNvPicPr>
          <p:nvPr/>
        </p:nvPicPr>
        <p:blipFill>
          <a:blip r:embed="rId3"/>
          <a:stretch>
            <a:fillRect/>
          </a:stretch>
        </p:blipFill>
        <p:spPr>
          <a:xfrm>
            <a:off x="2696007" y="571500"/>
            <a:ext cx="6467475" cy="6286500"/>
          </a:xfrm>
          <a:prstGeom prst="rect">
            <a:avLst/>
          </a:prstGeom>
        </p:spPr>
      </p:pic>
    </p:spTree>
    <p:extLst>
      <p:ext uri="{BB962C8B-B14F-4D97-AF65-F5344CB8AC3E}">
        <p14:creationId xmlns:p14="http://schemas.microsoft.com/office/powerpoint/2010/main" val="32723092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664661-AA93-EE46-AFD0-AA5352A6660C}"/>
              </a:ext>
            </a:extLst>
          </p:cNvPr>
          <p:cNvSpPr>
            <a:spLocks noGrp="1"/>
          </p:cNvSpPr>
          <p:nvPr>
            <p:ph type="title"/>
          </p:nvPr>
        </p:nvSpPr>
        <p:spPr>
          <a:xfrm>
            <a:off x="103909" y="0"/>
            <a:ext cx="12088090" cy="743239"/>
          </a:xfrm>
        </p:spPr>
        <p:txBody>
          <a:bodyPr>
            <a:normAutofit/>
          </a:bodyPr>
          <a:lstStyle/>
          <a:p>
            <a:pPr algn="ctr"/>
            <a:r>
              <a:rPr kumimoji="1" lang="en-US" altLang="zh-CN" dirty="0">
                <a:latin typeface="Arial" panose="020B0604020202020204" pitchFamily="34" charset="0"/>
                <a:cs typeface="Arial" panose="020B0604020202020204" pitchFamily="34" charset="0"/>
              </a:rPr>
              <a:t>Experiments——Analysis</a:t>
            </a:r>
            <a:endParaRPr kumimoji="1" lang="zh-CN" altLang="en-US" dirty="0">
              <a:latin typeface="Arial" panose="020B0604020202020204" pitchFamily="34" charset="0"/>
              <a:cs typeface="Arial" panose="020B0604020202020204" pitchFamily="34" charset="0"/>
            </a:endParaRPr>
          </a:p>
        </p:txBody>
      </p:sp>
      <p:pic>
        <p:nvPicPr>
          <p:cNvPr id="5" name="图片 4">
            <a:extLst>
              <a:ext uri="{FF2B5EF4-FFF2-40B4-BE49-F238E27FC236}">
                <a16:creationId xmlns:a16="http://schemas.microsoft.com/office/drawing/2014/main" id="{6AE73E3B-21AD-44D1-928C-B022CA6328CB}"/>
              </a:ext>
            </a:extLst>
          </p:cNvPr>
          <p:cNvPicPr>
            <a:picLocks noChangeAspect="1"/>
          </p:cNvPicPr>
          <p:nvPr/>
        </p:nvPicPr>
        <p:blipFill>
          <a:blip r:embed="rId3"/>
          <a:stretch>
            <a:fillRect/>
          </a:stretch>
        </p:blipFill>
        <p:spPr>
          <a:xfrm>
            <a:off x="103909" y="980210"/>
            <a:ext cx="6795655" cy="3299781"/>
          </a:xfrm>
          <a:prstGeom prst="rect">
            <a:avLst/>
          </a:prstGeom>
        </p:spPr>
      </p:pic>
      <p:pic>
        <p:nvPicPr>
          <p:cNvPr id="7" name="图片 6">
            <a:extLst>
              <a:ext uri="{FF2B5EF4-FFF2-40B4-BE49-F238E27FC236}">
                <a16:creationId xmlns:a16="http://schemas.microsoft.com/office/drawing/2014/main" id="{CC6A8B5A-ECCF-4434-8DA3-333E1D1DAAE8}"/>
              </a:ext>
            </a:extLst>
          </p:cNvPr>
          <p:cNvPicPr>
            <a:picLocks noChangeAspect="1"/>
          </p:cNvPicPr>
          <p:nvPr/>
        </p:nvPicPr>
        <p:blipFill>
          <a:blip r:embed="rId4"/>
          <a:stretch>
            <a:fillRect/>
          </a:stretch>
        </p:blipFill>
        <p:spPr>
          <a:xfrm>
            <a:off x="7034645" y="3657600"/>
            <a:ext cx="4800600" cy="2895600"/>
          </a:xfrm>
          <a:prstGeom prst="rect">
            <a:avLst/>
          </a:prstGeom>
        </p:spPr>
      </p:pic>
    </p:spTree>
    <p:extLst>
      <p:ext uri="{BB962C8B-B14F-4D97-AF65-F5344CB8AC3E}">
        <p14:creationId xmlns:p14="http://schemas.microsoft.com/office/powerpoint/2010/main" val="15862308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664661-AA93-EE46-AFD0-AA5352A6660C}"/>
              </a:ext>
            </a:extLst>
          </p:cNvPr>
          <p:cNvSpPr>
            <a:spLocks noGrp="1"/>
          </p:cNvSpPr>
          <p:nvPr>
            <p:ph type="title"/>
          </p:nvPr>
        </p:nvSpPr>
        <p:spPr>
          <a:xfrm>
            <a:off x="103909" y="0"/>
            <a:ext cx="12088090" cy="743239"/>
          </a:xfrm>
        </p:spPr>
        <p:txBody>
          <a:bodyPr>
            <a:normAutofit/>
          </a:bodyPr>
          <a:lstStyle/>
          <a:p>
            <a:pPr algn="ctr"/>
            <a:r>
              <a:rPr kumimoji="1" lang="en-US" altLang="zh-CN" dirty="0">
                <a:latin typeface="Arial" panose="020B0604020202020204" pitchFamily="34" charset="0"/>
                <a:cs typeface="Arial" panose="020B0604020202020204" pitchFamily="34" charset="0"/>
              </a:rPr>
              <a:t>Immature comments</a:t>
            </a:r>
            <a:endParaRPr kumimoji="1" lang="zh-CN" altLang="en-US" dirty="0">
              <a:latin typeface="Arial" panose="020B0604020202020204" pitchFamily="34" charset="0"/>
              <a:cs typeface="Arial" panose="020B0604020202020204" pitchFamily="34" charset="0"/>
            </a:endParaRPr>
          </a:p>
        </p:txBody>
      </p:sp>
      <p:sp>
        <p:nvSpPr>
          <p:cNvPr id="6" name="内容占位符 2">
            <a:extLst>
              <a:ext uri="{FF2B5EF4-FFF2-40B4-BE49-F238E27FC236}">
                <a16:creationId xmlns:a16="http://schemas.microsoft.com/office/drawing/2014/main" id="{A1E8652F-F4E2-4321-8FFD-FC04333FDF26}"/>
              </a:ext>
            </a:extLst>
          </p:cNvPr>
          <p:cNvSpPr>
            <a:spLocks noGrp="1"/>
          </p:cNvSpPr>
          <p:nvPr>
            <p:ph idx="1"/>
          </p:nvPr>
        </p:nvSpPr>
        <p:spPr>
          <a:xfrm>
            <a:off x="0" y="743240"/>
            <a:ext cx="12191999" cy="6017778"/>
          </a:xfrm>
        </p:spPr>
        <p:txBody>
          <a:bodyPr>
            <a:normAutofit/>
          </a:bodyPr>
          <a:lstStyle/>
          <a:p>
            <a:r>
              <a:rPr lang="en-US" altLang="zh-CN" dirty="0">
                <a:latin typeface="Arial" panose="020B0604020202020204" pitchFamily="34" charset="0"/>
                <a:cs typeface="Arial" panose="020B0604020202020204" pitchFamily="34" charset="0"/>
              </a:rPr>
              <a:t>For adaptive </a:t>
            </a:r>
            <a:r>
              <a:rPr lang="en-US" altLang="zh-CN" dirty="0" err="1">
                <a:latin typeface="Arial" panose="020B0604020202020204" pitchFamily="34" charset="0"/>
                <a:cs typeface="Arial" panose="020B0604020202020204" pitchFamily="34" charset="0"/>
              </a:rPr>
              <a:t>kNN</a:t>
            </a:r>
            <a:r>
              <a:rPr lang="en-US" altLang="zh-CN" dirty="0">
                <a:latin typeface="Arial" panose="020B0604020202020204" pitchFamily="34" charset="0"/>
                <a:cs typeface="Arial" panose="020B0604020202020204" pitchFamily="34" charset="0"/>
              </a:rPr>
              <a:t>-MT, k</a:t>
            </a:r>
            <a:r>
              <a:rPr lang="en-US" altLang="zh-CN">
                <a:latin typeface="Arial" panose="020B0604020202020204" pitchFamily="34" charset="0"/>
                <a:cs typeface="Arial" panose="020B0604020202020204" pitchFamily="34" charset="0"/>
              </a:rPr>
              <a:t>=4 is a little bit small.</a:t>
            </a:r>
            <a:endParaRPr lang="en-US" altLang="zh-CN" dirty="0">
              <a:latin typeface="Arial" panose="020B0604020202020204" pitchFamily="34" charset="0"/>
              <a:cs typeface="Arial" panose="020B0604020202020204" pitchFamily="34" charset="0"/>
            </a:endParaRPr>
          </a:p>
          <a:p>
            <a:r>
              <a:rPr lang="en-US" altLang="zh-CN" dirty="0">
                <a:latin typeface="Arial" panose="020B0604020202020204" pitchFamily="34" charset="0"/>
                <a:cs typeface="Arial" panose="020B0604020202020204" pitchFamily="34" charset="0"/>
              </a:rPr>
              <a:t>The methods are novel and environmentally</a:t>
            </a:r>
          </a:p>
          <a:p>
            <a:pPr marL="0" indent="0">
              <a:buNone/>
            </a:pPr>
            <a:r>
              <a:rPr lang="en-US" altLang="zh-CN" dirty="0">
                <a:latin typeface="Arial" panose="020B0604020202020204" pitchFamily="34" charset="0"/>
                <a:cs typeface="Arial" panose="020B0604020202020204" pitchFamily="34" charset="0"/>
              </a:rPr>
              <a:t>friendly with regard to dimension reduction and </a:t>
            </a:r>
          </a:p>
          <a:p>
            <a:pPr marL="0" indent="0">
              <a:buNone/>
            </a:pPr>
            <a:r>
              <a:rPr lang="en-US" altLang="zh-CN" dirty="0">
                <a:latin typeface="Arial" panose="020B0604020202020204" pitchFamily="34" charset="0"/>
                <a:cs typeface="Arial" panose="020B0604020202020204" pitchFamily="34" charset="0"/>
              </a:rPr>
              <a:t>datastore pruning.</a:t>
            </a:r>
          </a:p>
          <a:p>
            <a:endParaRPr lang="en-US" altLang="zh-CN" dirty="0">
              <a:latin typeface="Arial" panose="020B0604020202020204" pitchFamily="34" charset="0"/>
              <a:cs typeface="Arial" panose="020B0604020202020204" pitchFamily="34" charset="0"/>
            </a:endParaRPr>
          </a:p>
          <a:p>
            <a:endParaRPr lang="en-US" altLang="zh-CN" dirty="0">
              <a:latin typeface="Arial" panose="020B0604020202020204" pitchFamily="34" charset="0"/>
              <a:cs typeface="Arial" panose="020B0604020202020204" pitchFamily="34" charset="0"/>
            </a:endParaRPr>
          </a:p>
        </p:txBody>
      </p:sp>
      <p:pic>
        <p:nvPicPr>
          <p:cNvPr id="4" name="图片 3">
            <a:extLst>
              <a:ext uri="{FF2B5EF4-FFF2-40B4-BE49-F238E27FC236}">
                <a16:creationId xmlns:a16="http://schemas.microsoft.com/office/drawing/2014/main" id="{954E8938-9773-46E7-B6C7-1D73B6C92433}"/>
              </a:ext>
            </a:extLst>
          </p:cNvPr>
          <p:cNvPicPr>
            <a:picLocks noChangeAspect="1"/>
          </p:cNvPicPr>
          <p:nvPr/>
        </p:nvPicPr>
        <p:blipFill>
          <a:blip r:embed="rId3"/>
          <a:stretch>
            <a:fillRect/>
          </a:stretch>
        </p:blipFill>
        <p:spPr>
          <a:xfrm>
            <a:off x="7827818" y="1156855"/>
            <a:ext cx="3827750" cy="2551833"/>
          </a:xfrm>
          <a:prstGeom prst="rect">
            <a:avLst/>
          </a:prstGeom>
        </p:spPr>
      </p:pic>
      <p:pic>
        <p:nvPicPr>
          <p:cNvPr id="9" name="图片 8">
            <a:extLst>
              <a:ext uri="{FF2B5EF4-FFF2-40B4-BE49-F238E27FC236}">
                <a16:creationId xmlns:a16="http://schemas.microsoft.com/office/drawing/2014/main" id="{7C99AC5D-74FB-4E7F-B6D9-872EE1ED91EE}"/>
              </a:ext>
            </a:extLst>
          </p:cNvPr>
          <p:cNvPicPr>
            <a:picLocks noChangeAspect="1"/>
          </p:cNvPicPr>
          <p:nvPr/>
        </p:nvPicPr>
        <p:blipFill>
          <a:blip r:embed="rId4"/>
          <a:stretch>
            <a:fillRect/>
          </a:stretch>
        </p:blipFill>
        <p:spPr>
          <a:xfrm>
            <a:off x="4475018" y="3937082"/>
            <a:ext cx="7513059" cy="2595542"/>
          </a:xfrm>
          <a:prstGeom prst="rect">
            <a:avLst/>
          </a:prstGeom>
        </p:spPr>
      </p:pic>
    </p:spTree>
    <p:extLst>
      <p:ext uri="{BB962C8B-B14F-4D97-AF65-F5344CB8AC3E}">
        <p14:creationId xmlns:p14="http://schemas.microsoft.com/office/powerpoint/2010/main" val="24125847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640120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664661-AA93-EE46-AFD0-AA5352A6660C}"/>
              </a:ext>
            </a:extLst>
          </p:cNvPr>
          <p:cNvSpPr>
            <a:spLocks noGrp="1"/>
          </p:cNvSpPr>
          <p:nvPr>
            <p:ph type="title"/>
          </p:nvPr>
        </p:nvSpPr>
        <p:spPr>
          <a:xfrm>
            <a:off x="103908" y="0"/>
            <a:ext cx="11984183" cy="743239"/>
          </a:xfrm>
        </p:spPr>
        <p:txBody>
          <a:bodyPr>
            <a:normAutofit/>
          </a:bodyPr>
          <a:lstStyle/>
          <a:p>
            <a:pPr algn="ctr"/>
            <a:r>
              <a:rPr kumimoji="1" lang="en-US" altLang="zh-CN" dirty="0">
                <a:latin typeface="Arial" panose="020B0604020202020204" pitchFamily="34" charset="0"/>
                <a:cs typeface="Arial" panose="020B0604020202020204" pitchFamily="34" charset="0"/>
              </a:rPr>
              <a:t>Cross-Lingual Phrase Retrieval</a:t>
            </a:r>
            <a:endParaRPr kumimoji="1" lang="zh-CN" altLang="en-US" dirty="0">
              <a:latin typeface="Arial" panose="020B0604020202020204" pitchFamily="34" charset="0"/>
              <a:cs typeface="Arial" panose="020B0604020202020204" pitchFamily="34" charset="0"/>
            </a:endParaRPr>
          </a:p>
        </p:txBody>
      </p:sp>
      <p:sp>
        <p:nvSpPr>
          <p:cNvPr id="3" name="内容占位符 2">
            <a:extLst>
              <a:ext uri="{FF2B5EF4-FFF2-40B4-BE49-F238E27FC236}">
                <a16:creationId xmlns:a16="http://schemas.microsoft.com/office/drawing/2014/main" id="{567386CD-532C-2246-BDBF-B2744BB0B074}"/>
              </a:ext>
            </a:extLst>
          </p:cNvPr>
          <p:cNvSpPr>
            <a:spLocks noGrp="1"/>
          </p:cNvSpPr>
          <p:nvPr>
            <p:ph idx="1"/>
          </p:nvPr>
        </p:nvSpPr>
        <p:spPr>
          <a:xfrm>
            <a:off x="103908" y="897370"/>
            <a:ext cx="12088091" cy="5960629"/>
          </a:xfrm>
        </p:spPr>
        <p:txBody>
          <a:bodyPr>
            <a:normAutofit/>
          </a:bodyPr>
          <a:lstStyle/>
          <a:p>
            <a:endParaRPr lang="en-US" altLang="zh-CN" dirty="0">
              <a:latin typeface="Arial" panose="020B0604020202020204" pitchFamily="34" charset="0"/>
              <a:cs typeface="Arial" panose="020B0604020202020204" pitchFamily="34" charset="0"/>
            </a:endParaRPr>
          </a:p>
          <a:p>
            <a:endParaRPr lang="en-US" altLang="zh-CN" dirty="0">
              <a:latin typeface="Arial" panose="020B0604020202020204" pitchFamily="34" charset="0"/>
              <a:cs typeface="Arial" panose="020B0604020202020204" pitchFamily="34" charset="0"/>
            </a:endParaRPr>
          </a:p>
          <a:p>
            <a:endParaRPr lang="en-US" altLang="zh-CN" dirty="0">
              <a:latin typeface="Arial" panose="020B0604020202020204" pitchFamily="34" charset="0"/>
              <a:cs typeface="Arial" panose="020B0604020202020204" pitchFamily="34" charset="0"/>
            </a:endParaRPr>
          </a:p>
          <a:p>
            <a:pPr marL="0" indent="0">
              <a:buNone/>
            </a:pPr>
            <a:r>
              <a:rPr lang="en-US" altLang="zh-CN" sz="3600" dirty="0">
                <a:latin typeface="Arial" panose="020B0604020202020204" pitchFamily="34" charset="0"/>
                <a:cs typeface="Arial" panose="020B0604020202020204" pitchFamily="34" charset="0"/>
              </a:rPr>
              <a:t>Introduction</a:t>
            </a:r>
          </a:p>
          <a:p>
            <a:pPr lvl="1"/>
            <a:r>
              <a:rPr lang="en-US" altLang="zh-CN" sz="2800" dirty="0">
                <a:latin typeface="Arial" panose="020B0604020202020204" pitchFamily="34" charset="0"/>
                <a:cs typeface="Arial" panose="020B0604020202020204" pitchFamily="34" charset="0"/>
              </a:rPr>
              <a:t>Phrase retrieval aims to retrieve relevant phrases from a large phrase set, which is a critical part of information retrieval.</a:t>
            </a:r>
          </a:p>
          <a:p>
            <a:pPr lvl="1"/>
            <a:r>
              <a:rPr lang="fr-FR" altLang="zh-CN" sz="2800" dirty="0">
                <a:latin typeface="Arial" panose="020B0604020202020204" pitchFamily="34" charset="0"/>
                <a:cs typeface="Arial" panose="020B0604020202020204" pitchFamily="34" charset="0"/>
              </a:rPr>
              <a:t>Recent studies on phrase retrieval </a:t>
            </a:r>
            <a:r>
              <a:rPr lang="en-US" altLang="zh-CN" sz="2800" dirty="0">
                <a:latin typeface="Arial" panose="020B0604020202020204" pitchFamily="34" charset="0"/>
                <a:cs typeface="Arial" panose="020B0604020202020204" pitchFamily="34" charset="0"/>
              </a:rPr>
              <a:t>achieve promising results in entity linking, slot filling, open-domain QA tasks, which are monolingual scenarios, leaving the cross-lingual phrase retrieval unexplored.</a:t>
            </a:r>
          </a:p>
          <a:p>
            <a:pPr lvl="1"/>
            <a:r>
              <a:rPr lang="en-US" altLang="zh-CN" sz="2800" dirty="0">
                <a:latin typeface="Arial" panose="020B0604020202020204" pitchFamily="34" charset="0"/>
                <a:cs typeface="Arial" panose="020B0604020202020204" pitchFamily="34" charset="0"/>
              </a:rPr>
              <a:t>There are many methods to perform cross-lingual text retrieval, which learns cross-lingual word or sentence representations, leaving cross-lingual phrase retrieval an open problem.</a:t>
            </a:r>
          </a:p>
          <a:p>
            <a:endParaRPr lang="en-US" altLang="zh-CN" dirty="0">
              <a:latin typeface="Arial" panose="020B0604020202020204" pitchFamily="34" charset="0"/>
              <a:cs typeface="Arial" panose="020B0604020202020204" pitchFamily="34" charset="0"/>
            </a:endParaRPr>
          </a:p>
          <a:p>
            <a:endParaRPr lang="en-US" altLang="zh-CN" dirty="0">
              <a:latin typeface="Arial" panose="020B0604020202020204" pitchFamily="34" charset="0"/>
              <a:cs typeface="Arial" panose="020B0604020202020204" pitchFamily="34" charset="0"/>
            </a:endParaRPr>
          </a:p>
          <a:p>
            <a:endParaRPr lang="en-US" altLang="zh-CN" dirty="0">
              <a:latin typeface="Arial" panose="020B0604020202020204" pitchFamily="34" charset="0"/>
              <a:cs typeface="Arial" panose="020B0604020202020204" pitchFamily="34" charset="0"/>
            </a:endParaRPr>
          </a:p>
          <a:p>
            <a:endParaRPr lang="en-US" altLang="zh-CN" dirty="0">
              <a:latin typeface="Arial" panose="020B0604020202020204" pitchFamily="34" charset="0"/>
              <a:cs typeface="Arial" panose="020B0604020202020204" pitchFamily="34" charset="0"/>
            </a:endParaRPr>
          </a:p>
          <a:p>
            <a:endParaRPr kumimoji="1" lang="zh-CN" altLang="en-US" dirty="0"/>
          </a:p>
        </p:txBody>
      </p:sp>
      <p:pic>
        <p:nvPicPr>
          <p:cNvPr id="8" name="图片 7">
            <a:extLst>
              <a:ext uri="{FF2B5EF4-FFF2-40B4-BE49-F238E27FC236}">
                <a16:creationId xmlns:a16="http://schemas.microsoft.com/office/drawing/2014/main" id="{78AC21BC-21F1-45B6-965C-7DCE4B6607C3}"/>
              </a:ext>
            </a:extLst>
          </p:cNvPr>
          <p:cNvPicPr>
            <a:picLocks noChangeAspect="1"/>
          </p:cNvPicPr>
          <p:nvPr/>
        </p:nvPicPr>
        <p:blipFill>
          <a:blip r:embed="rId2"/>
          <a:stretch>
            <a:fillRect/>
          </a:stretch>
        </p:blipFill>
        <p:spPr>
          <a:xfrm>
            <a:off x="2266949" y="740570"/>
            <a:ext cx="7658100" cy="1704975"/>
          </a:xfrm>
          <a:prstGeom prst="rect">
            <a:avLst/>
          </a:prstGeom>
        </p:spPr>
      </p:pic>
    </p:spTree>
    <p:extLst>
      <p:ext uri="{BB962C8B-B14F-4D97-AF65-F5344CB8AC3E}">
        <p14:creationId xmlns:p14="http://schemas.microsoft.com/office/powerpoint/2010/main" val="6754851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664661-AA93-EE46-AFD0-AA5352A6660C}"/>
              </a:ext>
            </a:extLst>
          </p:cNvPr>
          <p:cNvSpPr>
            <a:spLocks noGrp="1"/>
          </p:cNvSpPr>
          <p:nvPr>
            <p:ph type="title"/>
          </p:nvPr>
        </p:nvSpPr>
        <p:spPr>
          <a:xfrm>
            <a:off x="0" y="1"/>
            <a:ext cx="12191999" cy="1385740"/>
          </a:xfrm>
        </p:spPr>
        <p:txBody>
          <a:bodyPr>
            <a:normAutofit/>
          </a:bodyPr>
          <a:lstStyle/>
          <a:p>
            <a:pPr algn="ctr"/>
            <a:r>
              <a:rPr kumimoji="1" lang="en-US" altLang="zh-CN" dirty="0">
                <a:latin typeface="Arial" panose="020B0604020202020204" pitchFamily="34" charset="0"/>
                <a:cs typeface="Arial" panose="020B0604020202020204" pitchFamily="34" charset="0"/>
              </a:rPr>
              <a:t>Leveraging Passage Retrieval with Generative Models for Open Domain Question Answering</a:t>
            </a:r>
            <a:endParaRPr kumimoji="1" lang="zh-CN" altLang="en-US" dirty="0">
              <a:latin typeface="Arial" panose="020B0604020202020204" pitchFamily="34" charset="0"/>
              <a:cs typeface="Arial" panose="020B0604020202020204" pitchFamily="34" charset="0"/>
            </a:endParaRPr>
          </a:p>
        </p:txBody>
      </p:sp>
      <p:sp>
        <p:nvSpPr>
          <p:cNvPr id="3" name="内容占位符 2">
            <a:extLst>
              <a:ext uri="{FF2B5EF4-FFF2-40B4-BE49-F238E27FC236}">
                <a16:creationId xmlns:a16="http://schemas.microsoft.com/office/drawing/2014/main" id="{567386CD-532C-2246-BDBF-B2744BB0B074}"/>
              </a:ext>
            </a:extLst>
          </p:cNvPr>
          <p:cNvSpPr>
            <a:spLocks noGrp="1"/>
          </p:cNvSpPr>
          <p:nvPr>
            <p:ph idx="1"/>
          </p:nvPr>
        </p:nvSpPr>
        <p:spPr>
          <a:xfrm>
            <a:off x="2" y="3747154"/>
            <a:ext cx="11236034" cy="3110846"/>
          </a:xfrm>
        </p:spPr>
        <p:txBody>
          <a:bodyPr>
            <a:normAutofit/>
          </a:bodyPr>
          <a:lstStyle/>
          <a:p>
            <a:pPr marL="0" indent="0">
              <a:buNone/>
            </a:pPr>
            <a:r>
              <a:rPr lang="en-US" altLang="zh-CN" sz="3600" dirty="0">
                <a:latin typeface="Arial" panose="020B0604020202020204" pitchFamily="34" charset="0"/>
                <a:cs typeface="Arial" panose="020B0604020202020204" pitchFamily="34" charset="0"/>
              </a:rPr>
              <a:t>Challenges</a:t>
            </a:r>
          </a:p>
          <a:p>
            <a:pPr lvl="1"/>
            <a:r>
              <a:rPr lang="en-US" altLang="zh-CN" sz="2800" dirty="0">
                <a:latin typeface="Arial" panose="020B0604020202020204" pitchFamily="34" charset="0"/>
                <a:cs typeface="Arial" panose="020B0604020202020204" pitchFamily="34" charset="0"/>
              </a:rPr>
              <a:t>Models without relying on external knowledge contains billions of parameters.</a:t>
            </a:r>
          </a:p>
          <a:p>
            <a:pPr lvl="1"/>
            <a:r>
              <a:rPr lang="en-US" altLang="zh-CN" sz="2800" dirty="0">
                <a:latin typeface="Arial" panose="020B0604020202020204" pitchFamily="34" charset="0"/>
                <a:cs typeface="Arial" panose="020B0604020202020204" pitchFamily="34" charset="0"/>
              </a:rPr>
              <a:t>This paper investigates how much this method could benefit from having access to an external source of knowledge, such as Wikipedia</a:t>
            </a:r>
            <a:endParaRPr lang="en-US" altLang="zh-CN" dirty="0">
              <a:latin typeface="Arial" panose="020B0604020202020204" pitchFamily="34" charset="0"/>
              <a:cs typeface="Arial" panose="020B0604020202020204" pitchFamily="34" charset="0"/>
            </a:endParaRPr>
          </a:p>
          <a:p>
            <a:endParaRPr lang="en-US" altLang="zh-CN" dirty="0">
              <a:latin typeface="Arial" panose="020B0604020202020204" pitchFamily="34" charset="0"/>
              <a:cs typeface="Arial" panose="020B0604020202020204" pitchFamily="34" charset="0"/>
            </a:endParaRPr>
          </a:p>
          <a:p>
            <a:endParaRPr lang="en-US" altLang="zh-CN" dirty="0">
              <a:latin typeface="Arial" panose="020B0604020202020204" pitchFamily="34" charset="0"/>
              <a:cs typeface="Arial" panose="020B0604020202020204" pitchFamily="34" charset="0"/>
            </a:endParaRPr>
          </a:p>
          <a:p>
            <a:endParaRPr lang="en-US" altLang="zh-CN" dirty="0">
              <a:latin typeface="Arial" panose="020B0604020202020204" pitchFamily="34" charset="0"/>
              <a:cs typeface="Arial" panose="020B0604020202020204" pitchFamily="34" charset="0"/>
            </a:endParaRPr>
          </a:p>
          <a:p>
            <a:endParaRPr kumimoji="1" lang="zh-CN" altLang="en-US" dirty="0"/>
          </a:p>
        </p:txBody>
      </p:sp>
      <p:pic>
        <p:nvPicPr>
          <p:cNvPr id="6" name="图片 5">
            <a:extLst>
              <a:ext uri="{FF2B5EF4-FFF2-40B4-BE49-F238E27FC236}">
                <a16:creationId xmlns:a16="http://schemas.microsoft.com/office/drawing/2014/main" id="{68171828-18A0-D449-A3F1-D9E0A7AC4C66}"/>
              </a:ext>
            </a:extLst>
          </p:cNvPr>
          <p:cNvPicPr>
            <a:picLocks noChangeAspect="1"/>
          </p:cNvPicPr>
          <p:nvPr/>
        </p:nvPicPr>
        <p:blipFill>
          <a:blip r:embed="rId3"/>
          <a:stretch>
            <a:fillRect/>
          </a:stretch>
        </p:blipFill>
        <p:spPr>
          <a:xfrm>
            <a:off x="3800474" y="1385741"/>
            <a:ext cx="4591050" cy="1714500"/>
          </a:xfrm>
          <a:prstGeom prst="rect">
            <a:avLst/>
          </a:prstGeom>
        </p:spPr>
      </p:pic>
    </p:spTree>
    <p:extLst>
      <p:ext uri="{BB962C8B-B14F-4D97-AF65-F5344CB8AC3E}">
        <p14:creationId xmlns:p14="http://schemas.microsoft.com/office/powerpoint/2010/main" val="9167127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664661-AA93-EE46-AFD0-AA5352A6660C}"/>
              </a:ext>
            </a:extLst>
          </p:cNvPr>
          <p:cNvSpPr>
            <a:spLocks noGrp="1"/>
          </p:cNvSpPr>
          <p:nvPr>
            <p:ph type="title"/>
          </p:nvPr>
        </p:nvSpPr>
        <p:spPr>
          <a:xfrm>
            <a:off x="103909" y="0"/>
            <a:ext cx="12088090" cy="743239"/>
          </a:xfrm>
        </p:spPr>
        <p:txBody>
          <a:bodyPr/>
          <a:lstStyle/>
          <a:p>
            <a:pPr algn="ctr"/>
            <a:r>
              <a:rPr kumimoji="1" lang="en-US" altLang="zh-CN" dirty="0">
                <a:latin typeface="Arial" panose="020B0604020202020204" pitchFamily="34" charset="0"/>
                <a:cs typeface="Arial" panose="020B0604020202020204" pitchFamily="34" charset="0"/>
              </a:rPr>
              <a:t>Methods —— Model Architecture</a:t>
            </a:r>
            <a:endParaRPr kumimoji="1" lang="zh-CN" altLang="en-US" dirty="0">
              <a:latin typeface="Arial" panose="020B0604020202020204" pitchFamily="34" charset="0"/>
              <a:cs typeface="Arial" panose="020B0604020202020204" pitchFamily="34" charset="0"/>
            </a:endParaRPr>
          </a:p>
        </p:txBody>
      </p:sp>
      <p:sp>
        <p:nvSpPr>
          <p:cNvPr id="3" name="内容占位符 2">
            <a:extLst>
              <a:ext uri="{FF2B5EF4-FFF2-40B4-BE49-F238E27FC236}">
                <a16:creationId xmlns:a16="http://schemas.microsoft.com/office/drawing/2014/main" id="{567386CD-532C-2246-BDBF-B2744BB0B074}"/>
              </a:ext>
            </a:extLst>
          </p:cNvPr>
          <p:cNvSpPr>
            <a:spLocks noGrp="1"/>
          </p:cNvSpPr>
          <p:nvPr>
            <p:ph idx="1"/>
          </p:nvPr>
        </p:nvSpPr>
        <p:spPr>
          <a:xfrm>
            <a:off x="103908" y="897370"/>
            <a:ext cx="12088091" cy="5863647"/>
          </a:xfrm>
        </p:spPr>
        <p:txBody>
          <a:bodyPr>
            <a:normAutofit/>
          </a:bodyPr>
          <a:lstStyle/>
          <a:p>
            <a:r>
              <a:rPr lang="en-US" altLang="zh-CN" dirty="0">
                <a:latin typeface="Arial" panose="020B0604020202020204" pitchFamily="34" charset="0"/>
                <a:cs typeface="Arial" panose="020B0604020202020204" pitchFamily="34" charset="0"/>
              </a:rPr>
              <a:t>The model architecture of XPR is a Transformer encoder shared across different languages. XPR can be initialized with pretrained cross-lingual language models.</a:t>
            </a:r>
          </a:p>
          <a:p>
            <a:r>
              <a:rPr lang="en-US" altLang="zh-CN" dirty="0">
                <a:latin typeface="Arial" panose="020B0604020202020204" pitchFamily="34" charset="0"/>
                <a:cs typeface="Arial" panose="020B0604020202020204" pitchFamily="34" charset="0"/>
              </a:rPr>
              <a:t>Given a phrase </a:t>
            </a:r>
            <a:r>
              <a:rPr lang="en-US" altLang="zh-CN" i="1" dirty="0">
                <a:solidFill>
                  <a:srgbClr val="FF0000"/>
                </a:solidFill>
                <a:latin typeface="Arial" panose="020B0604020202020204" pitchFamily="34" charset="0"/>
                <a:cs typeface="Arial" panose="020B0604020202020204" pitchFamily="34" charset="0"/>
              </a:rPr>
              <a:t>p</a:t>
            </a:r>
            <a:r>
              <a:rPr lang="en-US" altLang="zh-CN" dirty="0">
                <a:latin typeface="Arial" panose="020B0604020202020204" pitchFamily="34" charset="0"/>
                <a:cs typeface="Arial" panose="020B0604020202020204" pitchFamily="34" charset="0"/>
              </a:rPr>
              <a:t> and an example sentence </a:t>
            </a:r>
            <a:r>
              <a:rPr lang="en-US" altLang="zh-CN" i="1" dirty="0">
                <a:solidFill>
                  <a:srgbClr val="FF0000"/>
                </a:solidFill>
                <a:latin typeface="Arial" panose="020B0604020202020204" pitchFamily="34" charset="0"/>
                <a:cs typeface="Arial" panose="020B0604020202020204" pitchFamily="34" charset="0"/>
              </a:rPr>
              <a:t>x</a:t>
            </a:r>
            <a:r>
              <a:rPr lang="en-US" altLang="zh-CN" dirty="0">
                <a:latin typeface="Arial" panose="020B0604020202020204" pitchFamily="34" charset="0"/>
                <a:cs typeface="Arial" panose="020B0604020202020204" pitchFamily="34" charset="0"/>
              </a:rPr>
              <a:t> with </a:t>
            </a:r>
            <a:r>
              <a:rPr lang="en-US" altLang="zh-CN" i="1" dirty="0">
                <a:solidFill>
                  <a:srgbClr val="FF0000"/>
                </a:solidFill>
                <a:latin typeface="Arial" panose="020B0604020202020204" pitchFamily="34" charset="0"/>
                <a:cs typeface="Arial" panose="020B0604020202020204" pitchFamily="34" charset="0"/>
              </a:rPr>
              <a:t>n</a:t>
            </a:r>
            <a:r>
              <a:rPr lang="en-US" altLang="zh-CN" dirty="0">
                <a:latin typeface="Arial" panose="020B0604020202020204" pitchFamily="34" charset="0"/>
                <a:cs typeface="Arial" panose="020B0604020202020204" pitchFamily="34" charset="0"/>
              </a:rPr>
              <a:t> tokens that contain the phrase. XPR first encodes </a:t>
            </a:r>
            <a:r>
              <a:rPr lang="en-US" altLang="zh-CN" i="1" dirty="0">
                <a:solidFill>
                  <a:srgbClr val="FF0000"/>
                </a:solidFill>
                <a:latin typeface="Arial" panose="020B0604020202020204" pitchFamily="34" charset="0"/>
                <a:cs typeface="Arial" panose="020B0604020202020204" pitchFamily="34" charset="0"/>
              </a:rPr>
              <a:t>x</a:t>
            </a:r>
            <a:r>
              <a:rPr lang="en-US" altLang="zh-CN" dirty="0">
                <a:latin typeface="Arial" panose="020B0604020202020204" pitchFamily="34" charset="0"/>
                <a:cs typeface="Arial" panose="020B0604020202020204" pitchFamily="34" charset="0"/>
              </a:rPr>
              <a:t> into a sequence of contextualized token representations. Then, the phrase is represented as the average of the phrase tokens.</a:t>
            </a:r>
          </a:p>
          <a:p>
            <a:endParaRPr lang="en-US" altLang="zh-CN" dirty="0">
              <a:latin typeface="Arial" panose="020B0604020202020204" pitchFamily="34" charset="0"/>
              <a:cs typeface="Arial" panose="020B0604020202020204" pitchFamily="34" charset="0"/>
            </a:endParaRPr>
          </a:p>
          <a:p>
            <a:r>
              <a:rPr lang="en-US" altLang="zh-CN" dirty="0">
                <a:latin typeface="Arial" panose="020B0604020202020204" pitchFamily="34" charset="0"/>
                <a:cs typeface="Arial" panose="020B0604020202020204" pitchFamily="34" charset="0"/>
              </a:rPr>
              <a:t>In general, a phrase can have more than one example sentence, XPR uses the average of the phrase representations as the final phrase representation.</a:t>
            </a:r>
          </a:p>
          <a:p>
            <a:endParaRPr lang="zh-CN" altLang="en-US" dirty="0">
              <a:latin typeface="Arial" panose="020B0604020202020204" pitchFamily="34" charset="0"/>
              <a:cs typeface="Arial" panose="020B0604020202020204" pitchFamily="34" charset="0"/>
            </a:endParaRPr>
          </a:p>
        </p:txBody>
      </p:sp>
      <p:pic>
        <p:nvPicPr>
          <p:cNvPr id="5" name="图片 4">
            <a:extLst>
              <a:ext uri="{FF2B5EF4-FFF2-40B4-BE49-F238E27FC236}">
                <a16:creationId xmlns:a16="http://schemas.microsoft.com/office/drawing/2014/main" id="{9EC4F0EF-C945-437C-B719-900AC126C442}"/>
              </a:ext>
            </a:extLst>
          </p:cNvPr>
          <p:cNvPicPr>
            <a:picLocks noChangeAspect="1"/>
          </p:cNvPicPr>
          <p:nvPr/>
        </p:nvPicPr>
        <p:blipFill>
          <a:blip r:embed="rId3"/>
          <a:stretch>
            <a:fillRect/>
          </a:stretch>
        </p:blipFill>
        <p:spPr>
          <a:xfrm>
            <a:off x="3700462" y="3429000"/>
            <a:ext cx="2545116" cy="935182"/>
          </a:xfrm>
          <a:prstGeom prst="rect">
            <a:avLst/>
          </a:prstGeom>
        </p:spPr>
      </p:pic>
    </p:spTree>
    <p:extLst>
      <p:ext uri="{BB962C8B-B14F-4D97-AF65-F5344CB8AC3E}">
        <p14:creationId xmlns:p14="http://schemas.microsoft.com/office/powerpoint/2010/main" val="594467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664661-AA93-EE46-AFD0-AA5352A6660C}"/>
              </a:ext>
            </a:extLst>
          </p:cNvPr>
          <p:cNvSpPr>
            <a:spLocks noGrp="1"/>
          </p:cNvSpPr>
          <p:nvPr>
            <p:ph type="title"/>
          </p:nvPr>
        </p:nvSpPr>
        <p:spPr>
          <a:xfrm>
            <a:off x="103909" y="0"/>
            <a:ext cx="12088090" cy="743239"/>
          </a:xfrm>
        </p:spPr>
        <p:txBody>
          <a:bodyPr>
            <a:normAutofit fontScale="90000"/>
          </a:bodyPr>
          <a:lstStyle/>
          <a:p>
            <a:pPr algn="ctr"/>
            <a:r>
              <a:rPr kumimoji="1" lang="en-US" altLang="zh-CN" dirty="0">
                <a:latin typeface="Arial" panose="020B0604020202020204" pitchFamily="34" charset="0"/>
                <a:cs typeface="Arial" panose="020B0604020202020204" pitchFamily="34" charset="0"/>
              </a:rPr>
              <a:t>Methods——Cross-Lingual Phrase Contrast Loss</a:t>
            </a:r>
            <a:endParaRPr kumimoji="1" lang="zh-CN" altLang="en-US" dirty="0">
              <a:latin typeface="Arial" panose="020B0604020202020204" pitchFamily="34" charset="0"/>
              <a:cs typeface="Arial" panose="020B0604020202020204" pitchFamily="34" charset="0"/>
            </a:endParaRPr>
          </a:p>
        </p:txBody>
      </p:sp>
      <p:sp>
        <p:nvSpPr>
          <p:cNvPr id="3" name="内容占位符 2">
            <a:extLst>
              <a:ext uri="{FF2B5EF4-FFF2-40B4-BE49-F238E27FC236}">
                <a16:creationId xmlns:a16="http://schemas.microsoft.com/office/drawing/2014/main" id="{567386CD-532C-2246-BDBF-B2744BB0B074}"/>
              </a:ext>
            </a:extLst>
          </p:cNvPr>
          <p:cNvSpPr>
            <a:spLocks noGrp="1"/>
          </p:cNvSpPr>
          <p:nvPr>
            <p:ph idx="1"/>
          </p:nvPr>
        </p:nvSpPr>
        <p:spPr>
          <a:xfrm>
            <a:off x="103908" y="897370"/>
            <a:ext cx="12088091" cy="5863647"/>
          </a:xfrm>
        </p:spPr>
        <p:txBody>
          <a:bodyPr>
            <a:normAutofit/>
          </a:bodyPr>
          <a:lstStyle/>
          <a:p>
            <a:r>
              <a:rPr lang="en-US" altLang="zh-CN" dirty="0">
                <a:latin typeface="Arial" panose="020B0604020202020204" pitchFamily="34" charset="0"/>
                <a:cs typeface="Arial" panose="020B0604020202020204" pitchFamily="34" charset="0"/>
              </a:rPr>
              <a:t>Consider a mini-batch B={</a:t>
            </a:r>
            <a:r>
              <a:rPr lang="en-US" altLang="zh-CN" i="1" dirty="0">
                <a:solidFill>
                  <a:srgbClr val="FF0000"/>
                </a:solidFill>
                <a:latin typeface="Arial" panose="020B0604020202020204" pitchFamily="34" charset="0"/>
                <a:cs typeface="Arial" panose="020B0604020202020204" pitchFamily="34" charset="0"/>
              </a:rPr>
              <a:t>P, Q</a:t>
            </a:r>
            <a:r>
              <a:rPr lang="en-US" altLang="zh-CN" dirty="0">
                <a:latin typeface="Arial" panose="020B0604020202020204" pitchFamily="34" charset="0"/>
                <a:cs typeface="Arial" panose="020B0604020202020204" pitchFamily="34" charset="0"/>
              </a:rPr>
              <a:t>} of bilingual phrase pairs, where P={</a:t>
            </a:r>
            <a:r>
              <a:rPr lang="en-US" altLang="zh-CN" i="1" dirty="0">
                <a:solidFill>
                  <a:srgbClr val="FF0000"/>
                </a:solidFill>
                <a:latin typeface="Arial" panose="020B0604020202020204" pitchFamily="34" charset="0"/>
                <a:cs typeface="Arial" panose="020B0604020202020204" pitchFamily="34" charset="0"/>
              </a:rPr>
              <a:t>p</a:t>
            </a:r>
            <a:r>
              <a:rPr lang="en-US" altLang="zh-CN" dirty="0">
                <a:latin typeface="Arial" panose="020B0604020202020204" pitchFamily="34" charset="0"/>
                <a:cs typeface="Arial" panose="020B0604020202020204" pitchFamily="34" charset="0"/>
              </a:rPr>
              <a:t>}_N and Q = {</a:t>
            </a:r>
            <a:r>
              <a:rPr lang="en-US" altLang="zh-CN" i="1" dirty="0">
                <a:solidFill>
                  <a:srgbClr val="FF0000"/>
                </a:solidFill>
                <a:latin typeface="Arial" panose="020B0604020202020204" pitchFamily="34" charset="0"/>
                <a:cs typeface="Arial" panose="020B0604020202020204" pitchFamily="34" charset="0"/>
              </a:rPr>
              <a:t>q</a:t>
            </a:r>
            <a:r>
              <a:rPr lang="en-US" altLang="zh-CN" dirty="0">
                <a:latin typeface="Arial" panose="020B0604020202020204" pitchFamily="34" charset="0"/>
                <a:cs typeface="Arial" panose="020B0604020202020204" pitchFamily="34" charset="0"/>
              </a:rPr>
              <a:t>}_N stand for N phrases in a language and their translations in another language.</a:t>
            </a:r>
          </a:p>
          <a:p>
            <a:endParaRPr lang="en-US" altLang="zh-CN" dirty="0">
              <a:latin typeface="Arial" panose="020B0604020202020204" pitchFamily="34" charset="0"/>
              <a:cs typeface="Arial" panose="020B0604020202020204" pitchFamily="34" charset="0"/>
            </a:endParaRPr>
          </a:p>
          <a:p>
            <a:r>
              <a:rPr lang="en-US" altLang="zh-CN" dirty="0">
                <a:latin typeface="Arial" panose="020B0604020202020204" pitchFamily="34" charset="0"/>
                <a:cs typeface="Arial" panose="020B0604020202020204" pitchFamily="34" charset="0"/>
              </a:rPr>
              <a:t>For each phrase </a:t>
            </a:r>
            <a:r>
              <a:rPr lang="en-US" altLang="zh-CN" i="1" dirty="0">
                <a:solidFill>
                  <a:srgbClr val="FF0000"/>
                </a:solidFill>
                <a:latin typeface="Arial" panose="020B0604020202020204" pitchFamily="34" charset="0"/>
                <a:cs typeface="Arial" panose="020B0604020202020204" pitchFamily="34" charset="0"/>
              </a:rPr>
              <a:t>p</a:t>
            </a:r>
            <a:r>
              <a:rPr lang="en-US" altLang="zh-CN" dirty="0">
                <a:latin typeface="Arial" panose="020B0604020202020204" pitchFamily="34" charset="0"/>
                <a:cs typeface="Arial" panose="020B0604020202020204" pitchFamily="34" charset="0"/>
              </a:rPr>
              <a:t> ∈ </a:t>
            </a:r>
            <a:r>
              <a:rPr lang="en-US" altLang="zh-CN" i="1" dirty="0">
                <a:solidFill>
                  <a:srgbClr val="FF0000"/>
                </a:solidFill>
                <a:latin typeface="Arial" panose="020B0604020202020204" pitchFamily="34" charset="0"/>
                <a:cs typeface="Arial" panose="020B0604020202020204" pitchFamily="34" charset="0"/>
              </a:rPr>
              <a:t>P</a:t>
            </a:r>
            <a:r>
              <a:rPr lang="en-US" altLang="zh-CN" dirty="0">
                <a:latin typeface="Arial" panose="020B0604020202020204" pitchFamily="34" charset="0"/>
                <a:cs typeface="Arial" panose="020B0604020202020204" pitchFamily="34" charset="0"/>
              </a:rPr>
              <a:t>, we sample example sentences </a:t>
            </a:r>
            <a:r>
              <a:rPr lang="en-US" altLang="zh-CN" i="1" dirty="0">
                <a:solidFill>
                  <a:srgbClr val="FF0000"/>
                </a:solidFill>
                <a:latin typeface="Arial" panose="020B0604020202020204" pitchFamily="34" charset="0"/>
                <a:cs typeface="Arial" panose="020B0604020202020204" pitchFamily="34" charset="0"/>
              </a:rPr>
              <a:t>X</a:t>
            </a:r>
            <a:r>
              <a:rPr lang="en-US" altLang="zh-CN" dirty="0">
                <a:latin typeface="Arial" panose="020B0604020202020204" pitchFamily="34" charset="0"/>
                <a:cs typeface="Arial" panose="020B0604020202020204" pitchFamily="34" charset="0"/>
              </a:rPr>
              <a:t> for </a:t>
            </a:r>
            <a:r>
              <a:rPr lang="en-US" altLang="zh-CN" i="1" dirty="0">
                <a:solidFill>
                  <a:srgbClr val="FF0000"/>
                </a:solidFill>
                <a:latin typeface="Arial" panose="020B0604020202020204" pitchFamily="34" charset="0"/>
                <a:cs typeface="Arial" panose="020B0604020202020204" pitchFamily="34" charset="0"/>
              </a:rPr>
              <a:t>p</a:t>
            </a:r>
            <a:r>
              <a:rPr lang="en-US" altLang="zh-CN" dirty="0">
                <a:latin typeface="Arial" panose="020B0604020202020204" pitchFamily="34" charset="0"/>
                <a:cs typeface="Arial" panose="020B0604020202020204" pitchFamily="34" charset="0"/>
              </a:rPr>
              <a:t>, and compute the phrase representation </a:t>
            </a:r>
            <a:r>
              <a:rPr lang="en-US" altLang="zh-CN" i="1" dirty="0">
                <a:solidFill>
                  <a:srgbClr val="FF0000"/>
                </a:solidFill>
                <a:latin typeface="Arial" panose="020B0604020202020204" pitchFamily="34" charset="0"/>
                <a:cs typeface="Arial" panose="020B0604020202020204" pitchFamily="34" charset="0"/>
              </a:rPr>
              <a:t>u</a:t>
            </a:r>
            <a:r>
              <a:rPr lang="en-US" altLang="zh-CN" i="1" dirty="0">
                <a:latin typeface="Arial" panose="020B0604020202020204" pitchFamily="34" charset="0"/>
                <a:cs typeface="Arial" panose="020B0604020202020204" pitchFamily="34" charset="0"/>
              </a:rPr>
              <a:t>.</a:t>
            </a:r>
            <a:endParaRPr lang="en-US" altLang="zh-CN" i="1" dirty="0">
              <a:solidFill>
                <a:srgbClr val="FF0000"/>
              </a:solidFill>
              <a:latin typeface="Arial" panose="020B0604020202020204" pitchFamily="34" charset="0"/>
              <a:cs typeface="Arial" panose="020B0604020202020204" pitchFamily="34" charset="0"/>
            </a:endParaRPr>
          </a:p>
          <a:p>
            <a:r>
              <a:rPr lang="en-US" altLang="zh-CN" dirty="0">
                <a:latin typeface="Arial" panose="020B0604020202020204" pitchFamily="34" charset="0"/>
                <a:cs typeface="Arial" panose="020B0604020202020204" pitchFamily="34" charset="0"/>
              </a:rPr>
              <a:t>Apply a projection head over </a:t>
            </a:r>
            <a:r>
              <a:rPr lang="en-US" altLang="zh-CN" i="1" dirty="0">
                <a:solidFill>
                  <a:srgbClr val="FF0000"/>
                </a:solidFill>
                <a:latin typeface="Arial" panose="020B0604020202020204" pitchFamily="34" charset="0"/>
                <a:cs typeface="Arial" panose="020B0604020202020204" pitchFamily="34" charset="0"/>
              </a:rPr>
              <a:t>u</a:t>
            </a:r>
            <a:r>
              <a:rPr lang="en-US" altLang="zh-CN" dirty="0">
                <a:latin typeface="Arial" panose="020B0604020202020204" pitchFamily="34" charset="0"/>
                <a:cs typeface="Arial" panose="020B0604020202020204" pitchFamily="34" charset="0"/>
              </a:rPr>
              <a:t> that consists of two linear layers with a </a:t>
            </a:r>
            <a:r>
              <a:rPr lang="en-US" altLang="zh-CN" dirty="0" err="1">
                <a:latin typeface="Arial" panose="020B0604020202020204" pitchFamily="34" charset="0"/>
                <a:cs typeface="Arial" panose="020B0604020202020204" pitchFamily="34" charset="0"/>
              </a:rPr>
              <a:t>ReLU</a:t>
            </a:r>
            <a:r>
              <a:rPr lang="en-US" altLang="zh-CN" dirty="0">
                <a:latin typeface="Arial" panose="020B0604020202020204" pitchFamily="34" charset="0"/>
                <a:cs typeface="Arial" panose="020B0604020202020204" pitchFamily="34" charset="0"/>
              </a:rPr>
              <a:t> in between and a l_2 normalization followed. </a:t>
            </a:r>
          </a:p>
          <a:p>
            <a:endParaRPr lang="en-US" altLang="zh-CN" dirty="0">
              <a:latin typeface="Arial" panose="020B0604020202020204" pitchFamily="34" charset="0"/>
              <a:cs typeface="Arial" panose="020B0604020202020204" pitchFamily="34" charset="0"/>
            </a:endParaRPr>
          </a:p>
          <a:p>
            <a:r>
              <a:rPr lang="en-US" altLang="zh-CN" dirty="0">
                <a:latin typeface="Arial" panose="020B0604020202020204" pitchFamily="34" charset="0"/>
                <a:cs typeface="Arial" panose="020B0604020202020204" pitchFamily="34" charset="0"/>
              </a:rPr>
              <a:t>For simplicity, </a:t>
            </a:r>
            <a:r>
              <a:rPr lang="en-US" altLang="zh-CN" i="1" dirty="0">
                <a:solidFill>
                  <a:srgbClr val="FF0000"/>
                </a:solidFill>
                <a:latin typeface="Arial" panose="020B0604020202020204" pitchFamily="34" charset="0"/>
                <a:cs typeface="Arial" panose="020B0604020202020204" pitchFamily="34" charset="0"/>
              </a:rPr>
              <a:t>p = f(p, X ; </a:t>
            </a:r>
            <a:r>
              <a:rPr lang="el-GR" altLang="zh-CN" i="1" dirty="0">
                <a:solidFill>
                  <a:srgbClr val="FF0000"/>
                </a:solidFill>
                <a:latin typeface="Arial" panose="020B0604020202020204" pitchFamily="34" charset="0"/>
                <a:cs typeface="Arial" panose="020B0604020202020204" pitchFamily="34" charset="0"/>
              </a:rPr>
              <a:t>θ)</a:t>
            </a:r>
            <a:endParaRPr lang="en-US" altLang="zh-CN" i="1" dirty="0">
              <a:solidFill>
                <a:srgbClr val="FF0000"/>
              </a:solidFill>
              <a:latin typeface="Arial" panose="020B0604020202020204" pitchFamily="34" charset="0"/>
              <a:cs typeface="Arial" panose="020B0604020202020204" pitchFamily="34" charset="0"/>
            </a:endParaRPr>
          </a:p>
          <a:p>
            <a:endParaRPr lang="en-US" altLang="zh-CN" i="1"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130791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664661-AA93-EE46-AFD0-AA5352A6660C}"/>
              </a:ext>
            </a:extLst>
          </p:cNvPr>
          <p:cNvSpPr>
            <a:spLocks noGrp="1"/>
          </p:cNvSpPr>
          <p:nvPr>
            <p:ph type="title"/>
          </p:nvPr>
        </p:nvSpPr>
        <p:spPr>
          <a:xfrm>
            <a:off x="103909" y="0"/>
            <a:ext cx="12088090" cy="743239"/>
          </a:xfrm>
        </p:spPr>
        <p:txBody>
          <a:bodyPr>
            <a:normAutofit fontScale="90000"/>
          </a:bodyPr>
          <a:lstStyle/>
          <a:p>
            <a:pPr algn="ctr"/>
            <a:r>
              <a:rPr kumimoji="1" lang="en-US" altLang="zh-CN" dirty="0">
                <a:latin typeface="Arial" panose="020B0604020202020204" pitchFamily="34" charset="0"/>
                <a:cs typeface="Arial" panose="020B0604020202020204" pitchFamily="34" charset="0"/>
              </a:rPr>
              <a:t>Methods——Cross-Lingual Phrase Contrast Loss</a:t>
            </a:r>
            <a:endParaRPr kumimoji="1" lang="zh-CN" altLang="en-US" dirty="0">
              <a:latin typeface="Arial" panose="020B0604020202020204" pitchFamily="34" charset="0"/>
              <a:cs typeface="Arial" panose="020B0604020202020204" pitchFamily="34" charset="0"/>
            </a:endParaRPr>
          </a:p>
        </p:txBody>
      </p:sp>
      <p:sp>
        <p:nvSpPr>
          <p:cNvPr id="3" name="内容占位符 2">
            <a:extLst>
              <a:ext uri="{FF2B5EF4-FFF2-40B4-BE49-F238E27FC236}">
                <a16:creationId xmlns:a16="http://schemas.microsoft.com/office/drawing/2014/main" id="{567386CD-532C-2246-BDBF-B2744BB0B074}"/>
              </a:ext>
            </a:extLst>
          </p:cNvPr>
          <p:cNvSpPr>
            <a:spLocks noGrp="1"/>
          </p:cNvSpPr>
          <p:nvPr>
            <p:ph idx="1"/>
          </p:nvPr>
        </p:nvSpPr>
        <p:spPr>
          <a:xfrm>
            <a:off x="103908" y="897370"/>
            <a:ext cx="12088091" cy="5863647"/>
          </a:xfrm>
        </p:spPr>
        <p:txBody>
          <a:bodyPr>
            <a:normAutofit/>
          </a:bodyPr>
          <a:lstStyle/>
          <a:p>
            <a:r>
              <a:rPr lang="en-US" altLang="zh-CN" dirty="0">
                <a:latin typeface="Arial" panose="020B0604020202020204" pitchFamily="34" charset="0"/>
                <a:cs typeface="Arial" panose="020B0604020202020204" pitchFamily="34" charset="0"/>
              </a:rPr>
              <a:t>For each phrase </a:t>
            </a:r>
            <a:r>
              <a:rPr lang="en-US" altLang="zh-CN" i="1" dirty="0">
                <a:solidFill>
                  <a:srgbClr val="FF0000"/>
                </a:solidFill>
                <a:latin typeface="Arial" panose="020B0604020202020204" pitchFamily="34" charset="0"/>
                <a:cs typeface="Arial" panose="020B0604020202020204" pitchFamily="34" charset="0"/>
              </a:rPr>
              <a:t>q</a:t>
            </a:r>
            <a:r>
              <a:rPr lang="en-US" altLang="zh-CN" dirty="0">
                <a:latin typeface="Arial" panose="020B0604020202020204" pitchFamily="34" charset="0"/>
                <a:cs typeface="Arial" panose="020B0604020202020204" pitchFamily="34" charset="0"/>
              </a:rPr>
              <a:t> ∈ </a:t>
            </a:r>
            <a:r>
              <a:rPr lang="en-US" altLang="zh-CN" i="1" dirty="0">
                <a:solidFill>
                  <a:srgbClr val="FF0000"/>
                </a:solidFill>
                <a:latin typeface="Arial" panose="020B0604020202020204" pitchFamily="34" charset="0"/>
                <a:cs typeface="Arial" panose="020B0604020202020204" pitchFamily="34" charset="0"/>
              </a:rPr>
              <a:t>Q</a:t>
            </a:r>
            <a:r>
              <a:rPr lang="en-US" altLang="zh-CN" dirty="0">
                <a:latin typeface="Arial" panose="020B0604020202020204" pitchFamily="34" charset="0"/>
                <a:cs typeface="Arial" panose="020B0604020202020204" pitchFamily="34" charset="0"/>
              </a:rPr>
              <a:t>, we employ a momentum encoder to encode </a:t>
            </a:r>
            <a:r>
              <a:rPr lang="en-US" altLang="zh-CN" i="1" dirty="0">
                <a:solidFill>
                  <a:srgbClr val="FF0000"/>
                </a:solidFill>
                <a:latin typeface="Arial" panose="020B0604020202020204" pitchFamily="34" charset="0"/>
                <a:cs typeface="Arial" panose="020B0604020202020204" pitchFamily="34" charset="0"/>
              </a:rPr>
              <a:t>q</a:t>
            </a:r>
            <a:r>
              <a:rPr lang="en-US" altLang="zh-CN" dirty="0">
                <a:latin typeface="Arial" panose="020B0604020202020204" pitchFamily="34" charset="0"/>
                <a:cs typeface="Arial" panose="020B0604020202020204" pitchFamily="34" charset="0"/>
              </a:rPr>
              <a:t>.   </a:t>
            </a:r>
            <a:r>
              <a:rPr lang="es-ES" altLang="zh-CN" i="1" dirty="0">
                <a:solidFill>
                  <a:srgbClr val="FF0000"/>
                </a:solidFill>
                <a:latin typeface="Arial" panose="020B0604020202020204" pitchFamily="34" charset="0"/>
                <a:cs typeface="Arial" panose="020B0604020202020204" pitchFamily="34" charset="0"/>
              </a:rPr>
              <a:t>q∗ = f(q, Y; θ_m)</a:t>
            </a:r>
            <a:r>
              <a:rPr lang="en-US" altLang="zh-CN" dirty="0">
                <a:latin typeface="Arial" panose="020B0604020202020204" pitchFamily="34" charset="0"/>
                <a:cs typeface="Arial" panose="020B0604020202020204" pitchFamily="34" charset="0"/>
              </a:rPr>
              <a:t> </a:t>
            </a:r>
          </a:p>
          <a:p>
            <a:r>
              <a:rPr lang="en-US" altLang="zh-CN" dirty="0">
                <a:latin typeface="Arial" panose="020B0604020202020204" pitchFamily="34" charset="0"/>
                <a:cs typeface="Arial" panose="020B0604020202020204" pitchFamily="34" charset="0"/>
              </a:rPr>
              <a:t>For the </a:t>
            </a:r>
            <a:r>
              <a:rPr lang="en-US" altLang="zh-CN" dirty="0" err="1">
                <a:latin typeface="Arial" panose="020B0604020202020204" pitchFamily="34" charset="0"/>
                <a:cs typeface="Arial" panose="020B0604020202020204" pitchFamily="34" charset="0"/>
              </a:rPr>
              <a:t>i-th</a:t>
            </a:r>
            <a:r>
              <a:rPr lang="en-US" altLang="zh-CN" dirty="0">
                <a:latin typeface="Arial" panose="020B0604020202020204" pitchFamily="34" charset="0"/>
                <a:cs typeface="Arial" panose="020B0604020202020204" pitchFamily="34" charset="0"/>
              </a:rPr>
              <a:t> phrase </a:t>
            </a:r>
            <a:r>
              <a:rPr lang="en-US" altLang="zh-CN" i="1" dirty="0" err="1">
                <a:solidFill>
                  <a:srgbClr val="FF0000"/>
                </a:solidFill>
                <a:latin typeface="Arial" panose="020B0604020202020204" pitchFamily="34" charset="0"/>
                <a:cs typeface="Arial" panose="020B0604020202020204" pitchFamily="34" charset="0"/>
              </a:rPr>
              <a:t>p_i</a:t>
            </a:r>
            <a:r>
              <a:rPr lang="en-US" altLang="zh-CN" dirty="0">
                <a:latin typeface="Arial" panose="020B0604020202020204" pitchFamily="34" charset="0"/>
                <a:cs typeface="Arial" panose="020B0604020202020204" pitchFamily="34" charset="0"/>
              </a:rPr>
              <a:t> ∈ </a:t>
            </a:r>
            <a:r>
              <a:rPr lang="en-US" altLang="zh-CN" i="1" dirty="0">
                <a:solidFill>
                  <a:srgbClr val="FF0000"/>
                </a:solidFill>
                <a:latin typeface="Arial" panose="020B0604020202020204" pitchFamily="34" charset="0"/>
                <a:cs typeface="Arial" panose="020B0604020202020204" pitchFamily="34" charset="0"/>
              </a:rPr>
              <a:t>P</a:t>
            </a:r>
            <a:r>
              <a:rPr lang="en-US" altLang="zh-CN" dirty="0">
                <a:latin typeface="Arial" panose="020B0604020202020204" pitchFamily="34" charset="0"/>
                <a:cs typeface="Arial" panose="020B0604020202020204" pitchFamily="34" charset="0"/>
              </a:rPr>
              <a:t>, </a:t>
            </a:r>
            <a:r>
              <a:rPr lang="en-US" altLang="zh-CN" i="1" dirty="0" err="1">
                <a:solidFill>
                  <a:srgbClr val="FF0000"/>
                </a:solidFill>
                <a:latin typeface="Arial" panose="020B0604020202020204" pitchFamily="34" charset="0"/>
                <a:cs typeface="Arial" panose="020B0604020202020204" pitchFamily="34" charset="0"/>
              </a:rPr>
              <a:t>q_i</a:t>
            </a:r>
            <a:r>
              <a:rPr lang="en-US" altLang="zh-CN" dirty="0">
                <a:latin typeface="Arial" panose="020B0604020202020204" pitchFamily="34" charset="0"/>
                <a:cs typeface="Arial" panose="020B0604020202020204" pitchFamily="34" charset="0"/>
              </a:rPr>
              <a:t> ∈ </a:t>
            </a:r>
            <a:r>
              <a:rPr lang="en-US" altLang="zh-CN" i="1" dirty="0">
                <a:solidFill>
                  <a:srgbClr val="FF0000"/>
                </a:solidFill>
                <a:latin typeface="Arial" panose="020B0604020202020204" pitchFamily="34" charset="0"/>
                <a:cs typeface="Arial" panose="020B0604020202020204" pitchFamily="34" charset="0"/>
              </a:rPr>
              <a:t>Q</a:t>
            </a:r>
            <a:r>
              <a:rPr lang="en-US" altLang="zh-CN" dirty="0">
                <a:latin typeface="Arial" panose="020B0604020202020204" pitchFamily="34" charset="0"/>
                <a:cs typeface="Arial" panose="020B0604020202020204" pitchFamily="34" charset="0"/>
              </a:rPr>
              <a:t> is its corresponding positive example and the other N−1 phrases are treated as negative examples.</a:t>
            </a:r>
          </a:p>
          <a:p>
            <a:r>
              <a:rPr lang="en-US" altLang="zh-CN" dirty="0">
                <a:latin typeface="Arial" panose="020B0604020202020204" pitchFamily="34" charset="0"/>
                <a:cs typeface="Arial" panose="020B0604020202020204" pitchFamily="34" charset="0"/>
              </a:rPr>
              <a:t>The contrastive loss in the direction of </a:t>
            </a:r>
            <a:r>
              <a:rPr lang="en-US" altLang="zh-CN" i="1" dirty="0">
                <a:solidFill>
                  <a:srgbClr val="FF0000"/>
                </a:solidFill>
                <a:latin typeface="Arial" panose="020B0604020202020204" pitchFamily="34" charset="0"/>
                <a:cs typeface="Arial" panose="020B0604020202020204" pitchFamily="34" charset="0"/>
              </a:rPr>
              <a:t>P → Q </a:t>
            </a:r>
            <a:r>
              <a:rPr lang="en-US" altLang="zh-CN" dirty="0">
                <a:latin typeface="Arial" panose="020B0604020202020204" pitchFamily="34" charset="0"/>
                <a:cs typeface="Arial" panose="020B0604020202020204" pitchFamily="34" charset="0"/>
              </a:rPr>
              <a:t>is defined as: </a:t>
            </a:r>
          </a:p>
          <a:p>
            <a:endParaRPr lang="en-US" altLang="zh-CN" dirty="0">
              <a:latin typeface="Arial" panose="020B0604020202020204" pitchFamily="34" charset="0"/>
              <a:cs typeface="Arial" panose="020B0604020202020204" pitchFamily="34" charset="0"/>
            </a:endParaRPr>
          </a:p>
          <a:p>
            <a:endParaRPr lang="en-US" altLang="zh-CN" dirty="0">
              <a:latin typeface="Arial" panose="020B0604020202020204" pitchFamily="34" charset="0"/>
              <a:cs typeface="Arial" panose="020B0604020202020204" pitchFamily="34" charset="0"/>
            </a:endParaRPr>
          </a:p>
          <a:p>
            <a:endParaRPr lang="en-US" altLang="zh-CN" dirty="0">
              <a:latin typeface="Arial" panose="020B0604020202020204" pitchFamily="34" charset="0"/>
              <a:cs typeface="Arial" panose="020B0604020202020204" pitchFamily="34" charset="0"/>
            </a:endParaRPr>
          </a:p>
          <a:p>
            <a:r>
              <a:rPr lang="en-US" altLang="zh-CN" dirty="0">
                <a:latin typeface="Arial" panose="020B0604020202020204" pitchFamily="34" charset="0"/>
                <a:cs typeface="Arial" panose="020B0604020202020204" pitchFamily="34" charset="0"/>
              </a:rPr>
              <a:t>Similarly, we employ an additional contrastive loss in the direction of </a:t>
            </a:r>
            <a:r>
              <a:rPr lang="en-US" altLang="zh-CN" i="1" dirty="0">
                <a:solidFill>
                  <a:srgbClr val="FF0000"/>
                </a:solidFill>
                <a:latin typeface="Arial" panose="020B0604020202020204" pitchFamily="34" charset="0"/>
                <a:cs typeface="Arial" panose="020B0604020202020204" pitchFamily="34" charset="0"/>
              </a:rPr>
              <a:t>Q → P</a:t>
            </a:r>
            <a:r>
              <a:rPr lang="en-US" altLang="zh-CN" dirty="0">
                <a:latin typeface="Arial" panose="020B0604020202020204" pitchFamily="34" charset="0"/>
                <a:cs typeface="Arial" panose="020B0604020202020204" pitchFamily="34" charset="0"/>
              </a:rPr>
              <a:t>. The XPCO loss combines both directions: </a:t>
            </a:r>
          </a:p>
        </p:txBody>
      </p:sp>
      <p:pic>
        <p:nvPicPr>
          <p:cNvPr id="5" name="图片 4">
            <a:extLst>
              <a:ext uri="{FF2B5EF4-FFF2-40B4-BE49-F238E27FC236}">
                <a16:creationId xmlns:a16="http://schemas.microsoft.com/office/drawing/2014/main" id="{5DFB65CF-0CB5-46B5-9F41-A7F8653BDB22}"/>
              </a:ext>
            </a:extLst>
          </p:cNvPr>
          <p:cNvPicPr>
            <a:picLocks noChangeAspect="1"/>
          </p:cNvPicPr>
          <p:nvPr/>
        </p:nvPicPr>
        <p:blipFill>
          <a:blip r:embed="rId3"/>
          <a:stretch>
            <a:fillRect/>
          </a:stretch>
        </p:blipFill>
        <p:spPr>
          <a:xfrm>
            <a:off x="2544335" y="3429000"/>
            <a:ext cx="6150691" cy="1299730"/>
          </a:xfrm>
          <a:prstGeom prst="rect">
            <a:avLst/>
          </a:prstGeom>
        </p:spPr>
      </p:pic>
      <p:pic>
        <p:nvPicPr>
          <p:cNvPr id="7" name="图片 6">
            <a:extLst>
              <a:ext uri="{FF2B5EF4-FFF2-40B4-BE49-F238E27FC236}">
                <a16:creationId xmlns:a16="http://schemas.microsoft.com/office/drawing/2014/main" id="{8CA51CE1-3CD0-416F-8368-59484B7699A2}"/>
              </a:ext>
            </a:extLst>
          </p:cNvPr>
          <p:cNvPicPr>
            <a:picLocks noChangeAspect="1"/>
          </p:cNvPicPr>
          <p:nvPr/>
        </p:nvPicPr>
        <p:blipFill>
          <a:blip r:embed="rId4"/>
          <a:stretch>
            <a:fillRect/>
          </a:stretch>
        </p:blipFill>
        <p:spPr>
          <a:xfrm>
            <a:off x="3107433" y="5680364"/>
            <a:ext cx="5473726" cy="968665"/>
          </a:xfrm>
          <a:prstGeom prst="rect">
            <a:avLst/>
          </a:prstGeom>
        </p:spPr>
      </p:pic>
    </p:spTree>
    <p:extLst>
      <p:ext uri="{BB962C8B-B14F-4D97-AF65-F5344CB8AC3E}">
        <p14:creationId xmlns:p14="http://schemas.microsoft.com/office/powerpoint/2010/main" val="6565944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664661-AA93-EE46-AFD0-AA5352A6660C}"/>
              </a:ext>
            </a:extLst>
          </p:cNvPr>
          <p:cNvSpPr>
            <a:spLocks noGrp="1"/>
          </p:cNvSpPr>
          <p:nvPr>
            <p:ph type="title"/>
          </p:nvPr>
        </p:nvSpPr>
        <p:spPr>
          <a:xfrm>
            <a:off x="103909" y="0"/>
            <a:ext cx="12088090" cy="743239"/>
          </a:xfrm>
        </p:spPr>
        <p:txBody>
          <a:bodyPr>
            <a:normAutofit/>
          </a:bodyPr>
          <a:lstStyle/>
          <a:p>
            <a:pPr algn="ctr"/>
            <a:r>
              <a:rPr kumimoji="1" lang="en-US" altLang="zh-CN" dirty="0">
                <a:latin typeface="Arial" panose="020B0604020202020204" pitchFamily="34" charset="0"/>
                <a:cs typeface="Arial" panose="020B0604020202020204" pitchFamily="34" charset="0"/>
              </a:rPr>
              <a:t>Methods——Training Procedure of XPR</a:t>
            </a:r>
            <a:endParaRPr kumimoji="1" lang="zh-CN" altLang="en-US" dirty="0">
              <a:latin typeface="Arial" panose="020B0604020202020204" pitchFamily="34" charset="0"/>
              <a:cs typeface="Arial" panose="020B0604020202020204" pitchFamily="34" charset="0"/>
            </a:endParaRPr>
          </a:p>
        </p:txBody>
      </p:sp>
      <p:pic>
        <p:nvPicPr>
          <p:cNvPr id="6" name="内容占位符 5">
            <a:extLst>
              <a:ext uri="{FF2B5EF4-FFF2-40B4-BE49-F238E27FC236}">
                <a16:creationId xmlns:a16="http://schemas.microsoft.com/office/drawing/2014/main" id="{A1D49A41-9323-46E4-91D5-DFE69B2C89DA}"/>
              </a:ext>
            </a:extLst>
          </p:cNvPr>
          <p:cNvPicPr>
            <a:picLocks noGrp="1" noChangeAspect="1"/>
          </p:cNvPicPr>
          <p:nvPr>
            <p:ph idx="1"/>
          </p:nvPr>
        </p:nvPicPr>
        <p:blipFill>
          <a:blip r:embed="rId3"/>
          <a:stretch>
            <a:fillRect/>
          </a:stretch>
        </p:blipFill>
        <p:spPr>
          <a:xfrm>
            <a:off x="3626481" y="556805"/>
            <a:ext cx="4939038" cy="6301195"/>
          </a:xfrm>
        </p:spPr>
      </p:pic>
    </p:spTree>
    <p:extLst>
      <p:ext uri="{BB962C8B-B14F-4D97-AF65-F5344CB8AC3E}">
        <p14:creationId xmlns:p14="http://schemas.microsoft.com/office/powerpoint/2010/main" val="13501922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664661-AA93-EE46-AFD0-AA5352A6660C}"/>
              </a:ext>
            </a:extLst>
          </p:cNvPr>
          <p:cNvSpPr>
            <a:spLocks noGrp="1"/>
          </p:cNvSpPr>
          <p:nvPr>
            <p:ph type="title"/>
          </p:nvPr>
        </p:nvSpPr>
        <p:spPr>
          <a:xfrm>
            <a:off x="103909" y="0"/>
            <a:ext cx="12088090" cy="743239"/>
          </a:xfrm>
        </p:spPr>
        <p:txBody>
          <a:bodyPr>
            <a:normAutofit/>
          </a:bodyPr>
          <a:lstStyle/>
          <a:p>
            <a:pPr algn="ctr"/>
            <a:r>
              <a:rPr kumimoji="1" lang="en-US" altLang="zh-CN" dirty="0">
                <a:latin typeface="Arial" panose="020B0604020202020204" pitchFamily="34" charset="0"/>
                <a:cs typeface="Arial" panose="020B0604020202020204" pitchFamily="34" charset="0"/>
              </a:rPr>
              <a:t>Methods——Phrase Retrieval with XPR</a:t>
            </a:r>
            <a:endParaRPr kumimoji="1" lang="zh-CN" altLang="en-US" dirty="0">
              <a:latin typeface="Arial" panose="020B0604020202020204" pitchFamily="34" charset="0"/>
              <a:cs typeface="Arial" panose="020B0604020202020204" pitchFamily="34" charset="0"/>
            </a:endParaRPr>
          </a:p>
        </p:txBody>
      </p:sp>
      <p:sp>
        <p:nvSpPr>
          <p:cNvPr id="3" name="内容占位符 2">
            <a:extLst>
              <a:ext uri="{FF2B5EF4-FFF2-40B4-BE49-F238E27FC236}">
                <a16:creationId xmlns:a16="http://schemas.microsoft.com/office/drawing/2014/main" id="{567386CD-532C-2246-BDBF-B2744BB0B074}"/>
              </a:ext>
            </a:extLst>
          </p:cNvPr>
          <p:cNvSpPr>
            <a:spLocks noGrp="1"/>
          </p:cNvSpPr>
          <p:nvPr>
            <p:ph idx="1"/>
          </p:nvPr>
        </p:nvSpPr>
        <p:spPr>
          <a:xfrm>
            <a:off x="103908" y="897370"/>
            <a:ext cx="12088091" cy="5863647"/>
          </a:xfrm>
        </p:spPr>
        <p:txBody>
          <a:bodyPr>
            <a:normAutofit/>
          </a:bodyPr>
          <a:lstStyle/>
          <a:p>
            <a:r>
              <a:rPr lang="en-US" altLang="zh-CN" dirty="0">
                <a:latin typeface="Arial" panose="020B0604020202020204" pitchFamily="34" charset="0"/>
                <a:cs typeface="Arial" panose="020B0604020202020204" pitchFamily="34" charset="0"/>
              </a:rPr>
              <a:t>Given a phrase set </a:t>
            </a:r>
            <a:r>
              <a:rPr lang="en-US" altLang="zh-CN" i="1" dirty="0">
                <a:solidFill>
                  <a:srgbClr val="FF0000"/>
                </a:solidFill>
                <a:latin typeface="Arial" panose="020B0604020202020204" pitchFamily="34" charset="0"/>
                <a:cs typeface="Arial" panose="020B0604020202020204" pitchFamily="34" charset="0"/>
              </a:rPr>
              <a:t>P</a:t>
            </a:r>
            <a:r>
              <a:rPr lang="en-US" altLang="zh-CN" dirty="0">
                <a:latin typeface="Arial" panose="020B0604020202020204" pitchFamily="34" charset="0"/>
                <a:cs typeface="Arial" panose="020B0604020202020204" pitchFamily="34" charset="0"/>
              </a:rPr>
              <a:t> = </a:t>
            </a:r>
            <a:r>
              <a:rPr lang="en-US" altLang="zh-CN" i="1" dirty="0">
                <a:solidFill>
                  <a:srgbClr val="FF0000"/>
                </a:solidFill>
                <a:latin typeface="Arial" panose="020B0604020202020204" pitchFamily="34" charset="0"/>
                <a:cs typeface="Arial" panose="020B0604020202020204" pitchFamily="34" charset="0"/>
              </a:rPr>
              <a:t>{p}_N </a:t>
            </a:r>
            <a:r>
              <a:rPr lang="en-US" altLang="zh-CN" dirty="0">
                <a:latin typeface="Arial" panose="020B0604020202020204" pitchFamily="34" charset="0"/>
                <a:cs typeface="Arial" panose="020B0604020202020204" pitchFamily="34" charset="0"/>
              </a:rPr>
              <a:t>with N candidate phrases , the goal is to find </a:t>
            </a:r>
            <a:r>
              <a:rPr lang="en-US" altLang="zh-CN" i="1" dirty="0">
                <a:solidFill>
                  <a:srgbClr val="FF0000"/>
                </a:solidFill>
                <a:latin typeface="Arial" panose="020B0604020202020204" pitchFamily="34" charset="0"/>
                <a:cs typeface="Arial" panose="020B0604020202020204" pitchFamily="34" charset="0"/>
              </a:rPr>
              <a:t>p</a:t>
            </a:r>
            <a:r>
              <a:rPr lang="en-US" altLang="zh-CN" dirty="0">
                <a:latin typeface="Arial" panose="020B0604020202020204" pitchFamily="34" charset="0"/>
                <a:cs typeface="Arial" panose="020B0604020202020204" pitchFamily="34" charset="0"/>
              </a:rPr>
              <a:t> ∈ </a:t>
            </a:r>
            <a:r>
              <a:rPr lang="en-US" altLang="zh-CN" i="1" dirty="0">
                <a:solidFill>
                  <a:srgbClr val="FF0000"/>
                </a:solidFill>
                <a:latin typeface="Arial" panose="020B0604020202020204" pitchFamily="34" charset="0"/>
                <a:cs typeface="Arial" panose="020B0604020202020204" pitchFamily="34" charset="0"/>
              </a:rPr>
              <a:t>P</a:t>
            </a:r>
            <a:r>
              <a:rPr lang="en-US" altLang="zh-CN" dirty="0">
                <a:latin typeface="Arial" panose="020B0604020202020204" pitchFamily="34" charset="0"/>
                <a:cs typeface="Arial" panose="020B0604020202020204" pitchFamily="34" charset="0"/>
              </a:rPr>
              <a:t> with the same meaning of a query phrase </a:t>
            </a:r>
            <a:r>
              <a:rPr lang="en-US" altLang="zh-CN" i="1" dirty="0">
                <a:solidFill>
                  <a:srgbClr val="FF0000"/>
                </a:solidFill>
                <a:latin typeface="Arial" panose="020B0604020202020204" pitchFamily="34" charset="0"/>
                <a:cs typeface="Arial" panose="020B0604020202020204" pitchFamily="34" charset="0"/>
              </a:rPr>
              <a:t>q</a:t>
            </a:r>
            <a:r>
              <a:rPr lang="en-US" altLang="zh-CN" dirty="0">
                <a:latin typeface="Arial" panose="020B0604020202020204" pitchFamily="34" charset="0"/>
                <a:cs typeface="Arial" panose="020B0604020202020204" pitchFamily="34" charset="0"/>
              </a:rPr>
              <a:t>.</a:t>
            </a:r>
          </a:p>
          <a:p>
            <a:endParaRPr lang="en-US" altLang="zh-CN" dirty="0">
              <a:latin typeface="Arial" panose="020B0604020202020204" pitchFamily="34" charset="0"/>
              <a:cs typeface="Arial" panose="020B0604020202020204" pitchFamily="34" charset="0"/>
            </a:endParaRPr>
          </a:p>
          <a:p>
            <a:r>
              <a:rPr lang="en-US" altLang="zh-CN" dirty="0">
                <a:latin typeface="Arial" panose="020B0604020202020204" pitchFamily="34" charset="0"/>
                <a:cs typeface="Arial" panose="020B0604020202020204" pitchFamily="34" charset="0"/>
              </a:rPr>
              <a:t>With the trained XPR encoder θ, we first sample example sentences for  candidate phrases and then compute their representations </a:t>
            </a:r>
            <a:r>
              <a:rPr lang="en-US" altLang="zh-CN" i="1" dirty="0">
                <a:solidFill>
                  <a:srgbClr val="FF0000"/>
                </a:solidFill>
                <a:latin typeface="Arial" panose="020B0604020202020204" pitchFamily="34" charset="0"/>
                <a:cs typeface="Arial" panose="020B0604020202020204" pitchFamily="34" charset="0"/>
              </a:rPr>
              <a:t>{p}_N </a:t>
            </a:r>
            <a:r>
              <a:rPr lang="en-US" altLang="zh-CN" dirty="0">
                <a:latin typeface="Arial" panose="020B0604020202020204" pitchFamily="34" charset="0"/>
                <a:cs typeface="Arial" panose="020B0604020202020204" pitchFamily="34" charset="0"/>
              </a:rPr>
              <a:t>with </a:t>
            </a:r>
            <a:r>
              <a:rPr lang="en-US" altLang="zh-CN" i="1" dirty="0">
                <a:solidFill>
                  <a:srgbClr val="FF0000"/>
                </a:solidFill>
                <a:latin typeface="Arial" panose="020B0604020202020204" pitchFamily="34" charset="0"/>
                <a:cs typeface="Arial" panose="020B0604020202020204" pitchFamily="34" charset="0"/>
              </a:rPr>
              <a:t>f(·; θ)</a:t>
            </a:r>
            <a:r>
              <a:rPr lang="en-US" altLang="zh-CN" dirty="0">
                <a:latin typeface="Arial" panose="020B0604020202020204" pitchFamily="34" charset="0"/>
                <a:cs typeface="Arial" panose="020B0604020202020204" pitchFamily="34" charset="0"/>
              </a:rPr>
              <a:t>. Then, for a query phrase </a:t>
            </a:r>
            <a:r>
              <a:rPr lang="en-US" altLang="zh-CN" i="1" dirty="0">
                <a:solidFill>
                  <a:srgbClr val="FF0000"/>
                </a:solidFill>
                <a:latin typeface="Arial" panose="020B0604020202020204" pitchFamily="34" charset="0"/>
                <a:cs typeface="Arial" panose="020B0604020202020204" pitchFamily="34" charset="0"/>
              </a:rPr>
              <a:t>q</a:t>
            </a:r>
            <a:r>
              <a:rPr lang="en-US" altLang="zh-CN" dirty="0">
                <a:latin typeface="Arial" panose="020B0604020202020204" pitchFamily="34" charset="0"/>
                <a:cs typeface="Arial" panose="020B0604020202020204" pitchFamily="34" charset="0"/>
              </a:rPr>
              <a:t>, we can find the corresponding phrase by:</a:t>
            </a:r>
          </a:p>
          <a:p>
            <a:pPr marL="0" indent="0">
              <a:buNone/>
            </a:pPr>
            <a:endParaRPr lang="en-US" altLang="zh-CN" dirty="0">
              <a:latin typeface="Arial" panose="020B0604020202020204" pitchFamily="34" charset="0"/>
              <a:cs typeface="Arial" panose="020B0604020202020204" pitchFamily="34" charset="0"/>
            </a:endParaRPr>
          </a:p>
          <a:p>
            <a:pPr marL="0" indent="0">
              <a:buNone/>
            </a:pPr>
            <a:endParaRPr lang="en-US" altLang="zh-CN" dirty="0">
              <a:latin typeface="Arial" panose="020B0604020202020204" pitchFamily="34" charset="0"/>
              <a:cs typeface="Arial" panose="020B0604020202020204" pitchFamily="34" charset="0"/>
            </a:endParaRPr>
          </a:p>
        </p:txBody>
      </p:sp>
      <p:pic>
        <p:nvPicPr>
          <p:cNvPr id="6" name="图片 5">
            <a:extLst>
              <a:ext uri="{FF2B5EF4-FFF2-40B4-BE49-F238E27FC236}">
                <a16:creationId xmlns:a16="http://schemas.microsoft.com/office/drawing/2014/main" id="{67D6CA1D-93C2-4D8E-9443-B581EFE84B72}"/>
              </a:ext>
            </a:extLst>
          </p:cNvPr>
          <p:cNvPicPr>
            <a:picLocks noChangeAspect="1"/>
          </p:cNvPicPr>
          <p:nvPr/>
        </p:nvPicPr>
        <p:blipFill>
          <a:blip r:embed="rId3"/>
          <a:stretch>
            <a:fillRect/>
          </a:stretch>
        </p:blipFill>
        <p:spPr>
          <a:xfrm>
            <a:off x="3959586" y="3823855"/>
            <a:ext cx="4272827" cy="1444336"/>
          </a:xfrm>
          <a:prstGeom prst="rect">
            <a:avLst/>
          </a:prstGeom>
        </p:spPr>
      </p:pic>
    </p:spTree>
    <p:extLst>
      <p:ext uri="{BB962C8B-B14F-4D97-AF65-F5344CB8AC3E}">
        <p14:creationId xmlns:p14="http://schemas.microsoft.com/office/powerpoint/2010/main" val="42661528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C693C167-A042-44E2-98F8-55E549245AC6}"/>
              </a:ext>
            </a:extLst>
          </p:cNvPr>
          <p:cNvPicPr>
            <a:picLocks noChangeAspect="1"/>
          </p:cNvPicPr>
          <p:nvPr/>
        </p:nvPicPr>
        <p:blipFill>
          <a:blip r:embed="rId2"/>
          <a:stretch>
            <a:fillRect/>
          </a:stretch>
        </p:blipFill>
        <p:spPr>
          <a:xfrm>
            <a:off x="435811" y="0"/>
            <a:ext cx="10674236" cy="6858000"/>
          </a:xfrm>
          <a:prstGeom prst="rect">
            <a:avLst/>
          </a:prstGeom>
        </p:spPr>
      </p:pic>
    </p:spTree>
    <p:extLst>
      <p:ext uri="{BB962C8B-B14F-4D97-AF65-F5344CB8AC3E}">
        <p14:creationId xmlns:p14="http://schemas.microsoft.com/office/powerpoint/2010/main" val="5406225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664661-AA93-EE46-AFD0-AA5352A6660C}"/>
              </a:ext>
            </a:extLst>
          </p:cNvPr>
          <p:cNvSpPr>
            <a:spLocks noGrp="1"/>
          </p:cNvSpPr>
          <p:nvPr>
            <p:ph type="title"/>
          </p:nvPr>
        </p:nvSpPr>
        <p:spPr>
          <a:xfrm>
            <a:off x="103909" y="0"/>
            <a:ext cx="12088090" cy="743239"/>
          </a:xfrm>
        </p:spPr>
        <p:txBody>
          <a:bodyPr>
            <a:noAutofit/>
          </a:bodyPr>
          <a:lstStyle/>
          <a:p>
            <a:pPr algn="ctr"/>
            <a:r>
              <a:rPr kumimoji="1" lang="pt-BR" altLang="zh-CN" sz="3600" dirty="0">
                <a:latin typeface="Arial" panose="020B0604020202020204" pitchFamily="34" charset="0"/>
                <a:cs typeface="Arial" panose="020B0604020202020204" pitchFamily="34" charset="0"/>
              </a:rPr>
              <a:t>WikiXPR: Cross-Lingual Phrase Retrieval Dataset</a:t>
            </a:r>
            <a:endParaRPr kumimoji="1" lang="zh-CN" altLang="en-US" sz="3600" dirty="0">
              <a:latin typeface="Arial" panose="020B0604020202020204" pitchFamily="34" charset="0"/>
              <a:cs typeface="Arial" panose="020B0604020202020204" pitchFamily="34" charset="0"/>
            </a:endParaRPr>
          </a:p>
        </p:txBody>
      </p:sp>
      <p:sp>
        <p:nvSpPr>
          <p:cNvPr id="3" name="内容占位符 2">
            <a:extLst>
              <a:ext uri="{FF2B5EF4-FFF2-40B4-BE49-F238E27FC236}">
                <a16:creationId xmlns:a16="http://schemas.microsoft.com/office/drawing/2014/main" id="{567386CD-532C-2246-BDBF-B2744BB0B074}"/>
              </a:ext>
            </a:extLst>
          </p:cNvPr>
          <p:cNvSpPr>
            <a:spLocks noGrp="1"/>
          </p:cNvSpPr>
          <p:nvPr>
            <p:ph idx="1"/>
          </p:nvPr>
        </p:nvSpPr>
        <p:spPr>
          <a:xfrm>
            <a:off x="-96982" y="897370"/>
            <a:ext cx="12288981" cy="5960630"/>
          </a:xfrm>
        </p:spPr>
        <p:txBody>
          <a:bodyPr>
            <a:normAutofit/>
          </a:bodyPr>
          <a:lstStyle/>
          <a:p>
            <a:r>
              <a:rPr lang="en-US" altLang="zh-CN" dirty="0" err="1">
                <a:latin typeface="Arial" panose="020B0604020202020204" pitchFamily="34" charset="0"/>
                <a:cs typeface="Arial" panose="020B0604020202020204" pitchFamily="34" charset="0"/>
              </a:rPr>
              <a:t>WikiXPR</a:t>
            </a:r>
            <a:r>
              <a:rPr lang="en-US" altLang="zh-CN" dirty="0">
                <a:latin typeface="Arial" panose="020B0604020202020204" pitchFamily="34" charset="0"/>
                <a:cs typeface="Arial" panose="020B0604020202020204" pitchFamily="34" charset="0"/>
              </a:rPr>
              <a:t> consists of bilingual phrase pairs in eight English-centric language pairs, and contains large-scale example sentences for the phrases</a:t>
            </a:r>
          </a:p>
          <a:p>
            <a:r>
              <a:rPr lang="en-US" altLang="zh-CN" dirty="0">
                <a:latin typeface="Arial" panose="020B0604020202020204" pitchFamily="34" charset="0"/>
                <a:cs typeface="Arial" panose="020B0604020202020204" pitchFamily="34" charset="0"/>
              </a:rPr>
              <a:t>Phrase Pair Mining: leverage the link information within Wikipedia for mining bilingual phrase pairs. Specifically, we extract inter-language linked wiki entries from </a:t>
            </a:r>
            <a:r>
              <a:rPr lang="en-US" altLang="zh-CN" dirty="0" err="1">
                <a:latin typeface="Arial" panose="020B0604020202020204" pitchFamily="34" charset="0"/>
                <a:cs typeface="Arial" panose="020B0604020202020204" pitchFamily="34" charset="0"/>
              </a:rPr>
              <a:t>dbpedia</a:t>
            </a:r>
            <a:r>
              <a:rPr lang="en-US" altLang="zh-CN" dirty="0">
                <a:latin typeface="Arial" panose="020B0604020202020204" pitchFamily="34" charset="0"/>
                <a:cs typeface="Arial" panose="020B0604020202020204" pitchFamily="34" charset="0"/>
              </a:rPr>
              <a:t>. </a:t>
            </a:r>
          </a:p>
          <a:p>
            <a:r>
              <a:rPr lang="en-US" altLang="zh-CN" dirty="0">
                <a:latin typeface="Arial" panose="020B0604020202020204" pitchFamily="34" charset="0"/>
                <a:cs typeface="Arial" panose="020B0604020202020204" pitchFamily="34" charset="0"/>
              </a:rPr>
              <a:t>Example Sentence Retrieval: we first extract raw sentences from Wikipedia dumps as unlabeled corpus. Then, we build sentence indices with the Elasticsearch. We retain sentences with at least 10 more characters than the phrase and only retain 32 example sentences for each phrase.</a:t>
            </a:r>
          </a:p>
          <a:p>
            <a:endParaRPr lang="en-US" altLang="zh-CN" dirty="0">
              <a:latin typeface="Arial" panose="020B0604020202020204" pitchFamily="34" charset="0"/>
              <a:cs typeface="Arial" panose="020B0604020202020204" pitchFamily="34" charset="0"/>
            </a:endParaRPr>
          </a:p>
          <a:p>
            <a:pPr marL="0" indent="0">
              <a:buNone/>
            </a:pPr>
            <a:endParaRPr lang="en-US" altLang="zh-CN" dirty="0">
              <a:latin typeface="Arial" panose="020B0604020202020204" pitchFamily="34" charset="0"/>
              <a:cs typeface="Arial" panose="020B0604020202020204" pitchFamily="34" charset="0"/>
            </a:endParaRPr>
          </a:p>
          <a:p>
            <a:pPr marL="0" indent="0">
              <a:buNone/>
            </a:pPr>
            <a:endParaRPr lang="en-US" altLang="zh-CN" dirty="0">
              <a:latin typeface="Arial" panose="020B0604020202020204" pitchFamily="34" charset="0"/>
              <a:cs typeface="Arial" panose="020B0604020202020204" pitchFamily="34" charset="0"/>
            </a:endParaRPr>
          </a:p>
        </p:txBody>
      </p:sp>
      <p:pic>
        <p:nvPicPr>
          <p:cNvPr id="5" name="图片 4">
            <a:extLst>
              <a:ext uri="{FF2B5EF4-FFF2-40B4-BE49-F238E27FC236}">
                <a16:creationId xmlns:a16="http://schemas.microsoft.com/office/drawing/2014/main" id="{B2506A5C-8317-4E63-9209-21AFACBE6DBF}"/>
              </a:ext>
            </a:extLst>
          </p:cNvPr>
          <p:cNvPicPr>
            <a:picLocks noChangeAspect="1"/>
          </p:cNvPicPr>
          <p:nvPr/>
        </p:nvPicPr>
        <p:blipFill>
          <a:blip r:embed="rId3"/>
          <a:stretch>
            <a:fillRect/>
          </a:stretch>
        </p:blipFill>
        <p:spPr>
          <a:xfrm>
            <a:off x="3089563" y="5026782"/>
            <a:ext cx="4699289" cy="1831218"/>
          </a:xfrm>
          <a:prstGeom prst="rect">
            <a:avLst/>
          </a:prstGeom>
        </p:spPr>
      </p:pic>
    </p:spTree>
    <p:extLst>
      <p:ext uri="{BB962C8B-B14F-4D97-AF65-F5344CB8AC3E}">
        <p14:creationId xmlns:p14="http://schemas.microsoft.com/office/powerpoint/2010/main" val="23480630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664661-AA93-EE46-AFD0-AA5352A6660C}"/>
              </a:ext>
            </a:extLst>
          </p:cNvPr>
          <p:cNvSpPr>
            <a:spLocks noGrp="1"/>
          </p:cNvSpPr>
          <p:nvPr>
            <p:ph type="title"/>
          </p:nvPr>
        </p:nvSpPr>
        <p:spPr>
          <a:xfrm>
            <a:off x="103909" y="0"/>
            <a:ext cx="12088090" cy="743239"/>
          </a:xfrm>
        </p:spPr>
        <p:txBody>
          <a:bodyPr>
            <a:normAutofit/>
          </a:bodyPr>
          <a:lstStyle/>
          <a:p>
            <a:pPr algn="ctr"/>
            <a:r>
              <a:rPr kumimoji="1" lang="en-US" altLang="zh-CN" dirty="0">
                <a:latin typeface="Arial" panose="020B0604020202020204" pitchFamily="34" charset="0"/>
                <a:cs typeface="Arial" panose="020B0604020202020204" pitchFamily="34" charset="0"/>
              </a:rPr>
              <a:t>Experiments——Evaluation Settings</a:t>
            </a:r>
            <a:endParaRPr kumimoji="1" lang="zh-CN" altLang="en-US" dirty="0">
              <a:latin typeface="Arial" panose="020B0604020202020204" pitchFamily="34" charset="0"/>
              <a:cs typeface="Arial" panose="020B0604020202020204" pitchFamily="34" charset="0"/>
            </a:endParaRPr>
          </a:p>
        </p:txBody>
      </p:sp>
      <p:sp>
        <p:nvSpPr>
          <p:cNvPr id="3" name="内容占位符 2">
            <a:extLst>
              <a:ext uri="{FF2B5EF4-FFF2-40B4-BE49-F238E27FC236}">
                <a16:creationId xmlns:a16="http://schemas.microsoft.com/office/drawing/2014/main" id="{567386CD-532C-2246-BDBF-B2744BB0B074}"/>
              </a:ext>
            </a:extLst>
          </p:cNvPr>
          <p:cNvSpPr>
            <a:spLocks noGrp="1"/>
          </p:cNvSpPr>
          <p:nvPr>
            <p:ph idx="1"/>
          </p:nvPr>
        </p:nvSpPr>
        <p:spPr>
          <a:xfrm>
            <a:off x="103908" y="897370"/>
            <a:ext cx="12088091" cy="5863647"/>
          </a:xfrm>
        </p:spPr>
        <p:txBody>
          <a:bodyPr>
            <a:normAutofit/>
          </a:bodyPr>
          <a:lstStyle/>
          <a:p>
            <a:r>
              <a:rPr lang="en-US" altLang="zh-CN" dirty="0">
                <a:latin typeface="Arial" panose="020B0604020202020204" pitchFamily="34" charset="0"/>
                <a:cs typeface="Arial" panose="020B0604020202020204" pitchFamily="34" charset="0"/>
              </a:rPr>
              <a:t>Unsupervised: the retrieval model should not use any bilingual phrase pairs or other cross-lingual supervision such as bilingual dictionaries and parallel corpus. The language representations are typically learned from unlabeled text corpora.</a:t>
            </a:r>
          </a:p>
          <a:p>
            <a:r>
              <a:rPr lang="en-US" altLang="zh-CN" dirty="0">
                <a:latin typeface="Arial" panose="020B0604020202020204" pitchFamily="34" charset="0"/>
                <a:cs typeface="Arial" panose="020B0604020202020204" pitchFamily="34" charset="0"/>
              </a:rPr>
              <a:t>Supervised: the retrieval model is trained on and tested on bilingual phrase pairs for each language pair separately.</a:t>
            </a:r>
          </a:p>
          <a:p>
            <a:r>
              <a:rPr lang="en-US" altLang="zh-CN" dirty="0">
                <a:latin typeface="Arial" panose="020B0604020202020204" pitchFamily="34" charset="0"/>
                <a:cs typeface="Arial" panose="020B0604020202020204" pitchFamily="34" charset="0"/>
              </a:rPr>
              <a:t>Zero-Shot Transfer: e.g., training a model with English-French phrase pairs but performing retrieval between English and Chinese phrases.</a:t>
            </a:r>
          </a:p>
          <a:p>
            <a:r>
              <a:rPr lang="en-US" altLang="zh-CN" dirty="0">
                <a:latin typeface="Arial" panose="020B0604020202020204" pitchFamily="34" charset="0"/>
                <a:cs typeface="Arial" panose="020B0604020202020204" pitchFamily="34" charset="0"/>
              </a:rPr>
              <a:t>Multilingual Supervised: training a model using a combined training set over all languages in </a:t>
            </a:r>
            <a:r>
              <a:rPr lang="en-US" altLang="zh-CN" dirty="0" err="1">
                <a:latin typeface="Arial" panose="020B0604020202020204" pitchFamily="34" charset="0"/>
                <a:cs typeface="Arial" panose="020B0604020202020204" pitchFamily="34" charset="0"/>
              </a:rPr>
              <a:t>WikiXPR</a:t>
            </a:r>
            <a:r>
              <a:rPr lang="en-US" altLang="zh-CN" dirty="0">
                <a:latin typeface="Arial" panose="020B0604020202020204" pitchFamily="34" charset="0"/>
                <a:cs typeface="Arial" panose="020B0604020202020204" pitchFamily="34" charset="0"/>
              </a:rPr>
              <a:t> and testing it for each language.</a:t>
            </a:r>
          </a:p>
          <a:p>
            <a:pPr marL="0" indent="0">
              <a:buNone/>
            </a:pPr>
            <a:endParaRPr lang="en-US" altLang="zh-C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860135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664661-AA93-EE46-AFD0-AA5352A6660C}"/>
              </a:ext>
            </a:extLst>
          </p:cNvPr>
          <p:cNvSpPr>
            <a:spLocks noGrp="1"/>
          </p:cNvSpPr>
          <p:nvPr>
            <p:ph type="title"/>
          </p:nvPr>
        </p:nvSpPr>
        <p:spPr>
          <a:xfrm>
            <a:off x="103909" y="0"/>
            <a:ext cx="12088090" cy="743239"/>
          </a:xfrm>
        </p:spPr>
        <p:txBody>
          <a:bodyPr>
            <a:normAutofit/>
          </a:bodyPr>
          <a:lstStyle/>
          <a:p>
            <a:pPr algn="ctr"/>
            <a:r>
              <a:rPr kumimoji="1" lang="en-US" altLang="zh-CN" dirty="0">
                <a:latin typeface="Arial" panose="020B0604020202020204" pitchFamily="34" charset="0"/>
                <a:cs typeface="Arial" panose="020B0604020202020204" pitchFamily="34" charset="0"/>
              </a:rPr>
              <a:t>Experiments——Baselines</a:t>
            </a:r>
            <a:endParaRPr kumimoji="1" lang="zh-CN" altLang="en-US" dirty="0">
              <a:latin typeface="Arial" panose="020B0604020202020204" pitchFamily="34" charset="0"/>
              <a:cs typeface="Arial" panose="020B0604020202020204" pitchFamily="34" charset="0"/>
            </a:endParaRPr>
          </a:p>
        </p:txBody>
      </p:sp>
      <p:sp>
        <p:nvSpPr>
          <p:cNvPr id="3" name="内容占位符 2">
            <a:extLst>
              <a:ext uri="{FF2B5EF4-FFF2-40B4-BE49-F238E27FC236}">
                <a16:creationId xmlns:a16="http://schemas.microsoft.com/office/drawing/2014/main" id="{567386CD-532C-2246-BDBF-B2744BB0B074}"/>
              </a:ext>
            </a:extLst>
          </p:cNvPr>
          <p:cNvSpPr>
            <a:spLocks noGrp="1"/>
          </p:cNvSpPr>
          <p:nvPr>
            <p:ph idx="1"/>
          </p:nvPr>
        </p:nvSpPr>
        <p:spPr>
          <a:xfrm>
            <a:off x="103908" y="897370"/>
            <a:ext cx="12088091" cy="5863647"/>
          </a:xfrm>
        </p:spPr>
        <p:txBody>
          <a:bodyPr>
            <a:normAutofit/>
          </a:bodyPr>
          <a:lstStyle/>
          <a:p>
            <a:r>
              <a:rPr lang="en-US" altLang="zh-CN" dirty="0">
                <a:latin typeface="Arial" panose="020B0604020202020204" pitchFamily="34" charset="0"/>
                <a:cs typeface="Arial" panose="020B0604020202020204" pitchFamily="34" charset="0"/>
              </a:rPr>
              <a:t>CLWE: Cross-lingual word embeddings (CLWE) encode words from various languages into a shared embedding space. For each word in a phrase, we first represent it with the pretrained </a:t>
            </a:r>
            <a:r>
              <a:rPr lang="en-US" altLang="zh-CN" dirty="0" err="1">
                <a:latin typeface="Arial" panose="020B0604020202020204" pitchFamily="34" charset="0"/>
                <a:cs typeface="Arial" panose="020B0604020202020204" pitchFamily="34" charset="0"/>
              </a:rPr>
              <a:t>fastText</a:t>
            </a:r>
            <a:r>
              <a:rPr lang="en-US" altLang="zh-CN" dirty="0">
                <a:latin typeface="Arial" panose="020B0604020202020204" pitchFamily="34" charset="0"/>
                <a:cs typeface="Arial" panose="020B0604020202020204" pitchFamily="34" charset="0"/>
              </a:rPr>
              <a:t> multilingual word vectors, and then map it to a shared embedding space via the VECMAP tool. Finally, the retrieval is achieved by the nearest search using an average word vector as the phrase representation.</a:t>
            </a:r>
          </a:p>
          <a:p>
            <a:r>
              <a:rPr lang="en-US" altLang="zh-CN" dirty="0">
                <a:latin typeface="Arial" panose="020B0604020202020204" pitchFamily="34" charset="0"/>
                <a:cs typeface="Arial" panose="020B0604020202020204" pitchFamily="34" charset="0"/>
              </a:rPr>
              <a:t>CLSE: Cross-lingual sentence encoders (CLSE) produce language-agnostic sentence representations for the input text sequence. We use XLM-R_{base} as the sentence encoder.</a:t>
            </a:r>
          </a:p>
          <a:p>
            <a:r>
              <a:rPr lang="en-US" altLang="zh-CN" dirty="0">
                <a:latin typeface="Arial" panose="020B0604020202020204" pitchFamily="34" charset="0"/>
                <a:cs typeface="Arial" panose="020B0604020202020204" pitchFamily="34" charset="0"/>
              </a:rPr>
              <a:t>Initialize XPR with XLM-R_{base} for a fair comparison.</a:t>
            </a:r>
          </a:p>
        </p:txBody>
      </p:sp>
    </p:spTree>
    <p:extLst>
      <p:ext uri="{BB962C8B-B14F-4D97-AF65-F5344CB8AC3E}">
        <p14:creationId xmlns:p14="http://schemas.microsoft.com/office/powerpoint/2010/main" val="38662403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664661-AA93-EE46-AFD0-AA5352A6660C}"/>
              </a:ext>
            </a:extLst>
          </p:cNvPr>
          <p:cNvSpPr>
            <a:spLocks noGrp="1"/>
          </p:cNvSpPr>
          <p:nvPr>
            <p:ph type="title"/>
          </p:nvPr>
        </p:nvSpPr>
        <p:spPr>
          <a:xfrm>
            <a:off x="103909" y="0"/>
            <a:ext cx="12088090" cy="743239"/>
          </a:xfrm>
        </p:spPr>
        <p:txBody>
          <a:bodyPr>
            <a:normAutofit/>
          </a:bodyPr>
          <a:lstStyle/>
          <a:p>
            <a:pPr algn="ctr"/>
            <a:r>
              <a:rPr kumimoji="1" lang="en-US" altLang="zh-CN" dirty="0">
                <a:latin typeface="Arial" panose="020B0604020202020204" pitchFamily="34" charset="0"/>
                <a:cs typeface="Arial" panose="020B0604020202020204" pitchFamily="34" charset="0"/>
              </a:rPr>
              <a:t>Experiments——Results</a:t>
            </a:r>
            <a:endParaRPr kumimoji="1" lang="zh-CN" altLang="en-US" dirty="0">
              <a:latin typeface="Arial" panose="020B0604020202020204" pitchFamily="34" charset="0"/>
              <a:cs typeface="Arial" panose="020B0604020202020204" pitchFamily="34" charset="0"/>
            </a:endParaRPr>
          </a:p>
        </p:txBody>
      </p:sp>
      <p:pic>
        <p:nvPicPr>
          <p:cNvPr id="5" name="内容占位符 4">
            <a:extLst>
              <a:ext uri="{FF2B5EF4-FFF2-40B4-BE49-F238E27FC236}">
                <a16:creationId xmlns:a16="http://schemas.microsoft.com/office/drawing/2014/main" id="{860C27B7-ACA2-4524-BD43-4BDFAE6FDFB1}"/>
              </a:ext>
            </a:extLst>
          </p:cNvPr>
          <p:cNvPicPr>
            <a:picLocks noGrp="1" noChangeAspect="1"/>
          </p:cNvPicPr>
          <p:nvPr>
            <p:ph idx="1"/>
          </p:nvPr>
        </p:nvPicPr>
        <p:blipFill>
          <a:blip r:embed="rId3"/>
          <a:stretch>
            <a:fillRect/>
          </a:stretch>
        </p:blipFill>
        <p:spPr>
          <a:xfrm>
            <a:off x="913725" y="554182"/>
            <a:ext cx="10207047" cy="6303818"/>
          </a:xfrm>
        </p:spPr>
      </p:pic>
    </p:spTree>
    <p:extLst>
      <p:ext uri="{BB962C8B-B14F-4D97-AF65-F5344CB8AC3E}">
        <p14:creationId xmlns:p14="http://schemas.microsoft.com/office/powerpoint/2010/main" val="22775121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664661-AA93-EE46-AFD0-AA5352A6660C}"/>
              </a:ext>
            </a:extLst>
          </p:cNvPr>
          <p:cNvSpPr>
            <a:spLocks noGrp="1"/>
          </p:cNvSpPr>
          <p:nvPr>
            <p:ph type="title"/>
          </p:nvPr>
        </p:nvSpPr>
        <p:spPr>
          <a:xfrm>
            <a:off x="0" y="0"/>
            <a:ext cx="12191999" cy="743239"/>
          </a:xfrm>
        </p:spPr>
        <p:txBody>
          <a:bodyPr>
            <a:noAutofit/>
          </a:bodyPr>
          <a:lstStyle/>
          <a:p>
            <a:pPr algn="ctr"/>
            <a:r>
              <a:rPr kumimoji="1" lang="en-US" altLang="zh-CN" sz="3600" dirty="0">
                <a:latin typeface="Arial" panose="020B0604020202020204" pitchFamily="34" charset="0"/>
                <a:cs typeface="Arial" panose="020B0604020202020204" pitchFamily="34" charset="0"/>
              </a:rPr>
              <a:t>Methods —— Overview</a:t>
            </a:r>
            <a:endParaRPr kumimoji="1" lang="zh-CN" altLang="en-US" sz="3600" dirty="0">
              <a:latin typeface="Arial" panose="020B0604020202020204" pitchFamily="34" charset="0"/>
              <a:cs typeface="Arial" panose="020B0604020202020204" pitchFamily="34" charset="0"/>
            </a:endParaRPr>
          </a:p>
        </p:txBody>
      </p:sp>
      <p:sp>
        <p:nvSpPr>
          <p:cNvPr id="7" name="内容占位符 2">
            <a:extLst>
              <a:ext uri="{FF2B5EF4-FFF2-40B4-BE49-F238E27FC236}">
                <a16:creationId xmlns:a16="http://schemas.microsoft.com/office/drawing/2014/main" id="{B55BFAAA-C16A-4390-B1EE-67B271F1C137}"/>
              </a:ext>
            </a:extLst>
          </p:cNvPr>
          <p:cNvSpPr>
            <a:spLocks noGrp="1"/>
          </p:cNvSpPr>
          <p:nvPr>
            <p:ph idx="1"/>
          </p:nvPr>
        </p:nvSpPr>
        <p:spPr>
          <a:xfrm>
            <a:off x="3" y="893118"/>
            <a:ext cx="12191997" cy="5964882"/>
          </a:xfrm>
        </p:spPr>
        <p:txBody>
          <a:bodyPr>
            <a:normAutofit/>
          </a:bodyPr>
          <a:lstStyle/>
          <a:p>
            <a:pPr lvl="1"/>
            <a:r>
              <a:rPr lang="en-US" altLang="zh-CN" sz="2800" dirty="0">
                <a:latin typeface="Arial" panose="020B0604020202020204" pitchFamily="34" charset="0"/>
                <a:cs typeface="Arial" panose="020B0604020202020204" pitchFamily="34" charset="0"/>
              </a:rPr>
              <a:t>It proceeds in two steps:</a:t>
            </a:r>
          </a:p>
          <a:p>
            <a:pPr lvl="1"/>
            <a:r>
              <a:rPr lang="en-US" altLang="zh-CN" sz="2800" dirty="0">
                <a:latin typeface="Arial" panose="020B0604020202020204" pitchFamily="34" charset="0"/>
                <a:cs typeface="Arial" panose="020B0604020202020204" pitchFamily="34" charset="0"/>
              </a:rPr>
              <a:t>First retrieving support passages,</a:t>
            </a:r>
          </a:p>
          <a:p>
            <a:pPr lvl="1"/>
            <a:r>
              <a:rPr lang="en-US" altLang="zh-CN" sz="2800" dirty="0">
                <a:latin typeface="Arial" panose="020B0604020202020204" pitchFamily="34" charset="0"/>
                <a:cs typeface="Arial" panose="020B0604020202020204" pitchFamily="34" charset="0"/>
              </a:rPr>
              <a:t>Then processing them with a sequence to sequence model.</a:t>
            </a:r>
          </a:p>
          <a:p>
            <a:endParaRPr lang="en-US" altLang="zh-CN" dirty="0">
              <a:latin typeface="Arial" panose="020B0604020202020204" pitchFamily="34" charset="0"/>
              <a:cs typeface="Arial" panose="020B0604020202020204" pitchFamily="34" charset="0"/>
            </a:endParaRPr>
          </a:p>
          <a:p>
            <a:endParaRPr lang="en-US" altLang="zh-CN" dirty="0">
              <a:latin typeface="Arial" panose="020B0604020202020204" pitchFamily="34" charset="0"/>
              <a:cs typeface="Arial" panose="020B0604020202020204" pitchFamily="34" charset="0"/>
            </a:endParaRPr>
          </a:p>
          <a:p>
            <a:endParaRPr lang="en-US" altLang="zh-CN" dirty="0">
              <a:latin typeface="Arial" panose="020B0604020202020204" pitchFamily="34" charset="0"/>
              <a:cs typeface="Arial" panose="020B0604020202020204" pitchFamily="34" charset="0"/>
            </a:endParaRPr>
          </a:p>
          <a:p>
            <a:endParaRPr lang="en-US" altLang="zh-CN" dirty="0">
              <a:latin typeface="Arial" panose="020B0604020202020204" pitchFamily="34" charset="0"/>
              <a:cs typeface="Arial" panose="020B0604020202020204" pitchFamily="34" charset="0"/>
            </a:endParaRPr>
          </a:p>
          <a:p>
            <a:endParaRPr kumimoji="1" lang="zh-CN" altLang="en-US" dirty="0"/>
          </a:p>
        </p:txBody>
      </p:sp>
      <p:pic>
        <p:nvPicPr>
          <p:cNvPr id="5" name="图片 4">
            <a:extLst>
              <a:ext uri="{FF2B5EF4-FFF2-40B4-BE49-F238E27FC236}">
                <a16:creationId xmlns:a16="http://schemas.microsoft.com/office/drawing/2014/main" id="{F8A96D5C-2A35-D114-C7EF-EA0EEBF30F15}"/>
              </a:ext>
            </a:extLst>
          </p:cNvPr>
          <p:cNvPicPr>
            <a:picLocks noChangeAspect="1"/>
          </p:cNvPicPr>
          <p:nvPr/>
        </p:nvPicPr>
        <p:blipFill>
          <a:blip r:embed="rId2"/>
          <a:stretch>
            <a:fillRect/>
          </a:stretch>
        </p:blipFill>
        <p:spPr>
          <a:xfrm>
            <a:off x="4056567" y="2219859"/>
            <a:ext cx="4078864" cy="4638141"/>
          </a:xfrm>
          <a:prstGeom prst="rect">
            <a:avLst/>
          </a:prstGeom>
        </p:spPr>
      </p:pic>
    </p:spTree>
    <p:extLst>
      <p:ext uri="{BB962C8B-B14F-4D97-AF65-F5344CB8AC3E}">
        <p14:creationId xmlns:p14="http://schemas.microsoft.com/office/powerpoint/2010/main" val="411461625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8813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a:extLst>
              <a:ext uri="{FF2B5EF4-FFF2-40B4-BE49-F238E27FC236}">
                <a16:creationId xmlns:a16="http://schemas.microsoft.com/office/drawing/2014/main" id="{AA1A8A32-1EBF-4D23-AA59-BAA8AAE19730}"/>
              </a:ext>
            </a:extLst>
          </p:cNvPr>
          <p:cNvSpPr>
            <a:spLocks noGrp="1"/>
          </p:cNvSpPr>
          <p:nvPr>
            <p:ph idx="1"/>
          </p:nvPr>
        </p:nvSpPr>
        <p:spPr>
          <a:xfrm>
            <a:off x="3986645" y="2622262"/>
            <a:ext cx="4218709" cy="806738"/>
          </a:xfrm>
        </p:spPr>
        <p:txBody>
          <a:bodyPr>
            <a:normAutofit lnSpcReduction="10000"/>
          </a:bodyPr>
          <a:lstStyle/>
          <a:p>
            <a:pPr marL="0" indent="0">
              <a:buNone/>
            </a:pPr>
            <a:r>
              <a:rPr lang="en-US" altLang="zh-CN" sz="5400" dirty="0">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13787881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664661-AA93-EE46-AFD0-AA5352A6660C}"/>
              </a:ext>
            </a:extLst>
          </p:cNvPr>
          <p:cNvSpPr>
            <a:spLocks noGrp="1"/>
          </p:cNvSpPr>
          <p:nvPr>
            <p:ph type="title"/>
          </p:nvPr>
        </p:nvSpPr>
        <p:spPr>
          <a:xfrm>
            <a:off x="0" y="0"/>
            <a:ext cx="12191999" cy="743239"/>
          </a:xfrm>
        </p:spPr>
        <p:txBody>
          <a:bodyPr>
            <a:noAutofit/>
          </a:bodyPr>
          <a:lstStyle/>
          <a:p>
            <a:pPr algn="ctr"/>
            <a:r>
              <a:rPr kumimoji="1" lang="en-US" altLang="zh-CN" sz="3600" dirty="0">
                <a:latin typeface="Arial" panose="020B0604020202020204" pitchFamily="34" charset="0"/>
                <a:cs typeface="Arial" panose="020B0604020202020204" pitchFamily="34" charset="0"/>
              </a:rPr>
              <a:t>Methods —— Retrieval</a:t>
            </a:r>
            <a:endParaRPr kumimoji="1" lang="zh-CN" altLang="en-US" sz="3600" dirty="0">
              <a:latin typeface="Arial" panose="020B0604020202020204" pitchFamily="34" charset="0"/>
              <a:cs typeface="Arial" panose="020B0604020202020204" pitchFamily="34" charset="0"/>
            </a:endParaRPr>
          </a:p>
        </p:txBody>
      </p:sp>
      <p:sp>
        <p:nvSpPr>
          <p:cNvPr id="7" name="内容占位符 2">
            <a:extLst>
              <a:ext uri="{FF2B5EF4-FFF2-40B4-BE49-F238E27FC236}">
                <a16:creationId xmlns:a16="http://schemas.microsoft.com/office/drawing/2014/main" id="{B55BFAAA-C16A-4390-B1EE-67B271F1C137}"/>
              </a:ext>
            </a:extLst>
          </p:cNvPr>
          <p:cNvSpPr>
            <a:spLocks noGrp="1"/>
          </p:cNvSpPr>
          <p:nvPr>
            <p:ph idx="1"/>
          </p:nvPr>
        </p:nvSpPr>
        <p:spPr>
          <a:xfrm>
            <a:off x="3" y="893118"/>
            <a:ext cx="12191997" cy="5964882"/>
          </a:xfrm>
        </p:spPr>
        <p:txBody>
          <a:bodyPr>
            <a:normAutofit/>
          </a:bodyPr>
          <a:lstStyle/>
          <a:p>
            <a:pPr lvl="1"/>
            <a:r>
              <a:rPr lang="en-US" altLang="zh-CN" sz="2800" dirty="0">
                <a:latin typeface="Arial" panose="020B0604020202020204" pitchFamily="34" charset="0"/>
                <a:cs typeface="Arial" panose="020B0604020202020204" pitchFamily="34" charset="0"/>
              </a:rPr>
              <a:t>Two methods: </a:t>
            </a:r>
            <a:r>
              <a:rPr lang="da-DK" altLang="zh-CN" sz="2800" dirty="0">
                <a:latin typeface="Arial" panose="020B0604020202020204" pitchFamily="34" charset="0"/>
                <a:cs typeface="Arial" panose="020B0604020202020204" pitchFamily="34" charset="0"/>
              </a:rPr>
              <a:t>BM25(1995. Okapi at TREC-3. NIST Special Publication</a:t>
            </a:r>
          </a:p>
          <a:p>
            <a:pPr marL="457200" lvl="1" indent="0">
              <a:buNone/>
            </a:pPr>
            <a:r>
              <a:rPr lang="da-DK" altLang="zh-CN" sz="2800" dirty="0">
                <a:latin typeface="Arial" panose="020B0604020202020204" pitchFamily="34" charset="0"/>
                <a:cs typeface="Arial" panose="020B0604020202020204" pitchFamily="34" charset="0"/>
              </a:rPr>
              <a:t>Sp.) and DPR(2020. </a:t>
            </a:r>
            <a:r>
              <a:rPr lang="en-US" altLang="zh-CN" sz="2800" dirty="0">
                <a:latin typeface="Arial" panose="020B0604020202020204" pitchFamily="34" charset="0"/>
                <a:cs typeface="Arial" panose="020B0604020202020204" pitchFamily="34" charset="0"/>
              </a:rPr>
              <a:t>Dense passage retrieval for open-domain question answering)</a:t>
            </a:r>
          </a:p>
          <a:p>
            <a:pPr marL="457200" lvl="1" indent="0">
              <a:buNone/>
            </a:pPr>
            <a:endParaRPr lang="en-US" altLang="zh-CN" sz="2800" dirty="0">
              <a:latin typeface="Arial" panose="020B0604020202020204" pitchFamily="34" charset="0"/>
              <a:cs typeface="Arial" panose="020B0604020202020204" pitchFamily="34" charset="0"/>
            </a:endParaRPr>
          </a:p>
          <a:p>
            <a:pPr lvl="1"/>
            <a:r>
              <a:rPr lang="en-US" altLang="zh-CN" sz="2800" dirty="0">
                <a:latin typeface="Arial" panose="020B0604020202020204" pitchFamily="34" charset="0"/>
                <a:cs typeface="Arial" panose="020B0604020202020204" pitchFamily="34" charset="0"/>
              </a:rPr>
              <a:t>In BM25, passages are represented as bag of words, and the ranking function is based on term and inverse document frequencies.</a:t>
            </a:r>
          </a:p>
          <a:p>
            <a:pPr lvl="1"/>
            <a:endParaRPr lang="en-US" altLang="zh-CN" sz="2800" dirty="0">
              <a:latin typeface="Arial" panose="020B0604020202020204" pitchFamily="34" charset="0"/>
              <a:cs typeface="Arial" panose="020B0604020202020204" pitchFamily="34" charset="0"/>
            </a:endParaRPr>
          </a:p>
          <a:p>
            <a:pPr lvl="1"/>
            <a:r>
              <a:rPr lang="en-US" altLang="zh-CN" sz="2800" dirty="0">
                <a:latin typeface="Arial" panose="020B0604020202020204" pitchFamily="34" charset="0"/>
                <a:cs typeface="Arial" panose="020B0604020202020204" pitchFamily="34" charset="0"/>
              </a:rPr>
              <a:t>In DPR, passages and questions are represented as dense vector representations, computed using two BERT networks. The ranking function is the dot product between the query and passage representations.</a:t>
            </a:r>
            <a:endParaRPr lang="en-US" altLang="zh-CN" dirty="0">
              <a:latin typeface="Arial" panose="020B0604020202020204" pitchFamily="34" charset="0"/>
              <a:cs typeface="Arial" panose="020B0604020202020204" pitchFamily="34" charset="0"/>
            </a:endParaRPr>
          </a:p>
          <a:p>
            <a:endParaRPr lang="en-US" altLang="zh-CN" dirty="0">
              <a:latin typeface="Arial" panose="020B0604020202020204" pitchFamily="34" charset="0"/>
              <a:cs typeface="Arial" panose="020B0604020202020204" pitchFamily="34" charset="0"/>
            </a:endParaRPr>
          </a:p>
          <a:p>
            <a:endParaRPr lang="en-US" altLang="zh-CN" dirty="0">
              <a:latin typeface="Arial" panose="020B0604020202020204" pitchFamily="34" charset="0"/>
              <a:cs typeface="Arial" panose="020B0604020202020204" pitchFamily="34" charset="0"/>
            </a:endParaRPr>
          </a:p>
          <a:p>
            <a:endParaRPr lang="en-US" altLang="zh-CN" dirty="0">
              <a:latin typeface="Arial" panose="020B0604020202020204" pitchFamily="34" charset="0"/>
              <a:cs typeface="Arial" panose="020B0604020202020204" pitchFamily="34" charset="0"/>
            </a:endParaRPr>
          </a:p>
          <a:p>
            <a:endParaRPr kumimoji="1" lang="zh-CN" altLang="en-US" dirty="0"/>
          </a:p>
        </p:txBody>
      </p:sp>
    </p:spTree>
    <p:extLst>
      <p:ext uri="{BB962C8B-B14F-4D97-AF65-F5344CB8AC3E}">
        <p14:creationId xmlns:p14="http://schemas.microsoft.com/office/powerpoint/2010/main" val="34225695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664661-AA93-EE46-AFD0-AA5352A6660C}"/>
              </a:ext>
            </a:extLst>
          </p:cNvPr>
          <p:cNvSpPr>
            <a:spLocks noGrp="1"/>
          </p:cNvSpPr>
          <p:nvPr>
            <p:ph type="title"/>
          </p:nvPr>
        </p:nvSpPr>
        <p:spPr>
          <a:xfrm>
            <a:off x="0" y="0"/>
            <a:ext cx="12191999" cy="743239"/>
          </a:xfrm>
        </p:spPr>
        <p:txBody>
          <a:bodyPr>
            <a:noAutofit/>
          </a:bodyPr>
          <a:lstStyle/>
          <a:p>
            <a:pPr algn="ctr"/>
            <a:r>
              <a:rPr kumimoji="1" lang="en-US" altLang="zh-CN" sz="3600" dirty="0">
                <a:latin typeface="Arial" panose="020B0604020202020204" pitchFamily="34" charset="0"/>
                <a:cs typeface="Arial" panose="020B0604020202020204" pitchFamily="34" charset="0"/>
              </a:rPr>
              <a:t>Methods —— Reading</a:t>
            </a:r>
            <a:endParaRPr kumimoji="1" lang="zh-CN" altLang="en-US" sz="3600" dirty="0">
              <a:latin typeface="Arial" panose="020B0604020202020204" pitchFamily="34" charset="0"/>
              <a:cs typeface="Arial" panose="020B0604020202020204" pitchFamily="34" charset="0"/>
            </a:endParaRPr>
          </a:p>
        </p:txBody>
      </p:sp>
      <p:sp>
        <p:nvSpPr>
          <p:cNvPr id="7" name="内容占位符 2">
            <a:extLst>
              <a:ext uri="{FF2B5EF4-FFF2-40B4-BE49-F238E27FC236}">
                <a16:creationId xmlns:a16="http://schemas.microsoft.com/office/drawing/2014/main" id="{B55BFAAA-C16A-4390-B1EE-67B271F1C137}"/>
              </a:ext>
            </a:extLst>
          </p:cNvPr>
          <p:cNvSpPr>
            <a:spLocks noGrp="1"/>
          </p:cNvSpPr>
          <p:nvPr>
            <p:ph idx="1"/>
          </p:nvPr>
        </p:nvSpPr>
        <p:spPr>
          <a:xfrm>
            <a:off x="3" y="893118"/>
            <a:ext cx="12191997" cy="5964882"/>
          </a:xfrm>
        </p:spPr>
        <p:txBody>
          <a:bodyPr>
            <a:normAutofit/>
          </a:bodyPr>
          <a:lstStyle/>
          <a:p>
            <a:pPr lvl="1"/>
            <a:r>
              <a:rPr lang="en-US" altLang="zh-CN" sz="2800" dirty="0">
                <a:latin typeface="Arial" panose="020B0604020202020204" pitchFamily="34" charset="0"/>
                <a:cs typeface="Arial" panose="020B0604020202020204" pitchFamily="34" charset="0"/>
              </a:rPr>
              <a:t>Generative model is based on a sequence-to-sequence network,  pretrained on unsupervised data, such as T5 or BART. </a:t>
            </a:r>
          </a:p>
          <a:p>
            <a:pPr lvl="1"/>
            <a:r>
              <a:rPr lang="en-US" altLang="zh-CN" sz="2800" dirty="0">
                <a:latin typeface="Arial" panose="020B0604020202020204" pitchFamily="34" charset="0"/>
                <a:cs typeface="Arial" panose="020B0604020202020204" pitchFamily="34" charset="0"/>
              </a:rPr>
              <a:t>The model takes as input the question, as well as the support passages, and generates the answer.</a:t>
            </a:r>
          </a:p>
          <a:p>
            <a:pPr lvl="1"/>
            <a:r>
              <a:rPr lang="en-US" altLang="zh-CN" sz="2800" dirty="0">
                <a:latin typeface="Arial" panose="020B0604020202020204" pitchFamily="34" charset="0"/>
                <a:cs typeface="Arial" panose="020B0604020202020204" pitchFamily="34" charset="0"/>
              </a:rPr>
              <a:t>More precisely, each retrieved passage and its title are concatenated with the question, and processed independently from other passages by the encoder. We add special tokens </a:t>
            </a:r>
            <a:r>
              <a:rPr lang="en-US" altLang="zh-CN" sz="2800" dirty="0">
                <a:solidFill>
                  <a:srgbClr val="FF0000"/>
                </a:solidFill>
                <a:latin typeface="Arial" panose="020B0604020202020204" pitchFamily="34" charset="0"/>
                <a:cs typeface="Arial" panose="020B0604020202020204" pitchFamily="34" charset="0"/>
              </a:rPr>
              <a:t>question:, title: </a:t>
            </a:r>
            <a:r>
              <a:rPr lang="en-US" altLang="zh-CN" sz="2800" dirty="0">
                <a:latin typeface="Arial" panose="020B0604020202020204" pitchFamily="34" charset="0"/>
                <a:cs typeface="Arial" panose="020B0604020202020204" pitchFamily="34" charset="0"/>
              </a:rPr>
              <a:t>and </a:t>
            </a:r>
            <a:r>
              <a:rPr lang="en-US" altLang="zh-CN" sz="2800" dirty="0">
                <a:solidFill>
                  <a:srgbClr val="FF0000"/>
                </a:solidFill>
                <a:latin typeface="Arial" panose="020B0604020202020204" pitchFamily="34" charset="0"/>
                <a:cs typeface="Arial" panose="020B0604020202020204" pitchFamily="34" charset="0"/>
              </a:rPr>
              <a:t>context: </a:t>
            </a:r>
            <a:r>
              <a:rPr lang="en-US" altLang="zh-CN" sz="2800" dirty="0">
                <a:latin typeface="Arial" panose="020B0604020202020204" pitchFamily="34" charset="0"/>
                <a:cs typeface="Arial" panose="020B0604020202020204" pitchFamily="34" charset="0"/>
              </a:rPr>
              <a:t>before the question, title and text of each passage. </a:t>
            </a:r>
          </a:p>
          <a:p>
            <a:pPr lvl="1"/>
            <a:r>
              <a:rPr lang="en-US" altLang="zh-CN" sz="2800" dirty="0">
                <a:latin typeface="Arial" panose="020B0604020202020204" pitchFamily="34" charset="0"/>
                <a:cs typeface="Arial" panose="020B0604020202020204" pitchFamily="34" charset="0"/>
              </a:rPr>
              <a:t>Finally, the decoder performs attention over the concatenation of the resulting representations of all the retrieved passages.</a:t>
            </a:r>
          </a:p>
          <a:p>
            <a:pPr lvl="1"/>
            <a:r>
              <a:rPr lang="en-US" altLang="zh-CN" sz="2800" dirty="0">
                <a:latin typeface="Arial" panose="020B0604020202020204" pitchFamily="34" charset="0"/>
                <a:cs typeface="Arial" panose="020B0604020202020204" pitchFamily="34" charset="0"/>
              </a:rPr>
              <a:t>The model thus performs evidence fusion in the decoder only, and we refer to it as Fusion-in-Decoder.</a:t>
            </a:r>
          </a:p>
          <a:p>
            <a:endParaRPr lang="en-US" altLang="zh-CN" dirty="0">
              <a:latin typeface="Arial" panose="020B0604020202020204" pitchFamily="34" charset="0"/>
              <a:cs typeface="Arial" panose="020B0604020202020204" pitchFamily="34" charset="0"/>
            </a:endParaRPr>
          </a:p>
          <a:p>
            <a:endParaRPr lang="en-US" altLang="zh-CN" dirty="0">
              <a:latin typeface="Arial" panose="020B0604020202020204" pitchFamily="34" charset="0"/>
              <a:cs typeface="Arial" panose="020B0604020202020204" pitchFamily="34" charset="0"/>
            </a:endParaRPr>
          </a:p>
          <a:p>
            <a:endParaRPr kumimoji="1" lang="zh-CN" altLang="en-US" dirty="0"/>
          </a:p>
        </p:txBody>
      </p:sp>
    </p:spTree>
    <p:extLst>
      <p:ext uri="{BB962C8B-B14F-4D97-AF65-F5344CB8AC3E}">
        <p14:creationId xmlns:p14="http://schemas.microsoft.com/office/powerpoint/2010/main" val="39751096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664661-AA93-EE46-AFD0-AA5352A6660C}"/>
              </a:ext>
            </a:extLst>
          </p:cNvPr>
          <p:cNvSpPr>
            <a:spLocks noGrp="1"/>
          </p:cNvSpPr>
          <p:nvPr>
            <p:ph type="title"/>
          </p:nvPr>
        </p:nvSpPr>
        <p:spPr>
          <a:xfrm>
            <a:off x="0" y="0"/>
            <a:ext cx="12191999" cy="743239"/>
          </a:xfrm>
        </p:spPr>
        <p:txBody>
          <a:bodyPr>
            <a:noAutofit/>
          </a:bodyPr>
          <a:lstStyle/>
          <a:p>
            <a:pPr algn="ctr"/>
            <a:r>
              <a:rPr kumimoji="1" lang="en-US" altLang="zh-CN" sz="3600" dirty="0">
                <a:latin typeface="Arial" panose="020B0604020202020204" pitchFamily="34" charset="0"/>
                <a:cs typeface="Arial" panose="020B0604020202020204" pitchFamily="34" charset="0"/>
              </a:rPr>
              <a:t>Methods —— Analysis</a:t>
            </a:r>
            <a:endParaRPr kumimoji="1" lang="zh-CN" altLang="en-US" sz="3600" dirty="0">
              <a:latin typeface="Arial" panose="020B0604020202020204" pitchFamily="34" charset="0"/>
              <a:cs typeface="Arial" panose="020B0604020202020204" pitchFamily="34" charset="0"/>
            </a:endParaRPr>
          </a:p>
        </p:txBody>
      </p:sp>
      <p:sp>
        <p:nvSpPr>
          <p:cNvPr id="7" name="内容占位符 2">
            <a:extLst>
              <a:ext uri="{FF2B5EF4-FFF2-40B4-BE49-F238E27FC236}">
                <a16:creationId xmlns:a16="http://schemas.microsoft.com/office/drawing/2014/main" id="{B55BFAAA-C16A-4390-B1EE-67B271F1C137}"/>
              </a:ext>
            </a:extLst>
          </p:cNvPr>
          <p:cNvSpPr>
            <a:spLocks noGrp="1"/>
          </p:cNvSpPr>
          <p:nvPr>
            <p:ph idx="1"/>
          </p:nvPr>
        </p:nvSpPr>
        <p:spPr>
          <a:xfrm>
            <a:off x="3" y="893118"/>
            <a:ext cx="12191997" cy="5964882"/>
          </a:xfrm>
        </p:spPr>
        <p:txBody>
          <a:bodyPr>
            <a:normAutofit/>
          </a:bodyPr>
          <a:lstStyle/>
          <a:p>
            <a:pPr lvl="1"/>
            <a:endParaRPr lang="en-US" altLang="zh-CN" sz="2800" dirty="0">
              <a:latin typeface="Arial" panose="020B0604020202020204" pitchFamily="34" charset="0"/>
              <a:cs typeface="Arial" panose="020B0604020202020204" pitchFamily="34" charset="0"/>
            </a:endParaRPr>
          </a:p>
          <a:p>
            <a:pPr lvl="1"/>
            <a:endParaRPr lang="en-US" altLang="zh-CN" sz="2800" dirty="0">
              <a:latin typeface="Arial" panose="020B0604020202020204" pitchFamily="34" charset="0"/>
              <a:cs typeface="Arial" panose="020B0604020202020204" pitchFamily="34" charset="0"/>
            </a:endParaRPr>
          </a:p>
          <a:p>
            <a:pPr lvl="1"/>
            <a:endParaRPr lang="en-US" altLang="zh-CN" sz="2800" dirty="0">
              <a:latin typeface="Arial" panose="020B0604020202020204" pitchFamily="34" charset="0"/>
              <a:cs typeface="Arial" panose="020B0604020202020204" pitchFamily="34" charset="0"/>
            </a:endParaRPr>
          </a:p>
          <a:p>
            <a:pPr lvl="1"/>
            <a:endParaRPr lang="en-US" altLang="zh-CN" sz="2800" dirty="0">
              <a:latin typeface="Arial" panose="020B0604020202020204" pitchFamily="34" charset="0"/>
              <a:cs typeface="Arial" panose="020B0604020202020204" pitchFamily="34" charset="0"/>
            </a:endParaRPr>
          </a:p>
          <a:p>
            <a:pPr lvl="1"/>
            <a:endParaRPr lang="en-US" altLang="zh-CN" sz="2800" dirty="0">
              <a:latin typeface="Arial" panose="020B0604020202020204" pitchFamily="34" charset="0"/>
              <a:cs typeface="Arial" panose="020B0604020202020204" pitchFamily="34" charset="0"/>
            </a:endParaRPr>
          </a:p>
          <a:p>
            <a:pPr marL="457200" lvl="1" indent="0">
              <a:buNone/>
            </a:pPr>
            <a:endParaRPr lang="en-US" altLang="zh-CN" sz="2800" dirty="0">
              <a:latin typeface="Arial" panose="020B0604020202020204" pitchFamily="34" charset="0"/>
              <a:cs typeface="Arial" panose="020B0604020202020204" pitchFamily="34" charset="0"/>
            </a:endParaRPr>
          </a:p>
          <a:p>
            <a:pPr marL="457200" lvl="1" indent="0">
              <a:buNone/>
            </a:pPr>
            <a:endParaRPr lang="en-US" altLang="zh-CN" sz="2800" dirty="0">
              <a:latin typeface="Arial" panose="020B0604020202020204" pitchFamily="34" charset="0"/>
              <a:cs typeface="Arial" panose="020B0604020202020204" pitchFamily="34" charset="0"/>
            </a:endParaRPr>
          </a:p>
          <a:p>
            <a:pPr lvl="1"/>
            <a:r>
              <a:rPr lang="en-US" altLang="zh-CN" sz="2800" dirty="0">
                <a:latin typeface="Arial" panose="020B0604020202020204" pitchFamily="34" charset="0"/>
                <a:cs typeface="Arial" panose="020B0604020202020204" pitchFamily="34" charset="0"/>
              </a:rPr>
              <a:t>Processing passages independently in the encoder allows to scale to large number of contexts, as it only performs self attention over one context at a time. </a:t>
            </a:r>
          </a:p>
          <a:p>
            <a:pPr lvl="1"/>
            <a:r>
              <a:rPr lang="en-US" altLang="zh-CN" sz="2800" dirty="0">
                <a:latin typeface="Arial" panose="020B0604020202020204" pitchFamily="34" charset="0"/>
                <a:cs typeface="Arial" panose="020B0604020202020204" pitchFamily="34" charset="0"/>
              </a:rPr>
              <a:t>This means that the computation time of the model grows linearly with the number of passages, instead of quadratically</a:t>
            </a:r>
          </a:p>
          <a:p>
            <a:endParaRPr lang="en-US" altLang="zh-CN" dirty="0">
              <a:latin typeface="Arial" panose="020B0604020202020204" pitchFamily="34" charset="0"/>
              <a:cs typeface="Arial" panose="020B0604020202020204" pitchFamily="34" charset="0"/>
            </a:endParaRPr>
          </a:p>
          <a:p>
            <a:endParaRPr lang="en-US" altLang="zh-CN" dirty="0">
              <a:latin typeface="Arial" panose="020B0604020202020204" pitchFamily="34" charset="0"/>
              <a:cs typeface="Arial" panose="020B0604020202020204" pitchFamily="34" charset="0"/>
            </a:endParaRPr>
          </a:p>
          <a:p>
            <a:endParaRPr kumimoji="1" lang="zh-CN" altLang="en-US" dirty="0"/>
          </a:p>
        </p:txBody>
      </p:sp>
      <p:pic>
        <p:nvPicPr>
          <p:cNvPr id="4" name="图片 3">
            <a:extLst>
              <a:ext uri="{FF2B5EF4-FFF2-40B4-BE49-F238E27FC236}">
                <a16:creationId xmlns:a16="http://schemas.microsoft.com/office/drawing/2014/main" id="{C3258909-2DA3-E77A-11A5-C8ADC4D1ABD3}"/>
              </a:ext>
            </a:extLst>
          </p:cNvPr>
          <p:cNvPicPr>
            <a:picLocks noChangeAspect="1"/>
          </p:cNvPicPr>
          <p:nvPr/>
        </p:nvPicPr>
        <p:blipFill>
          <a:blip r:embed="rId2"/>
          <a:stretch>
            <a:fillRect/>
          </a:stretch>
        </p:blipFill>
        <p:spPr>
          <a:xfrm>
            <a:off x="843988" y="893118"/>
            <a:ext cx="10504021" cy="2535882"/>
          </a:xfrm>
          <a:prstGeom prst="rect">
            <a:avLst/>
          </a:prstGeom>
        </p:spPr>
      </p:pic>
    </p:spTree>
    <p:extLst>
      <p:ext uri="{BB962C8B-B14F-4D97-AF65-F5344CB8AC3E}">
        <p14:creationId xmlns:p14="http://schemas.microsoft.com/office/powerpoint/2010/main" val="2272912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664661-AA93-EE46-AFD0-AA5352A6660C}"/>
              </a:ext>
            </a:extLst>
          </p:cNvPr>
          <p:cNvSpPr>
            <a:spLocks noGrp="1"/>
          </p:cNvSpPr>
          <p:nvPr>
            <p:ph type="title"/>
          </p:nvPr>
        </p:nvSpPr>
        <p:spPr>
          <a:xfrm>
            <a:off x="0" y="0"/>
            <a:ext cx="12191999" cy="743239"/>
          </a:xfrm>
        </p:spPr>
        <p:txBody>
          <a:bodyPr>
            <a:noAutofit/>
          </a:bodyPr>
          <a:lstStyle/>
          <a:p>
            <a:pPr algn="ctr"/>
            <a:r>
              <a:rPr kumimoji="1" lang="en-US" altLang="zh-CN" sz="3600" dirty="0">
                <a:latin typeface="Arial" panose="020B0604020202020204" pitchFamily="34" charset="0"/>
                <a:cs typeface="Arial" panose="020B0604020202020204" pitchFamily="34" charset="0"/>
              </a:rPr>
              <a:t>Experiment —— Settings</a:t>
            </a:r>
            <a:endParaRPr kumimoji="1" lang="zh-CN" altLang="en-US" sz="3600" dirty="0">
              <a:latin typeface="Arial" panose="020B0604020202020204" pitchFamily="34" charset="0"/>
              <a:cs typeface="Arial" panose="020B0604020202020204" pitchFamily="34" charset="0"/>
            </a:endParaRPr>
          </a:p>
        </p:txBody>
      </p:sp>
      <p:sp>
        <p:nvSpPr>
          <p:cNvPr id="7" name="内容占位符 2">
            <a:extLst>
              <a:ext uri="{FF2B5EF4-FFF2-40B4-BE49-F238E27FC236}">
                <a16:creationId xmlns:a16="http://schemas.microsoft.com/office/drawing/2014/main" id="{B55BFAAA-C16A-4390-B1EE-67B271F1C137}"/>
              </a:ext>
            </a:extLst>
          </p:cNvPr>
          <p:cNvSpPr>
            <a:spLocks noGrp="1"/>
          </p:cNvSpPr>
          <p:nvPr>
            <p:ph idx="1"/>
          </p:nvPr>
        </p:nvSpPr>
        <p:spPr>
          <a:xfrm>
            <a:off x="3" y="893118"/>
            <a:ext cx="12191997" cy="5964882"/>
          </a:xfrm>
        </p:spPr>
        <p:txBody>
          <a:bodyPr>
            <a:normAutofit/>
          </a:bodyPr>
          <a:lstStyle/>
          <a:p>
            <a:pPr marL="457200" lvl="1" indent="0">
              <a:buNone/>
            </a:pPr>
            <a:endParaRPr lang="en-US" altLang="zh-CN" sz="2800" dirty="0">
              <a:latin typeface="Arial" panose="020B0604020202020204" pitchFamily="34" charset="0"/>
              <a:cs typeface="Arial" panose="020B0604020202020204" pitchFamily="34" charset="0"/>
            </a:endParaRPr>
          </a:p>
          <a:p>
            <a:pPr lvl="1"/>
            <a:r>
              <a:rPr lang="en-US" altLang="zh-CN" sz="2800" dirty="0">
                <a:latin typeface="Arial" panose="020B0604020202020204" pitchFamily="34" charset="0"/>
                <a:cs typeface="Arial" panose="020B0604020202020204" pitchFamily="34" charset="0"/>
              </a:rPr>
              <a:t>Datasets: </a:t>
            </a:r>
            <a:r>
              <a:rPr lang="en-US" altLang="zh-CN" sz="2800" dirty="0" err="1">
                <a:latin typeface="Arial" panose="020B0604020202020204" pitchFamily="34" charset="0"/>
                <a:cs typeface="Arial" panose="020B0604020202020204" pitchFamily="34" charset="0"/>
              </a:rPr>
              <a:t>NaturalQuestions</a:t>
            </a:r>
            <a:r>
              <a:rPr lang="en-US" altLang="zh-CN" sz="2800" dirty="0">
                <a:latin typeface="Arial" panose="020B0604020202020204" pitchFamily="34" charset="0"/>
                <a:cs typeface="Arial" panose="020B0604020202020204" pitchFamily="34" charset="0"/>
              </a:rPr>
              <a:t>,</a:t>
            </a:r>
            <a:r>
              <a:rPr lang="zh-CN" altLang="en-US" sz="2800" dirty="0">
                <a:latin typeface="Arial" panose="020B0604020202020204" pitchFamily="34" charset="0"/>
                <a:cs typeface="Arial" panose="020B0604020202020204" pitchFamily="34" charset="0"/>
              </a:rPr>
              <a:t> </a:t>
            </a:r>
            <a:r>
              <a:rPr lang="en-US" altLang="zh-CN" sz="2800" dirty="0" err="1">
                <a:latin typeface="Arial" panose="020B0604020202020204" pitchFamily="34" charset="0"/>
                <a:cs typeface="Arial" panose="020B0604020202020204" pitchFamily="34" charset="0"/>
              </a:rPr>
              <a:t>TriviaQA</a:t>
            </a:r>
            <a:r>
              <a:rPr lang="en-US" altLang="zh-CN" sz="2800" dirty="0">
                <a:latin typeface="Arial" panose="020B0604020202020204" pitchFamily="34" charset="0"/>
                <a:cs typeface="Arial" panose="020B0604020202020204" pitchFamily="34" charset="0"/>
              </a:rPr>
              <a:t>, </a:t>
            </a:r>
            <a:r>
              <a:rPr lang="en-US" altLang="zh-CN" sz="2800" dirty="0" err="1">
                <a:latin typeface="Arial" panose="020B0604020202020204" pitchFamily="34" charset="0"/>
                <a:cs typeface="Arial" panose="020B0604020202020204" pitchFamily="34" charset="0"/>
              </a:rPr>
              <a:t>SQuAD</a:t>
            </a:r>
            <a:r>
              <a:rPr lang="en-US" altLang="zh-CN" sz="2800" dirty="0">
                <a:latin typeface="Arial" panose="020B0604020202020204" pitchFamily="34" charset="0"/>
                <a:cs typeface="Arial" panose="020B0604020202020204" pitchFamily="34" charset="0"/>
              </a:rPr>
              <a:t> v1.1</a:t>
            </a:r>
          </a:p>
          <a:p>
            <a:pPr lvl="1"/>
            <a:r>
              <a:rPr lang="en-US" altLang="zh-CN" sz="2800" dirty="0">
                <a:latin typeface="Arial" panose="020B0604020202020204" pitchFamily="34" charset="0"/>
                <a:cs typeface="Arial" panose="020B0604020202020204" pitchFamily="34" charset="0"/>
              </a:rPr>
              <a:t>Technical details: </a:t>
            </a:r>
          </a:p>
          <a:p>
            <a:pPr lvl="2"/>
            <a:r>
              <a:rPr lang="en-US" altLang="zh-CN" sz="2800" dirty="0">
                <a:latin typeface="Arial" panose="020B0604020202020204" pitchFamily="34" charset="0"/>
                <a:cs typeface="Arial" panose="020B0604020202020204" pitchFamily="34" charset="0"/>
              </a:rPr>
              <a:t>initialize models with the pretrained T5 models, fine-tune the models on each dataset independently. </a:t>
            </a:r>
          </a:p>
          <a:p>
            <a:pPr lvl="2"/>
            <a:r>
              <a:rPr lang="en-US" altLang="zh-CN" sz="2800" dirty="0">
                <a:latin typeface="Arial" panose="020B0604020202020204" pitchFamily="34" charset="0"/>
                <a:cs typeface="Arial" panose="020B0604020202020204" pitchFamily="34" charset="0"/>
              </a:rPr>
              <a:t>Passages are retrieved with DPR for NQ and </a:t>
            </a:r>
            <a:r>
              <a:rPr lang="en-US" altLang="zh-CN" sz="2800" dirty="0" err="1">
                <a:latin typeface="Arial" panose="020B0604020202020204" pitchFamily="34" charset="0"/>
                <a:cs typeface="Arial" panose="020B0604020202020204" pitchFamily="34" charset="0"/>
              </a:rPr>
              <a:t>TriviaQA</a:t>
            </a:r>
            <a:r>
              <a:rPr lang="en-US" altLang="zh-CN" sz="2800" dirty="0">
                <a:latin typeface="Arial" panose="020B0604020202020204" pitchFamily="34" charset="0"/>
                <a:cs typeface="Arial" panose="020B0604020202020204" pitchFamily="34" charset="0"/>
              </a:rPr>
              <a:t>, and with BM25 for </a:t>
            </a:r>
            <a:r>
              <a:rPr lang="en-US" altLang="zh-CN" sz="2800" dirty="0" err="1">
                <a:latin typeface="Arial" panose="020B0604020202020204" pitchFamily="34" charset="0"/>
                <a:cs typeface="Arial" panose="020B0604020202020204" pitchFamily="34" charset="0"/>
              </a:rPr>
              <a:t>SQuAD</a:t>
            </a:r>
            <a:r>
              <a:rPr lang="en-US" altLang="zh-CN" sz="2800" dirty="0">
                <a:latin typeface="Arial" panose="020B0604020202020204" pitchFamily="34" charset="0"/>
                <a:cs typeface="Arial" panose="020B0604020202020204" pitchFamily="34" charset="0"/>
              </a:rPr>
              <a:t>.</a:t>
            </a:r>
          </a:p>
          <a:p>
            <a:endParaRPr lang="en-US" altLang="zh-CN" dirty="0">
              <a:latin typeface="Arial" panose="020B0604020202020204" pitchFamily="34" charset="0"/>
              <a:cs typeface="Arial" panose="020B0604020202020204" pitchFamily="34" charset="0"/>
            </a:endParaRPr>
          </a:p>
          <a:p>
            <a:endParaRPr kumimoji="1" lang="zh-CN" altLang="en-US" dirty="0"/>
          </a:p>
        </p:txBody>
      </p:sp>
    </p:spTree>
    <p:extLst>
      <p:ext uri="{BB962C8B-B14F-4D97-AF65-F5344CB8AC3E}">
        <p14:creationId xmlns:p14="http://schemas.microsoft.com/office/powerpoint/2010/main" val="16235452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664661-AA93-EE46-AFD0-AA5352A6660C}"/>
              </a:ext>
            </a:extLst>
          </p:cNvPr>
          <p:cNvSpPr>
            <a:spLocks noGrp="1"/>
          </p:cNvSpPr>
          <p:nvPr>
            <p:ph type="title"/>
          </p:nvPr>
        </p:nvSpPr>
        <p:spPr>
          <a:xfrm>
            <a:off x="0" y="0"/>
            <a:ext cx="12191999" cy="743239"/>
          </a:xfrm>
        </p:spPr>
        <p:txBody>
          <a:bodyPr>
            <a:noAutofit/>
          </a:bodyPr>
          <a:lstStyle/>
          <a:p>
            <a:pPr algn="ctr"/>
            <a:r>
              <a:rPr kumimoji="1" lang="en-US" altLang="zh-CN" sz="3600" dirty="0">
                <a:latin typeface="Arial" panose="020B0604020202020204" pitchFamily="34" charset="0"/>
                <a:cs typeface="Arial" panose="020B0604020202020204" pitchFamily="34" charset="0"/>
              </a:rPr>
              <a:t>Experiment —— Results</a:t>
            </a:r>
            <a:endParaRPr kumimoji="1" lang="zh-CN" altLang="en-US" sz="3600" dirty="0">
              <a:latin typeface="Arial" panose="020B0604020202020204" pitchFamily="34" charset="0"/>
              <a:cs typeface="Arial" panose="020B0604020202020204" pitchFamily="34" charset="0"/>
            </a:endParaRPr>
          </a:p>
        </p:txBody>
      </p:sp>
      <p:sp>
        <p:nvSpPr>
          <p:cNvPr id="7" name="内容占位符 2">
            <a:extLst>
              <a:ext uri="{FF2B5EF4-FFF2-40B4-BE49-F238E27FC236}">
                <a16:creationId xmlns:a16="http://schemas.microsoft.com/office/drawing/2014/main" id="{B55BFAAA-C16A-4390-B1EE-67B271F1C137}"/>
              </a:ext>
            </a:extLst>
          </p:cNvPr>
          <p:cNvSpPr>
            <a:spLocks noGrp="1"/>
          </p:cNvSpPr>
          <p:nvPr>
            <p:ph idx="1"/>
          </p:nvPr>
        </p:nvSpPr>
        <p:spPr>
          <a:xfrm>
            <a:off x="3" y="893118"/>
            <a:ext cx="12191997" cy="5964882"/>
          </a:xfrm>
        </p:spPr>
        <p:txBody>
          <a:bodyPr>
            <a:normAutofit/>
          </a:bodyPr>
          <a:lstStyle/>
          <a:p>
            <a:pPr marL="457200" lvl="1" indent="0">
              <a:buNone/>
            </a:pPr>
            <a:endParaRPr lang="en-US" altLang="zh-CN" sz="2800" dirty="0">
              <a:latin typeface="Arial" panose="020B0604020202020204" pitchFamily="34" charset="0"/>
              <a:cs typeface="Arial" panose="020B0604020202020204" pitchFamily="34" charset="0"/>
            </a:endParaRPr>
          </a:p>
          <a:p>
            <a:pPr marL="0" indent="0">
              <a:buNone/>
            </a:pPr>
            <a:endParaRPr lang="en-US" altLang="zh-CN" dirty="0">
              <a:latin typeface="Arial" panose="020B0604020202020204" pitchFamily="34" charset="0"/>
              <a:cs typeface="Arial" panose="020B0604020202020204" pitchFamily="34" charset="0"/>
            </a:endParaRPr>
          </a:p>
          <a:p>
            <a:endParaRPr kumimoji="1" lang="zh-CN" altLang="en-US" dirty="0"/>
          </a:p>
        </p:txBody>
      </p:sp>
      <p:pic>
        <p:nvPicPr>
          <p:cNvPr id="4" name="图片 3">
            <a:extLst>
              <a:ext uri="{FF2B5EF4-FFF2-40B4-BE49-F238E27FC236}">
                <a16:creationId xmlns:a16="http://schemas.microsoft.com/office/drawing/2014/main" id="{3C41D745-3F47-281D-742C-0DD212E412C4}"/>
              </a:ext>
            </a:extLst>
          </p:cNvPr>
          <p:cNvPicPr>
            <a:picLocks noChangeAspect="1"/>
          </p:cNvPicPr>
          <p:nvPr/>
        </p:nvPicPr>
        <p:blipFill>
          <a:blip r:embed="rId2"/>
          <a:stretch>
            <a:fillRect/>
          </a:stretch>
        </p:blipFill>
        <p:spPr>
          <a:xfrm>
            <a:off x="1485919" y="1010415"/>
            <a:ext cx="9220160" cy="5730287"/>
          </a:xfrm>
          <a:prstGeom prst="rect">
            <a:avLst/>
          </a:prstGeom>
        </p:spPr>
      </p:pic>
    </p:spTree>
    <p:extLst>
      <p:ext uri="{BB962C8B-B14F-4D97-AF65-F5344CB8AC3E}">
        <p14:creationId xmlns:p14="http://schemas.microsoft.com/office/powerpoint/2010/main" val="839760347"/>
      </p:ext>
    </p:extLst>
  </p:cSld>
  <p:clrMapOvr>
    <a:masterClrMapping/>
  </p:clrMapOvr>
</p:sld>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904</TotalTime>
  <Words>2194</Words>
  <Application>Microsoft Office PowerPoint</Application>
  <PresentationFormat>宽屏</PresentationFormat>
  <Paragraphs>206</Paragraphs>
  <Slides>41</Slides>
  <Notes>22</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41</vt:i4>
      </vt:variant>
    </vt:vector>
  </HeadingPairs>
  <TitlesOfParts>
    <vt:vector size="46" baseType="lpstr">
      <vt:lpstr>等线</vt:lpstr>
      <vt:lpstr>等线 Light</vt:lpstr>
      <vt:lpstr>SimSun</vt:lpstr>
      <vt:lpstr>Arial</vt:lpstr>
      <vt:lpstr>1_Office 主题​​</vt:lpstr>
      <vt:lpstr>Retrieval Augmented Approaches in NLP</vt:lpstr>
      <vt:lpstr>Paper list</vt:lpstr>
      <vt:lpstr>Leveraging Passage Retrieval with Generative Models for Open Domain Question Answering</vt:lpstr>
      <vt:lpstr>Methods —— Overview</vt:lpstr>
      <vt:lpstr>Methods —— Retrieval</vt:lpstr>
      <vt:lpstr>Methods —— Reading</vt:lpstr>
      <vt:lpstr>Methods —— Analysis</vt:lpstr>
      <vt:lpstr>Experiment —— Settings</vt:lpstr>
      <vt:lpstr>Experiment —— Results</vt:lpstr>
      <vt:lpstr>Experiment —— Analysis</vt:lpstr>
      <vt:lpstr>Analysis——Impact of the number of training passages</vt:lpstr>
      <vt:lpstr>PowerPoint 演示文稿</vt:lpstr>
      <vt:lpstr>Efficient Cluster-Based k-Nearest-Neighbor Machine Translation</vt:lpstr>
      <vt:lpstr>Background—Nearest Neighbor Machine Translation</vt:lpstr>
      <vt:lpstr>Background—Adaptive Nearest Neighbor Machine Translation</vt:lpstr>
      <vt:lpstr>Methods —— Overview</vt:lpstr>
      <vt:lpstr>Methods——Cluster-Based Feature Compression</vt:lpstr>
      <vt:lpstr>Methods——Cluster-Based Feature Compression</vt:lpstr>
      <vt:lpstr>Experiments</vt:lpstr>
      <vt:lpstr>Experiments——Results</vt:lpstr>
      <vt:lpstr>Methods——Cluster-Based Pruning</vt:lpstr>
      <vt:lpstr>Methods——Cluster-Based Pruning Algorithm </vt:lpstr>
      <vt:lpstr>Experiments——Performance of Pruning Methods</vt:lpstr>
      <vt:lpstr>Experiments——Performance of Pruning Methods</vt:lpstr>
      <vt:lpstr>Experiments——Performance of Pruning Methods</vt:lpstr>
      <vt:lpstr>Experiments——Analysis</vt:lpstr>
      <vt:lpstr>Immature comments</vt:lpstr>
      <vt:lpstr>PowerPoint 演示文稿</vt:lpstr>
      <vt:lpstr>Cross-Lingual Phrase Retrieval</vt:lpstr>
      <vt:lpstr>Methods —— Model Architecture</vt:lpstr>
      <vt:lpstr>Methods——Cross-Lingual Phrase Contrast Loss</vt:lpstr>
      <vt:lpstr>Methods——Cross-Lingual Phrase Contrast Loss</vt:lpstr>
      <vt:lpstr>Methods——Training Procedure of XPR</vt:lpstr>
      <vt:lpstr>Methods——Phrase Retrieval with XPR</vt:lpstr>
      <vt:lpstr>PowerPoint 演示文稿</vt:lpstr>
      <vt:lpstr>WikiXPR: Cross-Lingual Phrase Retrieval Dataset</vt:lpstr>
      <vt:lpstr>Experiments——Evaluation Settings</vt:lpstr>
      <vt:lpstr>Experiments——Baselines</vt:lpstr>
      <vt:lpstr>Experiments——Results</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Brief Introduction to Curriculum Learning</dc:title>
  <dc:creator>Hao Hongkun</dc:creator>
  <cp:lastModifiedBy>Hao Hongkun</cp:lastModifiedBy>
  <cp:revision>394</cp:revision>
  <dcterms:created xsi:type="dcterms:W3CDTF">2022-03-21T04:02:51Z</dcterms:created>
  <dcterms:modified xsi:type="dcterms:W3CDTF">2022-05-06T09:10:43Z</dcterms:modified>
</cp:coreProperties>
</file>