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61" r:id="rId4"/>
    <p:sldId id="289" r:id="rId5"/>
    <p:sldId id="262" r:id="rId6"/>
    <p:sldId id="263" r:id="rId7"/>
    <p:sldId id="290" r:id="rId8"/>
    <p:sldId id="264" r:id="rId9"/>
    <p:sldId id="266" r:id="rId10"/>
    <p:sldId id="267" r:id="rId11"/>
    <p:sldId id="268" r:id="rId12"/>
    <p:sldId id="269" r:id="rId13"/>
    <p:sldId id="265" r:id="rId14"/>
    <p:sldId id="288" r:id="rId15"/>
    <p:sldId id="257" r:id="rId16"/>
    <p:sldId id="258" r:id="rId17"/>
    <p:sldId id="259" r:id="rId18"/>
    <p:sldId id="287" r:id="rId19"/>
    <p:sldId id="271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DB91-B4E9-4B28-B1BD-E290D18A026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FADA1-5E35-4CA6-8FCC-EFEB4E81C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8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Salient refers to indicative for a prediction 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FADA1-5E35-4CA6-8FCC-EFEB4E81C3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9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E90CD-80E7-471B-BDCC-83AB375EE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B1555-990E-4697-8337-D5595FB99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9D1C7-D302-4061-9EA5-C4F30808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8F3F3-1529-4A8D-AE55-6D486E5A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F9E44-0BD5-4B36-BD94-E8289962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4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14275-2BFA-4E03-A61E-96BE0C83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D653F-836C-45E0-95ED-098D4322B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1C2AF-DA2F-46A2-8B51-12C11111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03DC5-3334-488E-8288-C9032E1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7B40D-6346-433A-8050-CF4AF1E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8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9A8E02-156C-4126-9CA5-6B01A1CD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C0644-6C63-4EA0-9B7D-D6F4CAE87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3845A-0B62-4034-94FA-1122789D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AFF6B-2312-4F30-A9E1-CFF4DF66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E8007-CE6A-4918-814E-7A5A85D4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2AEBA-70F7-43F1-B16F-D4643549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69420-4F4E-489A-8976-F3EAFC54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13A31-5827-47AE-B716-8DD8EA14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74FC8-5413-4265-A200-F409EAD6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91AD6-0293-4C72-A2D9-2F26C579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5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81DCC-FAAE-439C-9BF4-C9C566F2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ABDB2-D1E5-43F1-A010-881AC3F0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39638-3B9C-4861-9215-05E573CE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5EC76-974C-4B9C-B5AA-DF69FBB4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444AB-66AF-4D78-B75C-5FA2822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6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26CC3-3C39-4471-9545-806DEF5F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3A8AD-F01A-4705-A7E3-AFF61808D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422E4E-7E83-4CF1-A63F-209ADC7EE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AB416-BFB5-4FE8-AD3C-65CC74F1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5CF66-D5C5-4ECC-982A-195F8BA5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A9D2B-7965-4AF9-959D-4445B58E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5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7D56-B376-4823-A385-94863F65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4D15F-7154-450A-931C-0434E24F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84F79-2793-4407-BB0E-ACA69378B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11F27B-D538-4CF8-8BE4-1D7C2329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F929E-0740-4FB7-B7C3-28F6E3D8D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0052C-CF5D-41CA-BA3D-BCB99C22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ECAF12-45AE-4224-B21C-42D6C94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5A2332-8D00-46A2-BB5A-0845A2F9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26620-6BC8-4B1D-AB8C-FB4985C0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20AD6-7048-4F40-8766-EFDB4EEE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B163B-7C15-42E2-9A38-1A92B3CA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F0E4F7-EFE4-44FE-900B-4A0A6C14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8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667C98-E3FD-492F-87A0-9072EF15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01754-4FE1-4B81-A628-2A4B20BA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0B41A-FC04-4AEC-80A3-8BE2580E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9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B234C-EB5D-4233-B143-F4F9C3A6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5202D-3560-40BA-BC6B-12B08F4C8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78398-E18A-4ABA-8F1E-33700B29F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FCE13-2F4C-43D0-AEC9-78AF099F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AE5CA-8F2F-4899-9E52-1CC302B0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2BF49-82CB-441D-9A6C-9401A33E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4A4A-CEE2-4CAE-A326-FA95307F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2AC478-0C84-4987-A408-E6AD911C1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AA1859-B916-4C79-93DB-20206E67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88B34-3118-41DB-8911-0BFCD51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C77C7-AFA0-49BF-AD0D-B0D4033C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D03B2-D92F-409C-8910-0EB3A4DD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3F8E67-636F-4A75-8809-2B04083C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A8B50-5717-41AD-82D5-0E9EDB92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69A8B-75CE-49DA-A99D-0D6FE336A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EB78-D540-4BE8-85C3-2AD3E96E4B0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26221-4AC4-4FD4-A667-F5C994B0A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B85E-E7F6-49F8-BCF9-A5F479761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FE35-E0BC-4405-8827-F79C44531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2C050-4852-432B-8067-8F5005130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Self Explaining Model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2C625-6EF0-4DE2-95F5-1B6E55026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Shao Wei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32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learned prototypes are embedding vectors that are not directly interpretable</a:t>
            </a:r>
          </a:p>
          <a:p>
            <a:r>
              <a:rPr lang="en-US" altLang="zh-CN" dirty="0"/>
              <a:t>Project each prototype onto the nearest latent training subgraph with the same class</a:t>
            </a:r>
          </a:p>
          <a:p>
            <a:r>
              <a:rPr lang="en-US" altLang="zh-CN" dirty="0"/>
              <a:t>Employ the Monte Carlo tree search algorithm (MCTS) as the search algorithm to guide our subgraph explorations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75C55D-F2F3-4926-802F-357102EB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15" y="4722915"/>
            <a:ext cx="6353175" cy="12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only show the similarity scores to prototypes, but also identify which part of the input graph is most similar to each prototype as part of the reasoning process</a:t>
            </a:r>
          </a:p>
          <a:p>
            <a:r>
              <a:rPr lang="en-US" altLang="zh-CN" dirty="0"/>
              <a:t>Conditional subgraph sampling module outputs different subgraph embeddings for each prototype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06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C9818D-185B-4914-8A09-BFB760E1C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98" y="1428599"/>
            <a:ext cx="10515600" cy="185625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B0E513-F9F6-4927-A8E7-6F0E8628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86" y="3784814"/>
            <a:ext cx="4513108" cy="2972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B7D558-0D32-4144-81E5-6B2E7120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147" y="3360565"/>
            <a:ext cx="5625509" cy="33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Prediction on a new input graph is performed based on its similarity to the prototypes in the prototype layer</a:t>
            </a:r>
          </a:p>
          <a:p>
            <a:r>
              <a:rPr lang="en-US" altLang="zh-CN" dirty="0"/>
              <a:t>Employ the Monte Carlo tree search algorithm to efficiently explore different subgraphs for prototype projection and visualization.</a:t>
            </a:r>
          </a:p>
          <a:p>
            <a:r>
              <a:rPr lang="en-US" altLang="zh-CN" dirty="0"/>
              <a:t>Design a conditional subgraph sampling module to identify which part of the input graph is most similar to each prototype for better interpretability and efficiency.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91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2C050-4852-432B-8067-8F5005130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7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Generalizable and Explainable Dialogue Generation via</a:t>
            </a:r>
            <a:br>
              <a:rPr lang="en-US" altLang="zh-CN" dirty="0"/>
            </a:br>
            <a:r>
              <a:rPr lang="en-US" altLang="zh-CN" dirty="0"/>
              <a:t>Explicit Action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59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NimbusRomNo9L-Regu"/>
              </a:rPr>
              <a:t>Conditioned response generation</a:t>
            </a:r>
          </a:p>
          <a:p>
            <a:pPr lvl="1"/>
            <a:r>
              <a:rPr lang="en-US" altLang="zh-CN" sz="2800" dirty="0">
                <a:latin typeface="NimbusRomNo9L-Regu"/>
              </a:rPr>
              <a:t>an action is first selected</a:t>
            </a:r>
          </a:p>
          <a:p>
            <a:pPr lvl="2"/>
            <a:r>
              <a:rPr lang="en-US" altLang="zh-CN" sz="2400" dirty="0">
                <a:latin typeface="NimbusRomNo9L-Regu"/>
              </a:rPr>
              <a:t> usually rely on action annotations</a:t>
            </a:r>
          </a:p>
          <a:p>
            <a:pPr lvl="1"/>
            <a:r>
              <a:rPr lang="en-US" altLang="zh-CN" sz="2800" dirty="0">
                <a:latin typeface="NimbusRomNo9L-Regu"/>
              </a:rPr>
              <a:t>an utterance is generated 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NimbusRomNo9L-Regu"/>
              </a:rPr>
              <a:t>   conditioned on this action</a:t>
            </a:r>
            <a:endParaRPr lang="en-US" altLang="zh-CN" dirty="0">
              <a:latin typeface="NimbusRomNo9L-Regu"/>
            </a:endParaRPr>
          </a:p>
          <a:p>
            <a:pPr lvl="1"/>
            <a:endParaRPr lang="en-US" altLang="zh-CN" dirty="0">
              <a:latin typeface="NimbusRomNo9L-Regu"/>
            </a:endParaRPr>
          </a:p>
          <a:p>
            <a:r>
              <a:rPr lang="en-US" altLang="zh-CN" dirty="0">
                <a:latin typeface="NimbusRomNo9L-Regu"/>
              </a:rPr>
              <a:t>Goal</a:t>
            </a:r>
          </a:p>
          <a:p>
            <a:pPr lvl="1"/>
            <a:r>
              <a:rPr lang="en-US" altLang="zh-CN" dirty="0">
                <a:latin typeface="NimbusRomNo9L-Regu"/>
              </a:rPr>
              <a:t>Informative</a:t>
            </a:r>
          </a:p>
          <a:p>
            <a:pPr lvl="1"/>
            <a:r>
              <a:rPr lang="en-US" altLang="zh-CN" dirty="0">
                <a:latin typeface="NimbusRomNo9L-Regu"/>
              </a:rPr>
              <a:t>Naturally sound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9EFEA-6328-486A-8FE0-99DD5D93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17" y="1928923"/>
            <a:ext cx="4678746" cy="42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Conditioned generation relies on action annotations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Latent Action Learning </a:t>
            </a:r>
          </a:p>
          <a:p>
            <a:pPr lvl="1"/>
            <a:r>
              <a:rPr lang="en-US" altLang="zh-CN" dirty="0"/>
              <a:t>System utterances are represented as low-dimensional latent variables by an auto-encoding task</a:t>
            </a:r>
          </a:p>
          <a:p>
            <a:pPr lvl="1"/>
            <a:r>
              <a:rPr lang="en-US" altLang="zh-CN" dirty="0"/>
              <a:t>Generalization (VAE tends to produce balanced distribution, while the true one is usually not that)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Natural Language Actions</a:t>
            </a:r>
          </a:p>
          <a:p>
            <a:pPr lvl="1"/>
            <a:r>
              <a:rPr lang="en-US" altLang="zh-CN" dirty="0"/>
              <a:t>Represent system utterances as a span of words, obtained by identifying salient words of system utterances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82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Construct salient words</a:t>
            </a:r>
          </a:p>
          <a:p>
            <a:pPr lvl="1"/>
            <a:r>
              <a:rPr lang="en-US" altLang="zh-CN" dirty="0"/>
              <a:t>Measure word saliency in terms of state transition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Train a dialogue state tracking model that takes as input the system utterances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Regard the sequence of words that substitute the system utterance and get similar state tracking results as salient words</a:t>
            </a:r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BBC66F-CE4B-4426-81F5-D195C16F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33" y="5300025"/>
            <a:ext cx="5498321" cy="10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5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429"/>
          </a:xfrm>
        </p:spPr>
        <p:txBody>
          <a:bodyPr>
            <a:normAutofit/>
          </a:bodyPr>
          <a:lstStyle/>
          <a:p>
            <a:r>
              <a:rPr lang="en-US" altLang="zh-CN" dirty="0"/>
              <a:t>Construct salient words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Use a learnable memory component that stores all potential words to form action representations, and optimize the memory in a self-supervised way.</a:t>
            </a:r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Use each system utterance as a query to perform memory retrieval, and the retrieval results are considered as salient words</a:t>
            </a:r>
          </a:p>
          <a:p>
            <a:pPr lvl="1">
              <a:lnSpc>
                <a:spcPct val="100000"/>
              </a:lnSpc>
            </a:pPr>
            <a:endParaRPr lang="zh-CN" altLang="en-US" dirty="0"/>
          </a:p>
          <a:p>
            <a:pPr lvl="1"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2631A3-EDA8-41D7-9A6B-472946D7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83" y="5605553"/>
            <a:ext cx="4838700" cy="952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BF30C8-C4CC-4AB1-B21C-C5A886DD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90" y="3078971"/>
            <a:ext cx="55435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9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93942B-3B6B-4AC2-9CDF-2678E079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443" y="1825625"/>
            <a:ext cx="9078473" cy="4351338"/>
          </a:xfrm>
        </p:spPr>
      </p:pic>
    </p:spTree>
    <p:extLst>
      <p:ext uri="{BB962C8B-B14F-4D97-AF65-F5344CB8AC3E}">
        <p14:creationId xmlns:p14="http://schemas.microsoft.com/office/powerpoint/2010/main" val="15111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2C050-4852-432B-8067-8F5005130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77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Self-Explaining Structures Improve NLP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70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Explanation base</a:t>
            </a:r>
          </a:p>
          <a:p>
            <a:pPr lvl="1"/>
            <a:r>
              <a:rPr lang="en-US" altLang="zh-CN" dirty="0"/>
              <a:t>Dialogue Action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new task related to explicit actions</a:t>
            </a:r>
          </a:p>
          <a:p>
            <a:pPr lvl="1"/>
            <a:r>
              <a:rPr lang="en-US" altLang="zh-CN" dirty="0"/>
              <a:t>DST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Memory-based Retrieval to obtain Actions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r>
              <a:rPr lang="en-US" altLang="zh-CN" dirty="0"/>
              <a:t>Optimization</a:t>
            </a:r>
          </a:p>
          <a:p>
            <a:pPr lvl="1"/>
            <a:r>
              <a:rPr lang="en-US" altLang="zh-CN" dirty="0"/>
              <a:t>Self-supervised</a:t>
            </a:r>
          </a:p>
        </p:txBody>
      </p:sp>
    </p:spTree>
    <p:extLst>
      <p:ext uri="{BB962C8B-B14F-4D97-AF65-F5344CB8AC3E}">
        <p14:creationId xmlns:p14="http://schemas.microsoft.com/office/powerpoint/2010/main" val="199859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Drawbacks of Explaining Methods</a:t>
            </a:r>
          </a:p>
          <a:p>
            <a:pPr lvl="1"/>
            <a:r>
              <a:rPr lang="en-US" altLang="zh-CN" dirty="0"/>
              <a:t>the main model and the explaining model are decoupled: existing explaining models are not self-explainable</a:t>
            </a:r>
          </a:p>
          <a:p>
            <a:pPr lvl="1"/>
            <a:r>
              <a:rPr lang="en-US" altLang="zh-CN" dirty="0"/>
              <a:t>the probing model is only able to explain a model’s predictions by operating on low-level features by computing saliency scores for individual words but are clumsy at high-level text units such as phrases, sentences, or paragraphs</a:t>
            </a:r>
          </a:p>
          <a:p>
            <a:r>
              <a:rPr lang="en-US" altLang="zh-CN" dirty="0"/>
              <a:t>Propose a Self-Explaining Framework</a:t>
            </a:r>
          </a:p>
          <a:p>
            <a:pPr lvl="1"/>
            <a:r>
              <a:rPr lang="en-US" altLang="zh-CN" dirty="0"/>
              <a:t>Put an additional layer on top of any existing NLP Model</a:t>
            </a:r>
          </a:p>
          <a:p>
            <a:pPr lvl="1"/>
            <a:r>
              <a:rPr lang="en-US" altLang="zh-CN" dirty="0"/>
              <a:t>layer aggregates the information for each text span, which is then associated with a specific weight, and their weighted combination is fed to the </a:t>
            </a:r>
            <a:r>
              <a:rPr lang="en-US" altLang="zh-CN" dirty="0" err="1"/>
              <a:t>softmax</a:t>
            </a:r>
            <a:r>
              <a:rPr lang="en-US" altLang="zh-CN" dirty="0"/>
              <a:t> function for the 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397367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2F9EA2-04C7-49A8-A725-75E17E76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20" y="1287149"/>
            <a:ext cx="5810755" cy="51078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5662B1-E8F4-403B-AAE3-65F4E412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" y="4210899"/>
            <a:ext cx="3400450" cy="8953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6A0C29-9F1B-48BA-9761-D3D29D77C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7083"/>
            <a:ext cx="3400450" cy="6501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39D7FD-DC10-4591-AB61-ABC971DF4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673" y="1571693"/>
            <a:ext cx="4366213" cy="28081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E3C1CA5-3F3F-4C42-816C-34B7A8B9D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010" y="565708"/>
            <a:ext cx="3535959" cy="7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4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B0B4CA-5213-4D76-8D9C-1E07D072A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4001"/>
            <a:ext cx="5065874" cy="239689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AA7F4C-3A1A-4692-A719-3928F4B0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880" y="438615"/>
            <a:ext cx="4844636" cy="6054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6F6688-E320-40FA-B6DE-5B60255D3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3" y="3784276"/>
            <a:ext cx="3275176" cy="2828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0E64FA-0A54-4AA5-A8D3-DD74A6712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361" y="3899978"/>
            <a:ext cx="3275176" cy="25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8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Layer for Explanation</a:t>
            </a:r>
          </a:p>
          <a:p>
            <a:endParaRPr lang="en-US" altLang="zh-CN" dirty="0"/>
          </a:p>
          <a:p>
            <a:r>
              <a:rPr lang="en-US" altLang="zh-CN" dirty="0"/>
              <a:t>High-level Explanation Base</a:t>
            </a:r>
          </a:p>
          <a:p>
            <a:endParaRPr lang="en-US" altLang="zh-CN" dirty="0"/>
          </a:p>
          <a:p>
            <a:r>
              <a:rPr lang="en-US" altLang="zh-CN" dirty="0"/>
              <a:t>Explanation as Regularization</a:t>
            </a:r>
          </a:p>
          <a:p>
            <a:endParaRPr lang="en-US" altLang="zh-CN" dirty="0"/>
          </a:p>
          <a:p>
            <a:r>
              <a:rPr lang="en-US" altLang="zh-CN" dirty="0"/>
              <a:t>Evaluation of Explanation</a:t>
            </a:r>
          </a:p>
        </p:txBody>
      </p:sp>
    </p:spTree>
    <p:extLst>
      <p:ext uri="{BB962C8B-B14F-4D97-AF65-F5344CB8AC3E}">
        <p14:creationId xmlns:p14="http://schemas.microsoft.com/office/powerpoint/2010/main" val="421661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2C050-4852-432B-8067-8F5005130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7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ProtGNN</a:t>
            </a:r>
            <a:r>
              <a:rPr lang="en-US" altLang="zh-CN" dirty="0"/>
              <a:t>: Towards Self-Explaining Graph Neural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37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0918-BEAA-45A1-B959-1C39C1A0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Drawbacks</a:t>
            </a:r>
          </a:p>
          <a:p>
            <a:pPr lvl="1"/>
            <a:r>
              <a:rPr lang="en-US" altLang="zh-CN" dirty="0"/>
              <a:t>Existing explanation methods mainly focus on post-hoc explanations where another explanatory model is employed to provide explanations for a trained GNN</a:t>
            </a:r>
          </a:p>
          <a:p>
            <a:pPr lvl="1"/>
            <a:r>
              <a:rPr lang="en-US" altLang="zh-CN" dirty="0"/>
              <a:t>Post-hoc methods fail to reveal the original reasoning process of GNNs raises the need of building GNNs with built-in interpretability</a:t>
            </a:r>
          </a:p>
          <a:p>
            <a:r>
              <a:rPr lang="en-US" altLang="zh-CN" dirty="0"/>
              <a:t>Propose Prototype Graph Neural Network</a:t>
            </a:r>
          </a:p>
          <a:p>
            <a:pPr lvl="1"/>
            <a:r>
              <a:rPr lang="en-US" altLang="zh-CN" dirty="0"/>
              <a:t>Combines prototype learning with GNNs and provides a new perspective on the explanations of GNNs</a:t>
            </a:r>
          </a:p>
          <a:p>
            <a:pPr lvl="1"/>
            <a:r>
              <a:rPr lang="en-US" altLang="zh-CN" dirty="0"/>
              <a:t>Explanations are naturally derived from the case-based reasoning process and  are actually used during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7835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2C6-B4AA-457E-9847-1492A523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160A76-A53A-4550-90E8-3F62EC760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396" y="474415"/>
            <a:ext cx="8125454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A336A7-E685-4E58-94C9-8D223BA2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2" y="4973870"/>
            <a:ext cx="4655996" cy="97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CE6A7-4FE7-4C54-8A7A-E7B4494FA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3" y="2205686"/>
            <a:ext cx="3838575" cy="9442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DBC821-CB23-4DFC-8721-2DA8DCC55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08" y="3428999"/>
            <a:ext cx="2464201" cy="675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A9ACFB-D6F7-4148-AE1B-8B6B3F6E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48" y="4484270"/>
            <a:ext cx="2986634" cy="9442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F24958-2D93-43AC-9FC3-C480E8E0E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91" y="5808210"/>
            <a:ext cx="3444917" cy="7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595</Words>
  <Application>Microsoft Office PowerPoint</Application>
  <PresentationFormat>宽屏</PresentationFormat>
  <Paragraphs>89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NimbusRomNo9L-Regu</vt:lpstr>
      <vt:lpstr>等线</vt:lpstr>
      <vt:lpstr>等线 Light</vt:lpstr>
      <vt:lpstr>Arial</vt:lpstr>
      <vt:lpstr>Office 主题​​</vt:lpstr>
      <vt:lpstr>Self Explaining Model</vt:lpstr>
      <vt:lpstr>Self-Explaining Structures Improve NLP Models</vt:lpstr>
      <vt:lpstr>Motivation</vt:lpstr>
      <vt:lpstr>Methods</vt:lpstr>
      <vt:lpstr>Part Results</vt:lpstr>
      <vt:lpstr>Summary</vt:lpstr>
      <vt:lpstr>ProtGNN: Towards Self-Explaining Graph Neural Networks</vt:lpstr>
      <vt:lpstr>Motivation</vt:lpstr>
      <vt:lpstr>Model</vt:lpstr>
      <vt:lpstr>Model</vt:lpstr>
      <vt:lpstr>Model</vt:lpstr>
      <vt:lpstr>Part Results</vt:lpstr>
      <vt:lpstr>Summary</vt:lpstr>
      <vt:lpstr>Generalizable and Explainable Dialogue Generation via Explicit Action Learning</vt:lpstr>
      <vt:lpstr>Task Definition</vt:lpstr>
      <vt:lpstr>Motivation</vt:lpstr>
      <vt:lpstr>Methods</vt:lpstr>
      <vt:lpstr>Methods</vt:lpstr>
      <vt:lpstr>Part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 卫</dc:creator>
  <cp:lastModifiedBy>邵 卫</cp:lastModifiedBy>
  <cp:revision>93</cp:revision>
  <dcterms:created xsi:type="dcterms:W3CDTF">2022-02-25T04:57:08Z</dcterms:created>
  <dcterms:modified xsi:type="dcterms:W3CDTF">2022-02-25T16:04:07Z</dcterms:modified>
</cp:coreProperties>
</file>