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8" r:id="rId14"/>
    <p:sldId id="277" r:id="rId15"/>
    <p:sldId id="267" r:id="rId16"/>
    <p:sldId id="270" r:id="rId17"/>
    <p:sldId id="271" r:id="rId18"/>
    <p:sldId id="272" r:id="rId19"/>
    <p:sldId id="273" r:id="rId20"/>
    <p:sldId id="274" r:id="rId21"/>
    <p:sldId id="275" r:id="rId22"/>
    <p:sldId id="278" r:id="rId23"/>
    <p:sldId id="276"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4" d="100"/>
          <a:sy n="94" d="100"/>
        </p:scale>
        <p:origin x="640" y="68"/>
      </p:cViewPr>
      <p:guideLst/>
    </p:cSldViewPr>
  </p:slideViewPr>
  <p:notesTextViewPr>
    <p:cViewPr>
      <p:scale>
        <a:sx n="1" d="1"/>
        <a:sy n="1" d="1"/>
      </p:scale>
      <p:origin x="0" y="-16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2AF2B-155B-457E-BCA4-866209C56933}"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CDEDF-E1BA-4E0D-961C-5441DCA3F512}" type="slidenum">
              <a:rPr lang="zh-CN" altLang="en-US" smtClean="0"/>
              <a:t>‹#›</a:t>
            </a:fld>
            <a:endParaRPr lang="zh-CN" altLang="en-US"/>
          </a:p>
        </p:txBody>
      </p:sp>
    </p:spTree>
    <p:extLst>
      <p:ext uri="{BB962C8B-B14F-4D97-AF65-F5344CB8AC3E}">
        <p14:creationId xmlns:p14="http://schemas.microsoft.com/office/powerpoint/2010/main" val="101481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a:t>
            </a:fld>
            <a:endParaRPr lang="zh-CN" altLang="en-US"/>
          </a:p>
        </p:txBody>
      </p:sp>
    </p:spTree>
    <p:extLst>
      <p:ext uri="{BB962C8B-B14F-4D97-AF65-F5344CB8AC3E}">
        <p14:creationId xmlns:p14="http://schemas.microsoft.com/office/powerpoint/2010/main" val="171460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作者先测试了前面提到的各种方法及不同组合的性能，得出了以下结论：</a:t>
            </a:r>
            <a:endParaRPr lang="en-US" altLang="zh-CN" dirty="0"/>
          </a:p>
          <a:p>
            <a:r>
              <a:rPr lang="en-US" altLang="zh-CN" dirty="0"/>
              <a:t>1</a:t>
            </a:r>
            <a:r>
              <a:rPr lang="zh-CN" altLang="en-US" dirty="0"/>
              <a:t>）（对比①②或③④）在多数数据集上，有噪样本有监督预训练能提升性能指标（</a:t>
            </a:r>
            <a:r>
              <a:rPr lang="en-US" altLang="zh-CN" dirty="0"/>
              <a:t>F1</a:t>
            </a:r>
            <a:r>
              <a:rPr lang="zh-CN" altLang="en-US" dirty="0"/>
              <a:t>分数），特别是在少样本条件下，右边的折线图也对此有所体现，且图中能看出其优势主要表现在使模型有更好的初始性能，与之前提到的预期目标相符</a:t>
            </a:r>
            <a:endParaRPr lang="en-US" altLang="zh-CN" dirty="0"/>
          </a:p>
          <a:p>
            <a:r>
              <a:rPr lang="en-US" altLang="zh-CN" dirty="0"/>
              <a:t>2</a:t>
            </a:r>
            <a:r>
              <a:rPr lang="zh-CN" altLang="en-US" dirty="0"/>
              <a:t>）（对比①③）基于原型的方法仅在</a:t>
            </a:r>
            <a:r>
              <a:rPr lang="en-US" altLang="zh-CN" dirty="0"/>
              <a:t>5-shot</a:t>
            </a:r>
            <a:r>
              <a:rPr lang="zh-CN" altLang="en-US" dirty="0"/>
              <a:t>条件下在</a:t>
            </a:r>
            <a:r>
              <a:rPr lang="en-US" altLang="zh-CN" sz="1800" b="0" i="0" u="none" strike="noStrike" baseline="0" dirty="0" err="1">
                <a:latin typeface="NimbusRomNo9L-Regu"/>
              </a:rPr>
              <a:t>CoNLL</a:t>
            </a:r>
            <a:r>
              <a:rPr lang="zh-CN" altLang="en-US" sz="1800" b="0" i="0" u="none" strike="noStrike" baseline="0" dirty="0">
                <a:latin typeface="NimbusRomNo9L-Regu"/>
              </a:rPr>
              <a:t>，</a:t>
            </a:r>
            <a:r>
              <a:rPr lang="en-US" altLang="zh-CN" sz="1800" b="0" i="0" u="none" strike="noStrike" baseline="0" dirty="0" err="1">
                <a:latin typeface="NimbusRomNo9L-Regu"/>
              </a:rPr>
              <a:t>WikiGold</a:t>
            </a:r>
            <a:r>
              <a:rPr lang="zh-CN" altLang="en-US" sz="1800" b="0" i="0" u="none" strike="noStrike" baseline="0" dirty="0">
                <a:latin typeface="NimbusRomNo9L-Regu"/>
              </a:rPr>
              <a:t>，</a:t>
            </a:r>
            <a:r>
              <a:rPr lang="en-US" altLang="zh-CN" sz="1800" b="0" i="0" u="none" strike="noStrike" baseline="0" dirty="0">
                <a:latin typeface="NimbusRomNo9L-Regu"/>
              </a:rPr>
              <a:t>WNUT17</a:t>
            </a:r>
            <a:r>
              <a:rPr lang="zh-CN" altLang="en-US" sz="1800" b="0" i="0" u="none" strike="noStrike" baseline="0" dirty="0">
                <a:latin typeface="NimbusRomNo9L-Regu"/>
              </a:rPr>
              <a:t>和</a:t>
            </a:r>
            <a:r>
              <a:rPr lang="en-US" altLang="zh-CN" sz="1800" b="0" i="0" u="none" strike="noStrike" baseline="0" dirty="0" err="1">
                <a:latin typeface="NimbusRomNo9L-Regu"/>
              </a:rPr>
              <a:t>Multiwoz</a:t>
            </a:r>
            <a:r>
              <a:rPr lang="zh-CN" altLang="en-US" sz="1800" b="0" i="0" u="none" strike="noStrike" baseline="0" dirty="0">
                <a:latin typeface="NimbusRomNo9L-Regu"/>
              </a:rPr>
              <a:t>数据集上表现出比线性分类器更好的性能指标，表明此方法在样本和类别都很少的情况下才有较好的表现（对比上一页，提到的</a:t>
            </a:r>
            <a:r>
              <a:rPr lang="en-US" altLang="zh-CN" sz="1800" b="0" i="0" u="none" strike="noStrike" baseline="0" dirty="0">
                <a:latin typeface="NimbusRomNo9L-Regu"/>
              </a:rPr>
              <a:t>4</a:t>
            </a:r>
            <a:r>
              <a:rPr lang="zh-CN" altLang="en-US" sz="1800" b="0" i="0" u="none" strike="noStrike" baseline="0" dirty="0">
                <a:latin typeface="NimbusRomNo9L-Regu"/>
              </a:rPr>
              <a:t>个数据集的</a:t>
            </a:r>
            <a:r>
              <a:rPr lang="en-US" altLang="zh-CN" sz="1800" b="0" i="0" u="none" strike="noStrike" baseline="0" dirty="0">
                <a:latin typeface="NimbusRomNo9L-Regu"/>
              </a:rPr>
              <a:t>Types</a:t>
            </a:r>
            <a:r>
              <a:rPr lang="zh-CN" altLang="en-US" sz="1800" b="0" i="0" u="none" strike="noStrike" baseline="0" dirty="0">
                <a:latin typeface="NimbusRomNo9L-Regu"/>
              </a:rPr>
              <a:t>数都相对较少）</a:t>
            </a:r>
            <a:endParaRPr lang="en-US" altLang="zh-CN" sz="1800" b="0" i="0" u="none" strike="noStrike" baseline="0" dirty="0">
              <a:latin typeface="NimbusRomNo9L-Regu"/>
            </a:endParaRPr>
          </a:p>
          <a:p>
            <a:r>
              <a:rPr lang="en-US" altLang="zh-CN" sz="1800" b="0" i="0" u="none" strike="noStrike" baseline="0" dirty="0">
                <a:latin typeface="NimbusRomNo9L-Regu"/>
              </a:rPr>
              <a:t>3</a:t>
            </a:r>
            <a:r>
              <a:rPr lang="zh-CN" altLang="en-US" sz="1800" b="0" i="0" u="none" strike="noStrike" baseline="0" dirty="0">
                <a:latin typeface="NimbusRomNo9L-Regu"/>
              </a:rPr>
              <a:t>）（对比⑤①或⑥②）自训练方法在允许使用无标签样本的情况下能稳定提升性能指标</a:t>
            </a:r>
            <a:endParaRPr lang="en-US" altLang="zh-CN" sz="1800" b="0" i="0" u="none" strike="noStrike" baseline="0" dirty="0">
              <a:latin typeface="NimbusRomNo9L-Regu"/>
            </a:endParaRPr>
          </a:p>
          <a:p>
            <a:r>
              <a:rPr lang="en-US" altLang="zh-CN" sz="1800" b="0" i="0" u="none" strike="noStrike" baseline="0" dirty="0">
                <a:latin typeface="NimbusRomNo9L-Regu"/>
              </a:rPr>
              <a:t>4</a:t>
            </a:r>
            <a:r>
              <a:rPr lang="zh-CN" altLang="en-US" sz="1800" b="0" i="0" u="none" strike="noStrike" baseline="0" dirty="0">
                <a:latin typeface="NimbusRomNo9L-Regu"/>
              </a:rPr>
              <a:t>）（⑥）多种方法结合往往能进一步提升性能指标</a:t>
            </a:r>
            <a:endParaRPr lang="zh-CN" altLang="en-US"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10</a:t>
            </a:fld>
            <a:endParaRPr lang="zh-CN" altLang="en-US"/>
          </a:p>
        </p:txBody>
      </p:sp>
    </p:spTree>
    <p:extLst>
      <p:ext uri="{BB962C8B-B14F-4D97-AF65-F5344CB8AC3E}">
        <p14:creationId xmlns:p14="http://schemas.microsoft.com/office/powerpoint/2010/main" val="72950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5-shot</a:t>
            </a:r>
            <a:r>
              <a:rPr lang="zh-CN" altLang="en-US" dirty="0"/>
              <a:t>条件下与</a:t>
            </a:r>
            <a:r>
              <a:rPr lang="en-US" altLang="zh-CN" dirty="0" err="1"/>
              <a:t>SoTA</a:t>
            </a:r>
            <a:r>
              <a:rPr lang="zh-CN" altLang="en-US" dirty="0"/>
              <a:t>的性能指标对比（其中</a:t>
            </a:r>
            <a:r>
              <a:rPr lang="en-US" altLang="zh-CN" dirty="0"/>
              <a:t>BIO</a:t>
            </a:r>
            <a:r>
              <a:rPr lang="zh-CN" altLang="en-US" dirty="0"/>
              <a:t>表示将命名实体的第一个</a:t>
            </a:r>
            <a:r>
              <a:rPr lang="en-US" altLang="zh-CN" dirty="0"/>
              <a:t>token</a:t>
            </a:r>
            <a:r>
              <a:rPr lang="zh-CN" altLang="en-US" dirty="0"/>
              <a:t>标注为</a:t>
            </a:r>
            <a:r>
              <a:rPr lang="en-US" altLang="zh-CN" dirty="0"/>
              <a:t>B-</a:t>
            </a:r>
            <a:r>
              <a:rPr lang="zh-CN" altLang="en-US" dirty="0"/>
              <a:t>实体类别，后续的实体</a:t>
            </a:r>
            <a:r>
              <a:rPr lang="en-US" altLang="zh-CN" dirty="0"/>
              <a:t>token</a:t>
            </a:r>
            <a:r>
              <a:rPr lang="zh-CN" altLang="en-US" dirty="0"/>
              <a:t>标注为</a:t>
            </a:r>
            <a:r>
              <a:rPr lang="en-US" altLang="zh-CN" dirty="0"/>
              <a:t>I-</a:t>
            </a:r>
            <a:r>
              <a:rPr lang="zh-CN" altLang="en-US" dirty="0"/>
              <a:t>实体类别，非实体</a:t>
            </a:r>
            <a:r>
              <a:rPr lang="en-US" altLang="zh-CN" dirty="0"/>
              <a:t>token</a:t>
            </a:r>
            <a:r>
              <a:rPr lang="zh-CN" altLang="en-US" dirty="0"/>
              <a:t>标注为；</a:t>
            </a:r>
            <a:r>
              <a:rPr lang="en-US" altLang="zh-CN" dirty="0"/>
              <a:t>IO</a:t>
            </a:r>
            <a:r>
              <a:rPr lang="zh-CN" altLang="en-US" dirty="0"/>
              <a:t>表示将所有的命名实体</a:t>
            </a:r>
            <a:r>
              <a:rPr lang="en-US" altLang="zh-CN" dirty="0"/>
              <a:t>token</a:t>
            </a:r>
            <a:r>
              <a:rPr lang="zh-CN" altLang="en-US" dirty="0"/>
              <a:t>都标注为</a:t>
            </a:r>
            <a:r>
              <a:rPr lang="en-US" altLang="zh-CN" dirty="0"/>
              <a:t>I-</a:t>
            </a:r>
            <a:r>
              <a:rPr lang="zh-CN" altLang="en-US" dirty="0"/>
              <a:t>实体类别，非实体</a:t>
            </a:r>
            <a:r>
              <a:rPr lang="en-US" altLang="zh-CN" dirty="0"/>
              <a:t>token</a:t>
            </a:r>
            <a:r>
              <a:rPr lang="zh-CN" altLang="en-US" dirty="0"/>
              <a:t>标注为</a:t>
            </a:r>
            <a:r>
              <a:rPr lang="en-US" altLang="zh-CN" dirty="0"/>
              <a:t>O</a:t>
            </a:r>
            <a:r>
              <a:rPr lang="zh-CN" altLang="en-US" dirty="0"/>
              <a:t>）</a:t>
            </a:r>
            <a:endParaRPr lang="en-US" altLang="zh-CN" dirty="0"/>
          </a:p>
          <a:p>
            <a:r>
              <a:rPr lang="zh-CN" altLang="en-US" dirty="0"/>
              <a:t>可见所提方法的性能指标明显优于</a:t>
            </a:r>
            <a:r>
              <a:rPr lang="en-US" altLang="zh-CN" dirty="0" err="1"/>
              <a:t>SoTA</a:t>
            </a:r>
            <a:endParaRPr lang="en-US" altLang="zh-CN"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11</a:t>
            </a:fld>
            <a:endParaRPr lang="zh-CN" altLang="en-US"/>
          </a:p>
        </p:txBody>
      </p:sp>
    </p:spTree>
    <p:extLst>
      <p:ext uri="{BB962C8B-B14F-4D97-AF65-F5344CB8AC3E}">
        <p14:creationId xmlns:p14="http://schemas.microsoft.com/office/powerpoint/2010/main" val="27361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作者还考虑了无训练条件，即在仅有少量的</a:t>
            </a:r>
            <a:r>
              <a:rPr lang="en-US" altLang="zh-CN" dirty="0"/>
              <a:t>support</a:t>
            </a:r>
            <a:r>
              <a:rPr lang="zh-CN" altLang="en-US" dirty="0"/>
              <a:t>样本，且不允许进一步训练模型情况下，对原先没有接触到的类别进行分类，通常基于最近邻分类，先前提到的基于原型的方法能够适用于这一场景</a:t>
            </a:r>
            <a:endParaRPr lang="en-US" altLang="zh-CN" dirty="0"/>
          </a:p>
          <a:p>
            <a:r>
              <a:rPr lang="zh-CN" altLang="en-US" dirty="0"/>
              <a:t>原始的基于原型的方法能取得较好的性能指标，但不会随着</a:t>
            </a:r>
            <a:r>
              <a:rPr lang="en-US" altLang="zh-CN" dirty="0"/>
              <a:t>support</a:t>
            </a:r>
            <a:r>
              <a:rPr lang="zh-CN" altLang="en-US" dirty="0"/>
              <a:t>样本的增加而提升性能</a:t>
            </a:r>
            <a:endParaRPr lang="en-US" altLang="zh-CN" dirty="0"/>
          </a:p>
          <a:p>
            <a:r>
              <a:rPr lang="zh-CN" altLang="en-US" dirty="0"/>
              <a:t>改进后的</a:t>
            </a:r>
            <a:r>
              <a:rPr lang="en-US" altLang="zh-CN" dirty="0"/>
              <a:t>Multi-Prototype</a:t>
            </a:r>
            <a:r>
              <a:rPr lang="zh-CN" altLang="en-US" dirty="0"/>
              <a:t>为每一类取多个类原型，测试时取各类中每个原型的平均预测概率作为分类依据；改进后不仅性能指标随</a:t>
            </a:r>
            <a:r>
              <a:rPr lang="en-US" altLang="zh-CN" dirty="0"/>
              <a:t>support</a:t>
            </a:r>
            <a:r>
              <a:rPr lang="zh-CN" altLang="en-US" dirty="0"/>
              <a:t>样本的增加而提升，而且在前两个数据集中均比明显超过对比方法，第三个数据集则由于其中存在可能包含很多个</a:t>
            </a:r>
            <a:r>
              <a:rPr lang="en-US" altLang="zh-CN" dirty="0"/>
              <a:t>token</a:t>
            </a:r>
            <a:r>
              <a:rPr lang="zh-CN" altLang="en-US" dirty="0"/>
              <a:t>的</a:t>
            </a:r>
            <a:r>
              <a:rPr lang="en-US" altLang="zh-CN" dirty="0"/>
              <a:t>Quote</a:t>
            </a:r>
            <a:r>
              <a:rPr lang="zh-CN" altLang="en-US" dirty="0"/>
              <a:t>类实体等，对标记实体首尾的第二类方法更有利</a:t>
            </a:r>
            <a:endParaRPr lang="en-US" altLang="zh-CN" dirty="0"/>
          </a:p>
          <a:p>
            <a:r>
              <a:rPr lang="zh-CN" altLang="en-US" dirty="0"/>
              <a:t>（本文结束，提问）</a:t>
            </a:r>
            <a:endParaRPr lang="en-US" altLang="zh-CN"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12</a:t>
            </a:fld>
            <a:endParaRPr lang="zh-CN" altLang="en-US"/>
          </a:p>
        </p:txBody>
      </p:sp>
    </p:spTree>
    <p:extLst>
      <p:ext uri="{BB962C8B-B14F-4D97-AF65-F5344CB8AC3E}">
        <p14:creationId xmlns:p14="http://schemas.microsoft.com/office/powerpoint/2010/main" val="90661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今年，不久前传到</a:t>
            </a:r>
            <a:r>
              <a:rPr lang="en-US" altLang="zh-CN" dirty="0" err="1"/>
              <a:t>Arxiv</a:t>
            </a:r>
            <a:endParaRPr lang="en-US" altLang="zh-CN" dirty="0"/>
          </a:p>
          <a:p>
            <a:r>
              <a:rPr lang="en-US" altLang="zh-CN" dirty="0"/>
              <a:t>NLP</a:t>
            </a:r>
            <a:r>
              <a:rPr lang="zh-CN" altLang="en-US" dirty="0"/>
              <a:t>领域的</a:t>
            </a:r>
            <a:r>
              <a:rPr lang="en-US" altLang="zh-CN" dirty="0"/>
              <a:t>Few-shot</a:t>
            </a:r>
            <a:r>
              <a:rPr lang="zh-CN" altLang="en-US" dirty="0"/>
              <a:t>分类问题另一类方法，基于</a:t>
            </a:r>
            <a:r>
              <a:rPr lang="en-US" altLang="zh-CN" dirty="0"/>
              <a:t>prompt</a:t>
            </a:r>
            <a:endParaRPr lang="zh-CN" altLang="en-US"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13</a:t>
            </a:fld>
            <a:endParaRPr lang="zh-CN" altLang="en-US"/>
          </a:p>
        </p:txBody>
      </p:sp>
    </p:spTree>
    <p:extLst>
      <p:ext uri="{BB962C8B-B14F-4D97-AF65-F5344CB8AC3E}">
        <p14:creationId xmlns:p14="http://schemas.microsoft.com/office/powerpoint/2010/main" val="93706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基本的基于</a:t>
            </a:r>
            <a:r>
              <a:rPr lang="en-US" altLang="zh-CN" dirty="0"/>
              <a:t>Prompt</a:t>
            </a:r>
            <a:r>
              <a:rPr lang="zh-CN" altLang="en-US" dirty="0"/>
              <a:t>的</a:t>
            </a:r>
            <a:r>
              <a:rPr lang="en-US" altLang="zh-CN" dirty="0"/>
              <a:t>NER</a:t>
            </a:r>
            <a:r>
              <a:rPr lang="zh-CN" altLang="en-US" dirty="0"/>
              <a:t>模型可视为一系列的</a:t>
            </a:r>
            <a:r>
              <a:rPr lang="en-US" altLang="zh-CN" dirty="0"/>
              <a:t>Masked Language Modeling</a:t>
            </a:r>
            <a:r>
              <a:rPr lang="zh-CN" altLang="en-US" dirty="0"/>
              <a:t>问题，如</a:t>
            </a:r>
            <a:r>
              <a:rPr lang="en-US" altLang="zh-CN" dirty="0"/>
              <a:t>b</a:t>
            </a:r>
            <a:r>
              <a:rPr lang="zh-CN" altLang="en-US" dirty="0"/>
              <a:t>）所示</a:t>
            </a:r>
            <a:endParaRPr lang="en-US" altLang="zh-CN" dirty="0"/>
          </a:p>
          <a:p>
            <a:r>
              <a:rPr lang="zh-CN" altLang="en-US" dirty="0"/>
              <a:t>基本思路是将输入的句子的每个</a:t>
            </a:r>
            <a:r>
              <a:rPr lang="en-US" altLang="zh-CN" dirty="0"/>
              <a:t>token</a:t>
            </a:r>
            <a:r>
              <a:rPr lang="zh-CN" altLang="en-US" dirty="0"/>
              <a:t>（及其组合）填入模板中的</a:t>
            </a:r>
            <a:r>
              <a:rPr lang="en-US" altLang="zh-CN" dirty="0"/>
              <a:t>X</a:t>
            </a:r>
            <a:r>
              <a:rPr lang="zh-CN" altLang="en-US" dirty="0"/>
              <a:t>部分，然后与原句子连接后输入预训练语言模型，再对语言模型中作为一个</a:t>
            </a:r>
            <a:r>
              <a:rPr lang="en-US" altLang="zh-CN" dirty="0"/>
              <a:t>mask token</a:t>
            </a:r>
            <a:r>
              <a:rPr lang="zh-CN" altLang="en-US" dirty="0"/>
              <a:t>输入的</a:t>
            </a:r>
            <a:r>
              <a:rPr lang="en-US" altLang="zh-CN" dirty="0"/>
              <a:t>E</a:t>
            </a:r>
            <a:r>
              <a:rPr lang="zh-CN" altLang="en-US" dirty="0"/>
              <a:t>部分输出在与实体类别相对应的词汇范围内进行线性分类；依靠语言模型在预训练过程中获取到的语言先验知识，只需少量有标签训练样本即可达到不错的效果</a:t>
            </a:r>
            <a:endParaRPr lang="en-US" altLang="zh-CN"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14</a:t>
            </a:fld>
            <a:endParaRPr lang="zh-CN" altLang="en-US"/>
          </a:p>
        </p:txBody>
      </p:sp>
    </p:spTree>
    <p:extLst>
      <p:ext uri="{BB962C8B-B14F-4D97-AF65-F5344CB8AC3E}">
        <p14:creationId xmlns:p14="http://schemas.microsoft.com/office/powerpoint/2010/main" val="3238563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这一思路与先前提到的序列分类方法（如</a:t>
            </a:r>
            <a:r>
              <a:rPr lang="en-US" altLang="zh-CN" dirty="0"/>
              <a:t>a</a:t>
            </a:r>
            <a:r>
              <a:rPr lang="zh-CN" altLang="en-US" dirty="0"/>
              <a:t>所示）一脉相承，其问题在于序列分类方法只需通过</a:t>
            </a:r>
            <a:r>
              <a:rPr lang="en-US" altLang="zh-CN" dirty="0"/>
              <a:t>1</a:t>
            </a:r>
            <a:r>
              <a:rPr lang="zh-CN" altLang="en-US" dirty="0"/>
              <a:t>次语言模型，但这种方法通过语言模型的次数至少等于输入句子长度，计算复杂度大大增加</a:t>
            </a:r>
            <a:endParaRPr lang="en-US" altLang="zh-CN" dirty="0"/>
          </a:p>
          <a:p>
            <a:r>
              <a:rPr lang="zh-CN" altLang="en-US" dirty="0"/>
              <a:t>此外，还存在需手工设计</a:t>
            </a:r>
            <a:r>
              <a:rPr lang="en-US" altLang="zh-CN" dirty="0"/>
              <a:t>prompt</a:t>
            </a:r>
            <a:r>
              <a:rPr lang="zh-CN" altLang="en-US" dirty="0"/>
              <a:t>，性能对</a:t>
            </a:r>
            <a:r>
              <a:rPr lang="en-US" altLang="zh-CN" dirty="0"/>
              <a:t>prompt</a:t>
            </a:r>
            <a:r>
              <a:rPr lang="zh-CN" altLang="en-US" dirty="0"/>
              <a:t>敏感的问题，以及需要通过相当规模的有标签数据作为验证集来确定性能最好的模型与</a:t>
            </a:r>
            <a:r>
              <a:rPr lang="en-US" altLang="zh-CN" dirty="0"/>
              <a:t>Few-shot</a:t>
            </a:r>
            <a:r>
              <a:rPr lang="zh-CN" altLang="en-US" dirty="0"/>
              <a:t>的理念相悖等问题</a:t>
            </a:r>
            <a:endParaRPr lang="en-US" altLang="zh-CN" dirty="0"/>
          </a:p>
          <a:p>
            <a:r>
              <a:rPr lang="zh-CN" altLang="en-US"/>
              <a:t>本文提出基于</a:t>
            </a:r>
            <a:r>
              <a:rPr lang="en-US" altLang="zh-CN" dirty="0"/>
              <a:t>QA</a:t>
            </a:r>
            <a:r>
              <a:rPr lang="zh-CN" altLang="en-US" dirty="0"/>
              <a:t>，不同于序列分类的思路</a:t>
            </a:r>
            <a:endParaRPr lang="en-US" altLang="zh-CN"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15</a:t>
            </a:fld>
            <a:endParaRPr lang="zh-CN" altLang="en-US"/>
          </a:p>
        </p:txBody>
      </p:sp>
    </p:spTree>
    <p:extLst>
      <p:ext uri="{BB962C8B-B14F-4D97-AF65-F5344CB8AC3E}">
        <p14:creationId xmlns:p14="http://schemas.microsoft.com/office/powerpoint/2010/main" val="1847406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QaNER</a:t>
            </a:r>
            <a:r>
              <a:rPr lang="zh-CN" altLang="en-US" dirty="0"/>
              <a:t>的基本思想是将</a:t>
            </a:r>
            <a:r>
              <a:rPr lang="en-US" altLang="zh-CN" dirty="0"/>
              <a:t>NER</a:t>
            </a:r>
            <a:r>
              <a:rPr lang="zh-CN" altLang="en-US" dirty="0"/>
              <a:t>问题转换为一系列的特定类别实体的提取问题，这类问题恰好与提取原文区间的</a:t>
            </a:r>
            <a:r>
              <a:rPr lang="en-US" altLang="zh-CN" dirty="0"/>
              <a:t>QA</a:t>
            </a:r>
            <a:r>
              <a:rPr lang="zh-CN" altLang="en-US" dirty="0"/>
              <a:t>问题具有一定的相似性</a:t>
            </a:r>
            <a:endParaRPr lang="en-US" altLang="zh-CN" dirty="0"/>
          </a:p>
          <a:p>
            <a:r>
              <a:rPr lang="zh-CN" altLang="en-US" dirty="0"/>
              <a:t>因此基本模型采用</a:t>
            </a:r>
            <a:r>
              <a:rPr lang="en-US" altLang="zh-CN" dirty="0"/>
              <a:t>extractive QA</a:t>
            </a:r>
            <a:r>
              <a:rPr lang="zh-CN" altLang="en-US" dirty="0"/>
              <a:t>（</a:t>
            </a:r>
            <a:r>
              <a:rPr lang="en-US" altLang="zh-CN" dirty="0"/>
              <a:t>span-based QA</a:t>
            </a:r>
            <a:r>
              <a:rPr lang="zh-CN" altLang="en-US" dirty="0"/>
              <a:t>），通过分别预测每个</a:t>
            </a:r>
            <a:r>
              <a:rPr lang="en-US" altLang="zh-CN" dirty="0"/>
              <a:t>token</a:t>
            </a:r>
            <a:r>
              <a:rPr lang="zh-CN" altLang="en-US" dirty="0"/>
              <a:t>作为实体开头和结尾的可能性得到提取的实体区间；可直接采用现成的</a:t>
            </a:r>
            <a:r>
              <a:rPr lang="en-US" altLang="zh-CN" dirty="0"/>
              <a:t>QA</a:t>
            </a:r>
            <a:r>
              <a:rPr lang="zh-CN" altLang="en-US" dirty="0"/>
              <a:t>模型</a:t>
            </a:r>
            <a:endParaRPr lang="en-US" altLang="zh-CN" dirty="0"/>
          </a:p>
          <a:p>
            <a:r>
              <a:rPr lang="zh-CN" altLang="en-US" dirty="0"/>
              <a:t>要提取不同类别的实体，只需在简单的提问模板中填入不同类别对应的名词即可作为提取实体的</a:t>
            </a:r>
            <a:r>
              <a:rPr lang="en-US" altLang="zh-CN" dirty="0"/>
              <a:t>prompt</a:t>
            </a:r>
            <a:r>
              <a:rPr lang="zh-CN" altLang="en-US" dirty="0"/>
              <a:t>，人工构造时可根据填入名词调整疑问代词，还可借由</a:t>
            </a:r>
            <a:r>
              <a:rPr lang="en-US" altLang="zh-CN" dirty="0"/>
              <a:t>MLM</a:t>
            </a:r>
            <a:r>
              <a:rPr lang="zh-CN" altLang="en-US" dirty="0"/>
              <a:t>产生疑问代词</a:t>
            </a:r>
            <a:endParaRPr lang="en-US" altLang="zh-CN" dirty="0"/>
          </a:p>
          <a:p>
            <a:r>
              <a:rPr lang="zh-CN" altLang="en-US" dirty="0"/>
              <a:t>对于一句中不存在某一类实体的情况，可标注为特殊的</a:t>
            </a:r>
            <a:r>
              <a:rPr lang="en-US" altLang="zh-CN" dirty="0"/>
              <a:t>token</a:t>
            </a:r>
            <a:r>
              <a:rPr lang="zh-CN" altLang="en-US" dirty="0"/>
              <a:t>，将其作为这一类 “反例”，通过反例与同类的正例的差异提高提取的性能（类似对比学习）</a:t>
            </a:r>
            <a:endParaRPr lang="en-US" altLang="zh-CN" dirty="0"/>
          </a:p>
          <a:p>
            <a:r>
              <a:rPr lang="zh-CN" altLang="en-US" dirty="0"/>
              <a:t>对于一句中有多个同类实体的情况，可将同一句</a:t>
            </a:r>
            <a:r>
              <a:rPr lang="en-US" altLang="zh-CN" dirty="0"/>
              <a:t>+</a:t>
            </a:r>
            <a:r>
              <a:rPr lang="zh-CN" altLang="en-US" dirty="0"/>
              <a:t>同一问题进行重复标注，区别在于问题的答案不同；测试时要获取同一句中的多个同类实体，则在</a:t>
            </a:r>
            <a:r>
              <a:rPr lang="en-US" altLang="zh-CN" dirty="0"/>
              <a:t>QA</a:t>
            </a:r>
            <a:r>
              <a:rPr lang="zh-CN" altLang="en-US" dirty="0"/>
              <a:t>输出时同时获取</a:t>
            </a:r>
            <a:r>
              <a:rPr lang="en-US" altLang="zh-CN" dirty="0"/>
              <a:t>n</a:t>
            </a:r>
            <a:r>
              <a:rPr lang="zh-CN" altLang="en-US" dirty="0"/>
              <a:t>个候选结果，再选择首尾可能性之和超出阈值的结果作为实际输出，若有重叠则选取可能性更高的结果</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16</a:t>
            </a:fld>
            <a:endParaRPr lang="zh-CN" altLang="en-US"/>
          </a:p>
        </p:txBody>
      </p:sp>
    </p:spTree>
    <p:extLst>
      <p:ext uri="{BB962C8B-B14F-4D97-AF65-F5344CB8AC3E}">
        <p14:creationId xmlns:p14="http://schemas.microsoft.com/office/powerpoint/2010/main" val="2850627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作者先是与对比方法在不同数据集上进行了测试，所提方法采用了在</a:t>
            </a:r>
            <a:r>
              <a:rPr lang="en-US" altLang="zh-CN" dirty="0"/>
              <a:t>squad2.0</a:t>
            </a:r>
            <a:r>
              <a:rPr lang="zh-CN" altLang="en-US" dirty="0"/>
              <a:t>上预训练的</a:t>
            </a:r>
            <a:r>
              <a:rPr lang="en-US" altLang="zh-CN" dirty="0"/>
              <a:t>QA</a:t>
            </a:r>
            <a:r>
              <a:rPr lang="zh-CN" altLang="en-US" dirty="0"/>
              <a:t>模型，人工构造的</a:t>
            </a:r>
            <a:r>
              <a:rPr lang="en-US" altLang="zh-CN" dirty="0"/>
              <a:t>prompt</a:t>
            </a:r>
            <a:r>
              <a:rPr lang="zh-CN" altLang="en-US" dirty="0"/>
              <a:t>，且无</a:t>
            </a:r>
            <a:r>
              <a:rPr lang="en-US" altLang="zh-CN" dirty="0"/>
              <a:t>dev</a:t>
            </a:r>
            <a:r>
              <a:rPr lang="zh-CN" altLang="en-US" dirty="0"/>
              <a:t>集</a:t>
            </a:r>
            <a:endParaRPr lang="en-US" altLang="zh-CN" dirty="0"/>
          </a:p>
          <a:p>
            <a:r>
              <a:rPr lang="zh-CN" altLang="en-US" dirty="0"/>
              <a:t>对比可见，所提方法的</a:t>
            </a:r>
            <a:r>
              <a:rPr lang="en-US" altLang="zh-CN" dirty="0"/>
              <a:t>few-shot</a:t>
            </a:r>
            <a:r>
              <a:rPr lang="zh-CN" altLang="en-US" dirty="0"/>
              <a:t>和</a:t>
            </a:r>
            <a:r>
              <a:rPr lang="en-US" altLang="zh-CN" dirty="0"/>
              <a:t>zero-shot</a:t>
            </a:r>
            <a:r>
              <a:rPr lang="zh-CN" altLang="en-US" dirty="0"/>
              <a:t>性能指标都更好，当样本数提高时则各方法性能指标趋于一致</a:t>
            </a:r>
            <a:endParaRPr lang="en-US" altLang="zh-CN" dirty="0"/>
          </a:p>
          <a:p>
            <a:r>
              <a:rPr lang="en-US" altLang="zh-CN" dirty="0"/>
              <a:t>CoNLL03</a:t>
            </a:r>
            <a:r>
              <a:rPr lang="zh-CN" altLang="en-US" dirty="0"/>
              <a:t>数据集由于类别较少，任务较简单，因此对比方法更快地接近甚至超过了所提方法的性能指标</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17</a:t>
            </a:fld>
            <a:endParaRPr lang="zh-CN" altLang="en-US"/>
          </a:p>
        </p:txBody>
      </p:sp>
    </p:spTree>
    <p:extLst>
      <p:ext uri="{BB962C8B-B14F-4D97-AF65-F5344CB8AC3E}">
        <p14:creationId xmlns:p14="http://schemas.microsoft.com/office/powerpoint/2010/main" val="146849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消融实验结果表明，（对比</a:t>
            </a:r>
            <a:r>
              <a:rPr lang="en-US" altLang="zh-CN" dirty="0"/>
              <a:t>w/o repeat</a:t>
            </a:r>
            <a:r>
              <a:rPr lang="zh-CN" altLang="en-US" dirty="0"/>
              <a:t>）重复标注使得性能指标稍有提高，在</a:t>
            </a:r>
            <a:r>
              <a:rPr lang="en-US" altLang="zh-CN" dirty="0"/>
              <a:t>CoNLL03</a:t>
            </a:r>
            <a:r>
              <a:rPr lang="zh-CN" altLang="en-US" dirty="0"/>
              <a:t>中的提升较为明显，因为该数据集里的同一句中有多个同类实体的情况较多</a:t>
            </a:r>
            <a:endParaRPr lang="en-US" altLang="zh-CN" dirty="0"/>
          </a:p>
          <a:p>
            <a:r>
              <a:rPr lang="zh-CN" altLang="en-US" dirty="0"/>
              <a:t>（对比</a:t>
            </a:r>
            <a:r>
              <a:rPr lang="en-US" altLang="zh-CN" dirty="0"/>
              <a:t>w/o negative</a:t>
            </a:r>
            <a:r>
              <a:rPr lang="zh-CN" altLang="en-US" dirty="0"/>
              <a:t>）反例标注对性能指标的提高作用非常明显，与预期效果一致</a:t>
            </a:r>
            <a:endParaRPr lang="en-US" altLang="zh-CN" dirty="0"/>
          </a:p>
          <a:p>
            <a:r>
              <a:rPr lang="zh-CN" altLang="en-US" dirty="0"/>
              <a:t>（对比</a:t>
            </a:r>
            <a:r>
              <a:rPr lang="en-US" altLang="zh-CN" dirty="0"/>
              <a:t>w/ squad</a:t>
            </a:r>
            <a:r>
              <a:rPr lang="zh-CN" altLang="en-US" dirty="0"/>
              <a:t>）</a:t>
            </a:r>
            <a:r>
              <a:rPr lang="en-US" altLang="zh-CN" dirty="0"/>
              <a:t>QA</a:t>
            </a:r>
            <a:r>
              <a:rPr lang="zh-CN" altLang="en-US" dirty="0"/>
              <a:t>模型在没有反例的</a:t>
            </a:r>
            <a:r>
              <a:rPr lang="en-US" altLang="zh-CN" dirty="0"/>
              <a:t>squad</a:t>
            </a:r>
            <a:r>
              <a:rPr lang="zh-CN" altLang="en-US" dirty="0"/>
              <a:t>数据集上预训练的结果表明，在</a:t>
            </a:r>
            <a:r>
              <a:rPr lang="en-US" altLang="zh-CN" dirty="0"/>
              <a:t>squad2.0</a:t>
            </a:r>
            <a:r>
              <a:rPr lang="zh-CN" altLang="en-US" dirty="0"/>
              <a:t>数据集上预训练的优势在不采用反例标注的情况下无法体现</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18</a:t>
            </a:fld>
            <a:endParaRPr lang="zh-CN" altLang="en-US"/>
          </a:p>
        </p:txBody>
      </p:sp>
    </p:spTree>
    <p:extLst>
      <p:ext uri="{BB962C8B-B14F-4D97-AF65-F5344CB8AC3E}">
        <p14:creationId xmlns:p14="http://schemas.microsoft.com/office/powerpoint/2010/main" val="269026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a:t>
            </a:r>
            <a:r>
              <a:rPr lang="en-US" altLang="zh-CN" dirty="0"/>
              <a:t>prompt</a:t>
            </a:r>
            <a:r>
              <a:rPr lang="zh-CN" altLang="en-US" dirty="0"/>
              <a:t>的实验结果表明，采用合理的疑问代词（</a:t>
            </a:r>
            <a:r>
              <a:rPr lang="en-US" altLang="zh-CN" sz="1800" b="0" i="0" u="none" strike="noStrike" baseline="0" dirty="0">
                <a:latin typeface="NimbusRomNo9L-Regu"/>
              </a:rPr>
              <a:t>Who</a:t>
            </a:r>
            <a:r>
              <a:rPr lang="zh-CN" altLang="en-US" sz="1800" b="0" i="0" u="none" strike="noStrike" baseline="0" dirty="0">
                <a:latin typeface="NimbusRomNo9L-Regu"/>
              </a:rPr>
              <a:t>，</a:t>
            </a:r>
            <a:r>
              <a:rPr lang="en-US" altLang="zh-CN" sz="1800" b="0" i="0" u="none" strike="noStrike" baseline="0" dirty="0">
                <a:latin typeface="NimbusRomNo9L-Regu"/>
              </a:rPr>
              <a:t>What</a:t>
            </a:r>
            <a:r>
              <a:rPr lang="zh-CN" altLang="en-US" sz="1800" b="0" i="0" u="none" strike="noStrike" baseline="0" dirty="0">
                <a:latin typeface="NimbusRomNo9L-Regu"/>
              </a:rPr>
              <a:t>，</a:t>
            </a:r>
            <a:r>
              <a:rPr lang="en-US" altLang="zh-CN" sz="1800" b="0" i="0" u="none" strike="noStrike" baseline="0" dirty="0">
                <a:latin typeface="NimbusRomNo9L-Regu"/>
              </a:rPr>
              <a:t>When</a:t>
            </a:r>
            <a:r>
              <a:rPr lang="zh-CN" altLang="en-US" sz="1800" b="0" i="0" u="none" strike="noStrike" baseline="0" dirty="0">
                <a:latin typeface="NimbusRomNo9L-Regu"/>
              </a:rPr>
              <a:t>，</a:t>
            </a:r>
            <a:r>
              <a:rPr lang="en-US" altLang="zh-CN" sz="1800" b="0" i="0" u="none" strike="noStrike" baseline="0" dirty="0">
                <a:latin typeface="NimbusRomNo9L-Regu"/>
              </a:rPr>
              <a:t>Where</a:t>
            </a:r>
            <a:r>
              <a:rPr lang="zh-CN" altLang="en-US" sz="1800" b="0" i="0" u="none" strike="noStrike" baseline="0" dirty="0">
                <a:latin typeface="NimbusRomNo9L-Regu"/>
              </a:rPr>
              <a:t>，</a:t>
            </a:r>
            <a:r>
              <a:rPr lang="en-US" altLang="zh-CN" sz="1800" b="0" i="0" u="none" strike="noStrike" baseline="0" dirty="0">
                <a:latin typeface="NimbusRomNo9L-Regu"/>
              </a:rPr>
              <a:t>Why</a:t>
            </a:r>
            <a:r>
              <a:rPr lang="zh-CN" altLang="en-US" dirty="0"/>
              <a:t>）可小幅度提高性能指标</a:t>
            </a:r>
            <a:endParaRPr lang="en-US" altLang="zh-CN" dirty="0"/>
          </a:p>
          <a:p>
            <a:r>
              <a:rPr lang="zh-CN" altLang="en-US" dirty="0"/>
              <a:t>同时各方法之间的性能指标差距不大，也体现了此方法对</a:t>
            </a:r>
            <a:r>
              <a:rPr lang="en-US" altLang="zh-CN" dirty="0"/>
              <a:t>prompt</a:t>
            </a:r>
            <a:r>
              <a:rPr lang="zh-CN" altLang="en-US" dirty="0"/>
              <a:t>的稳定性</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19</a:t>
            </a:fld>
            <a:endParaRPr lang="zh-CN" altLang="en-US"/>
          </a:p>
        </p:txBody>
      </p:sp>
    </p:spTree>
    <p:extLst>
      <p:ext uri="{BB962C8B-B14F-4D97-AF65-F5344CB8AC3E}">
        <p14:creationId xmlns:p14="http://schemas.microsoft.com/office/powerpoint/2010/main" val="401168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发表于去年</a:t>
            </a:r>
            <a:r>
              <a:rPr lang="en-US" altLang="zh-CN" dirty="0"/>
              <a:t>EMNLP</a:t>
            </a:r>
            <a:r>
              <a:rPr lang="zh-CN" altLang="en-US" dirty="0"/>
              <a:t>，命名实体识别（</a:t>
            </a:r>
            <a:r>
              <a:rPr lang="en-US" altLang="zh-CN" dirty="0"/>
              <a:t>NER</a:t>
            </a:r>
            <a:r>
              <a:rPr lang="zh-CN" altLang="en-US" dirty="0"/>
              <a:t>）</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a:t>
            </a:fld>
            <a:endParaRPr lang="zh-CN" altLang="en-US"/>
          </a:p>
        </p:txBody>
      </p:sp>
    </p:spTree>
    <p:extLst>
      <p:ext uri="{BB962C8B-B14F-4D97-AF65-F5344CB8AC3E}">
        <p14:creationId xmlns:p14="http://schemas.microsoft.com/office/powerpoint/2010/main" val="2857141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a:t>
            </a:r>
            <a:r>
              <a:rPr lang="en-US" altLang="zh-CN" dirty="0"/>
              <a:t>dev</a:t>
            </a:r>
            <a:r>
              <a:rPr lang="zh-CN" altLang="en-US" dirty="0"/>
              <a:t>集大小的实验结果表明，所提方法在无</a:t>
            </a:r>
            <a:r>
              <a:rPr lang="en-US" altLang="zh-CN" dirty="0"/>
              <a:t>dev</a:t>
            </a:r>
            <a:r>
              <a:rPr lang="zh-CN" altLang="en-US" dirty="0"/>
              <a:t>集时也能有相当好的表现</a:t>
            </a:r>
            <a:endParaRPr lang="en-US" altLang="zh-CN" dirty="0"/>
          </a:p>
          <a:p>
            <a:r>
              <a:rPr lang="zh-CN" altLang="en-US" dirty="0"/>
              <a:t>（本文结束，提问）</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20</a:t>
            </a:fld>
            <a:endParaRPr lang="zh-CN" altLang="en-US"/>
          </a:p>
        </p:txBody>
      </p:sp>
    </p:spTree>
    <p:extLst>
      <p:ext uri="{BB962C8B-B14F-4D97-AF65-F5344CB8AC3E}">
        <p14:creationId xmlns:p14="http://schemas.microsoft.com/office/powerpoint/2010/main" val="1999304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发表于去年</a:t>
            </a:r>
            <a:r>
              <a:rPr lang="en-US" altLang="zh-CN" dirty="0"/>
              <a:t>ICLR</a:t>
            </a:r>
            <a:r>
              <a:rPr lang="zh-CN" altLang="en-US" dirty="0"/>
              <a:t>，对比学习，文中用于图像分类、聚类、目标检测，也可用于</a:t>
            </a:r>
            <a:r>
              <a:rPr lang="en-US" altLang="zh-CN" dirty="0"/>
              <a:t>NLP</a:t>
            </a:r>
            <a:r>
              <a:rPr lang="zh-CN" altLang="en-US" dirty="0"/>
              <a:t>中的少样本分类</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21</a:t>
            </a:fld>
            <a:endParaRPr lang="zh-CN" altLang="en-US"/>
          </a:p>
        </p:txBody>
      </p:sp>
    </p:spTree>
    <p:extLst>
      <p:ext uri="{BB962C8B-B14F-4D97-AF65-F5344CB8AC3E}">
        <p14:creationId xmlns:p14="http://schemas.microsoft.com/office/powerpoint/2010/main" val="299913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对比学习基本思路：同一实例（一张图，一句话，。。。）经过不同的数据扩增形式（裁剪，遮罩，。。。）后，通过编码器得到的</a:t>
            </a:r>
            <a:r>
              <a:rPr lang="en-US" altLang="zh-CN" dirty="0"/>
              <a:t>representation</a:t>
            </a:r>
            <a:r>
              <a:rPr lang="zh-CN" altLang="en-US" dirty="0"/>
              <a:t>应当尽可能彼此相似，而与其它实例应尽可能不同</a:t>
            </a:r>
            <a:endParaRPr lang="en-US" altLang="zh-CN" dirty="0"/>
          </a:p>
          <a:p>
            <a:r>
              <a:rPr lang="zh-CN" altLang="en-US" dirty="0"/>
              <a:t>实际学习中优化的</a:t>
            </a:r>
            <a:r>
              <a:rPr lang="en-US" altLang="zh-CN" dirty="0"/>
              <a:t>loss</a:t>
            </a:r>
            <a:r>
              <a:rPr lang="zh-CN" altLang="en-US" dirty="0"/>
              <a:t>如下，</a:t>
            </a:r>
            <a:r>
              <a:rPr lang="en-US" altLang="zh-CN" dirty="0"/>
              <a:t>cosine</a:t>
            </a:r>
            <a:r>
              <a:rPr lang="zh-CN" altLang="en-US" dirty="0"/>
              <a:t>相似度，</a:t>
            </a:r>
            <a:r>
              <a:rPr lang="en-US" altLang="zh-CN" dirty="0" err="1"/>
              <a:t>softmax</a:t>
            </a:r>
            <a:r>
              <a:rPr lang="zh-CN" altLang="en-US" dirty="0"/>
              <a:t>，交叉熵（</a:t>
            </a:r>
            <a:r>
              <a:rPr lang="en-US" altLang="zh-CN" dirty="0"/>
              <a:t>H1</a:t>
            </a:r>
            <a:r>
              <a:rPr lang="zh-CN" altLang="en-US" dirty="0"/>
              <a:t>，</a:t>
            </a:r>
            <a:r>
              <a:rPr lang="en-US" altLang="zh-CN" dirty="0"/>
              <a:t>h2</a:t>
            </a:r>
            <a:r>
              <a:rPr lang="zh-CN" altLang="en-US" dirty="0"/>
              <a:t>对应</a:t>
            </a:r>
            <a:r>
              <a:rPr lang="en-US" altLang="zh-CN" dirty="0"/>
              <a:t>vi</a:t>
            </a:r>
            <a:r>
              <a:rPr lang="zh-CN" altLang="en-US" dirty="0"/>
              <a:t>，</a:t>
            </a:r>
            <a:r>
              <a:rPr lang="en-US" altLang="zh-CN" dirty="0"/>
              <a:t>vi’</a:t>
            </a:r>
            <a:r>
              <a:rPr lang="zh-CN" altLang="en-US" dirty="0"/>
              <a:t>），不需要标签，无监督学习（自监督。。）</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22</a:t>
            </a:fld>
            <a:endParaRPr lang="zh-CN" altLang="en-US"/>
          </a:p>
        </p:txBody>
      </p:sp>
    </p:spTree>
    <p:extLst>
      <p:ext uri="{BB962C8B-B14F-4D97-AF65-F5344CB8AC3E}">
        <p14:creationId xmlns:p14="http://schemas.microsoft.com/office/powerpoint/2010/main" val="1249809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这一类方法具有一个共同的问题，就是当两个实例具有语义上的相似性时，我们希望它们的表示也是相近的，从而有助于后续任务</a:t>
            </a:r>
            <a:endParaRPr lang="en-US" altLang="zh-CN" dirty="0"/>
          </a:p>
          <a:p>
            <a:r>
              <a:rPr lang="zh-CN" altLang="en-US" dirty="0"/>
              <a:t>但在实际学习过程中会将其与其它反例同等对待，而被强行分开，这使得学习得到的表示难以有效地包含实例的语义信息</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23</a:t>
            </a:fld>
            <a:endParaRPr lang="zh-CN" altLang="en-US"/>
          </a:p>
        </p:txBody>
      </p:sp>
    </p:spTree>
    <p:extLst>
      <p:ext uri="{BB962C8B-B14F-4D97-AF65-F5344CB8AC3E}">
        <p14:creationId xmlns:p14="http://schemas.microsoft.com/office/powerpoint/2010/main" val="3226040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本文在对比学习过程中加入多次</a:t>
            </a:r>
            <a:r>
              <a:rPr lang="en-US" altLang="zh-CN" dirty="0"/>
              <a:t>k-means</a:t>
            </a:r>
            <a:r>
              <a:rPr lang="zh-CN" altLang="en-US" dirty="0"/>
              <a:t>聚类，认为每个类簇都具有相似的语义信息，不同的</a:t>
            </a:r>
            <a:r>
              <a:rPr lang="en-US" altLang="zh-CN" dirty="0"/>
              <a:t>k</a:t>
            </a:r>
            <a:r>
              <a:rPr lang="zh-CN" altLang="en-US" dirty="0"/>
              <a:t>代表了不同粒度的语义信息，将每个类簇内样本的</a:t>
            </a:r>
            <a:r>
              <a:rPr lang="en-US" altLang="zh-CN" dirty="0"/>
              <a:t>representation</a:t>
            </a:r>
            <a:r>
              <a:rPr lang="zh-CN" altLang="en-US" dirty="0"/>
              <a:t>均值作为类原型，并使类内样本靠近本类原型、远离其他类原型</a:t>
            </a:r>
            <a:endParaRPr lang="en-US" altLang="zh-CN" dirty="0"/>
          </a:p>
          <a:p>
            <a:r>
              <a:rPr lang="zh-CN" altLang="en-US" dirty="0"/>
              <a:t>完整损失函数如下，其中左边的项为原始对比学习的</a:t>
            </a:r>
            <a:r>
              <a:rPr lang="en-US" altLang="zh-CN" dirty="0"/>
              <a:t>loss</a:t>
            </a:r>
            <a:r>
              <a:rPr lang="zh-CN" altLang="en-US" dirty="0"/>
              <a:t>，右边的项与原型相关，</a:t>
            </a:r>
            <a:r>
              <a:rPr lang="en-US" altLang="zh-CN" dirty="0"/>
              <a:t>M</a:t>
            </a:r>
            <a:r>
              <a:rPr lang="zh-CN" altLang="en-US" dirty="0"/>
              <a:t>表示聚类次数，</a:t>
            </a:r>
            <a:r>
              <a:rPr lang="en-US" altLang="zh-CN" dirty="0"/>
              <a:t>c</a:t>
            </a:r>
            <a:r>
              <a:rPr lang="zh-CN" altLang="en-US" dirty="0"/>
              <a:t>为类原型，下标表示类别，这里第</a:t>
            </a:r>
            <a:r>
              <a:rPr lang="en-US" altLang="zh-CN" dirty="0" err="1"/>
              <a:t>i</a:t>
            </a:r>
            <a:r>
              <a:rPr lang="zh-CN" altLang="en-US" dirty="0"/>
              <a:t>个实例被分到了</a:t>
            </a:r>
            <a:r>
              <a:rPr lang="en-US" altLang="zh-CN" dirty="0"/>
              <a:t>s</a:t>
            </a:r>
            <a:r>
              <a:rPr lang="zh-CN" altLang="en-US" dirty="0"/>
              <a:t>类</a:t>
            </a:r>
            <a:endParaRPr lang="en-US" altLang="zh-CN" dirty="0"/>
          </a:p>
          <a:p>
            <a:r>
              <a:rPr lang="en-US" altLang="zh-CN" dirty="0"/>
              <a:t>phi</a:t>
            </a:r>
            <a:r>
              <a:rPr lang="zh-CN" altLang="en-US" dirty="0"/>
              <a:t>为自适应参数，类内样本越集中、样本数越多，则其越小，促使样本分散的类聚集样本，样本数小的类增加样本</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24</a:t>
            </a:fld>
            <a:endParaRPr lang="zh-CN" altLang="en-US"/>
          </a:p>
        </p:txBody>
      </p:sp>
    </p:spTree>
    <p:extLst>
      <p:ext uri="{BB962C8B-B14F-4D97-AF65-F5344CB8AC3E}">
        <p14:creationId xmlns:p14="http://schemas.microsoft.com/office/powerpoint/2010/main" val="3022840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作者首先验证了方法的直接作用，左边是对比了采用自适应参数和采用固定参数训练后的聚类结果，可见采用自适应参数的类簇大小更均衡，样本数小的类簇也较少，符合预期效果</a:t>
            </a:r>
            <a:endParaRPr lang="en-US" altLang="zh-CN" dirty="0"/>
          </a:p>
          <a:p>
            <a:r>
              <a:rPr lang="zh-CN" altLang="en-US" dirty="0"/>
              <a:t>右边为采用原始对比学习</a:t>
            </a:r>
            <a:r>
              <a:rPr lang="en-US" altLang="zh-CN" dirty="0"/>
              <a:t>loss</a:t>
            </a:r>
            <a:r>
              <a:rPr lang="zh-CN" altLang="en-US" dirty="0"/>
              <a:t>和加入原型的</a:t>
            </a:r>
            <a:r>
              <a:rPr lang="en-US" altLang="zh-CN" dirty="0"/>
              <a:t>loss</a:t>
            </a:r>
            <a:r>
              <a:rPr lang="zh-CN" altLang="en-US" dirty="0"/>
              <a:t>进行训练时，样本的表示或其对应类簇的原型与真实类标签的互信息随训练过程的变化情况，可见类簇原型与真实类标签具有更大的互信息，且采用加入原型的</a:t>
            </a:r>
            <a:r>
              <a:rPr lang="en-US" altLang="zh-CN" dirty="0"/>
              <a:t>loss</a:t>
            </a:r>
            <a:r>
              <a:rPr lang="zh-CN" altLang="en-US" dirty="0"/>
              <a:t>训练得到的类簇原型的互信息进一步增加，且能随训练过程持续增加，说明所提方法能学习得到具有更多语义信息的原型，与预期相符</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25</a:t>
            </a:fld>
            <a:endParaRPr lang="zh-CN" altLang="en-US"/>
          </a:p>
        </p:txBody>
      </p:sp>
    </p:spTree>
    <p:extLst>
      <p:ext uri="{BB962C8B-B14F-4D97-AF65-F5344CB8AC3E}">
        <p14:creationId xmlns:p14="http://schemas.microsoft.com/office/powerpoint/2010/main" val="971796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少样本图像分类结果，先在</a:t>
            </a:r>
            <a:r>
              <a:rPr lang="en-US" altLang="zh-CN" dirty="0"/>
              <a:t>ImageNet</a:t>
            </a:r>
            <a:r>
              <a:rPr lang="zh-CN" altLang="en-US" dirty="0"/>
              <a:t>数据集上预训练</a:t>
            </a:r>
            <a:r>
              <a:rPr lang="en-US" altLang="zh-CN" dirty="0"/>
              <a:t>encoder</a:t>
            </a:r>
            <a:r>
              <a:rPr lang="zh-CN" altLang="en-US" dirty="0"/>
              <a:t>，再在两个数据集上抽选样本，在固定</a:t>
            </a:r>
            <a:r>
              <a:rPr lang="en-US" altLang="zh-CN" dirty="0"/>
              <a:t>encoder</a:t>
            </a:r>
            <a:r>
              <a:rPr lang="zh-CN" altLang="en-US" dirty="0"/>
              <a:t>参数的情况下训练用于分类的线性</a:t>
            </a:r>
            <a:r>
              <a:rPr lang="en-US" altLang="zh-CN" dirty="0" err="1"/>
              <a:t>svm</a:t>
            </a:r>
            <a:endParaRPr lang="en-US" altLang="zh-CN" dirty="0"/>
          </a:p>
          <a:p>
            <a:r>
              <a:rPr lang="zh-CN" altLang="en-US" dirty="0"/>
              <a:t>可见所提方法具有较好的少样本分类能力（</a:t>
            </a:r>
            <a:r>
              <a:rPr lang="en-US" altLang="zh-CN" dirty="0"/>
              <a:t>MLP</a:t>
            </a:r>
            <a:r>
              <a:rPr lang="zh-CN" altLang="en-US" dirty="0"/>
              <a:t>表示多层感知机，对应的架构为在原有</a:t>
            </a:r>
            <a:r>
              <a:rPr lang="en-US" altLang="zh-CN" dirty="0" err="1"/>
              <a:t>resnet</a:t>
            </a:r>
            <a:r>
              <a:rPr lang="en-US" altLang="zh-CN" dirty="0"/>
              <a:t> encoder</a:t>
            </a:r>
            <a:r>
              <a:rPr lang="zh-CN" altLang="en-US" dirty="0"/>
              <a:t>的输出端再接一个</a:t>
            </a:r>
            <a:r>
              <a:rPr lang="en-US" altLang="zh-CN" dirty="0"/>
              <a:t>MLP</a:t>
            </a:r>
            <a:r>
              <a:rPr lang="zh-CN" altLang="en-US" dirty="0"/>
              <a:t>）</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26</a:t>
            </a:fld>
            <a:endParaRPr lang="zh-CN" altLang="en-US"/>
          </a:p>
        </p:txBody>
      </p:sp>
    </p:spTree>
    <p:extLst>
      <p:ext uri="{BB962C8B-B14F-4D97-AF65-F5344CB8AC3E}">
        <p14:creationId xmlns:p14="http://schemas.microsoft.com/office/powerpoint/2010/main" val="1931019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半监督图像分类结果，从</a:t>
            </a:r>
            <a:r>
              <a:rPr lang="en-US" altLang="zh-CN" dirty="0" err="1"/>
              <a:t>imagenet</a:t>
            </a:r>
            <a:r>
              <a:rPr lang="zh-CN" altLang="en-US" dirty="0"/>
              <a:t>中选取</a:t>
            </a:r>
            <a:r>
              <a:rPr lang="en-US" altLang="zh-CN" dirty="0"/>
              <a:t>1%</a:t>
            </a:r>
            <a:r>
              <a:rPr lang="zh-CN" altLang="en-US" dirty="0"/>
              <a:t>或</a:t>
            </a:r>
            <a:r>
              <a:rPr lang="en-US" altLang="zh-CN" dirty="0"/>
              <a:t>10%</a:t>
            </a:r>
            <a:r>
              <a:rPr lang="zh-CN" altLang="en-US" dirty="0"/>
              <a:t>的数据作为有标签样本，其余作为无标签样本，先使用无标签样本训练</a:t>
            </a:r>
            <a:r>
              <a:rPr lang="en-US" altLang="zh-CN" dirty="0"/>
              <a:t>encoder</a:t>
            </a:r>
            <a:r>
              <a:rPr lang="zh-CN" altLang="en-US" dirty="0"/>
              <a:t>，再使用有标签样本进行分类任务的微调</a:t>
            </a:r>
            <a:endParaRPr lang="en-US" altLang="zh-CN" dirty="0"/>
          </a:p>
          <a:p>
            <a:r>
              <a:rPr lang="zh-CN" altLang="en-US" dirty="0"/>
              <a:t>在预训练</a:t>
            </a:r>
            <a:r>
              <a:rPr lang="en-US" altLang="zh-CN" dirty="0"/>
              <a:t>epoch</a:t>
            </a:r>
            <a:r>
              <a:rPr lang="zh-CN" altLang="en-US" dirty="0"/>
              <a:t>数不超过</a:t>
            </a:r>
            <a:r>
              <a:rPr lang="en-US" altLang="zh-CN" dirty="0"/>
              <a:t>200</a:t>
            </a:r>
            <a:r>
              <a:rPr lang="zh-CN" altLang="en-US" dirty="0"/>
              <a:t>的条件下，所提方法达到了</a:t>
            </a:r>
            <a:r>
              <a:rPr lang="en-US" altLang="zh-CN" dirty="0" err="1"/>
              <a:t>sota</a:t>
            </a:r>
            <a:r>
              <a:rPr lang="zh-CN" altLang="en-US" dirty="0"/>
              <a:t>，超出了其它自监督学习方法和半监督学习方法</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27</a:t>
            </a:fld>
            <a:endParaRPr lang="zh-CN" altLang="en-US"/>
          </a:p>
        </p:txBody>
      </p:sp>
    </p:spTree>
    <p:extLst>
      <p:ext uri="{BB962C8B-B14F-4D97-AF65-F5344CB8AC3E}">
        <p14:creationId xmlns:p14="http://schemas.microsoft.com/office/powerpoint/2010/main" val="2720283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完整训练集情况下的图像分类性能，所提方法也取得了不错的表现，特别是超过了采用原始对比学习</a:t>
            </a:r>
            <a:r>
              <a:rPr lang="en-US" altLang="zh-CN" dirty="0"/>
              <a:t>loss</a:t>
            </a:r>
            <a:r>
              <a:rPr lang="zh-CN" altLang="en-US" dirty="0"/>
              <a:t>的两种</a:t>
            </a:r>
            <a:r>
              <a:rPr lang="en-US" altLang="zh-CN" dirty="0" err="1"/>
              <a:t>moco</a:t>
            </a:r>
            <a:r>
              <a:rPr lang="zh-CN" altLang="en-US" dirty="0"/>
              <a:t>方法</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28</a:t>
            </a:fld>
            <a:endParaRPr lang="zh-CN" altLang="en-US"/>
          </a:p>
        </p:txBody>
      </p:sp>
    </p:spTree>
    <p:extLst>
      <p:ext uri="{BB962C8B-B14F-4D97-AF65-F5344CB8AC3E}">
        <p14:creationId xmlns:p14="http://schemas.microsoft.com/office/powerpoint/2010/main" val="1914858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最后给出了直接对输出的表示进行加权</a:t>
            </a:r>
            <a:r>
              <a:rPr lang="en-US" altLang="zh-CN" dirty="0" err="1"/>
              <a:t>knn</a:t>
            </a:r>
            <a:r>
              <a:rPr lang="zh-CN" altLang="en-US" dirty="0"/>
              <a:t>分类的结果，所提方法的性能指标超过了其他对比方法</a:t>
            </a:r>
            <a:endParaRPr lang="en-US" altLang="zh-CN" dirty="0"/>
          </a:p>
          <a:p>
            <a:r>
              <a:rPr lang="zh-CN" altLang="en-US" dirty="0"/>
              <a:t>其它聚类、目标检测的结果由于与主题关系不大，不再给</a:t>
            </a:r>
            <a:r>
              <a:rPr lang="zh-CN" altLang="en-US"/>
              <a:t>出（）</a:t>
            </a:r>
            <a:endParaRPr lang="zh-CN" altLang="en-US"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29</a:t>
            </a:fld>
            <a:endParaRPr lang="zh-CN" altLang="en-US"/>
          </a:p>
        </p:txBody>
      </p:sp>
    </p:spTree>
    <p:extLst>
      <p:ext uri="{BB962C8B-B14F-4D97-AF65-F5344CB8AC3E}">
        <p14:creationId xmlns:p14="http://schemas.microsoft.com/office/powerpoint/2010/main" val="149391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NER</a:t>
            </a:r>
            <a:r>
              <a:rPr lang="zh-CN" altLang="en-US" dirty="0"/>
              <a:t>可视为序列分类问题，最基础的方法是在预训练语言模型的基础上加一个线性分类器进行微调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该方法依赖大量有标签训练样本，否则容易导致过拟合；人工标注标签费时费力，自动生成的不准确影响性能；实际情况希望只提供少量</a:t>
            </a:r>
            <a:r>
              <a:rPr lang="en-US" altLang="zh-CN" dirty="0"/>
              <a:t>in-domain</a:t>
            </a:r>
            <a:r>
              <a:rPr lang="zh-CN" altLang="en-US" dirty="0"/>
              <a:t>的有标签样本就能实现（实际上人类就能做到）</a:t>
            </a:r>
            <a:endParaRPr lang="en-US" altLang="zh-CN"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3</a:t>
            </a:fld>
            <a:endParaRPr lang="zh-CN" altLang="en-US"/>
          </a:p>
        </p:txBody>
      </p:sp>
    </p:spTree>
    <p:extLst>
      <p:ext uri="{BB962C8B-B14F-4D97-AF65-F5344CB8AC3E}">
        <p14:creationId xmlns:p14="http://schemas.microsoft.com/office/powerpoint/2010/main" val="205666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为了改善少样本条件下的性能，从三个角度提出了改善少样本条件下</a:t>
            </a:r>
            <a:r>
              <a:rPr lang="en-US" altLang="zh-CN" dirty="0"/>
              <a:t>NER</a:t>
            </a:r>
            <a:r>
              <a:rPr lang="zh-CN" altLang="en-US" dirty="0"/>
              <a:t>的性能的方法</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4</a:t>
            </a:fld>
            <a:endParaRPr lang="zh-CN" altLang="en-US"/>
          </a:p>
        </p:txBody>
      </p:sp>
    </p:spTree>
    <p:extLst>
      <p:ext uri="{BB962C8B-B14F-4D97-AF65-F5344CB8AC3E}">
        <p14:creationId xmlns:p14="http://schemas.microsoft.com/office/powerpoint/2010/main" val="72397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第一类是基于原型的方法，采用了元学习（</a:t>
            </a:r>
            <a:r>
              <a:rPr lang="en-US" altLang="zh-CN" dirty="0"/>
              <a:t>Meta Learning</a:t>
            </a:r>
            <a:r>
              <a:rPr lang="zh-CN" altLang="en-US" dirty="0"/>
              <a:t>）中的</a:t>
            </a:r>
            <a:r>
              <a:rPr lang="en-US" altLang="zh-CN" dirty="0"/>
              <a:t>M-way, K-shot</a:t>
            </a:r>
            <a:r>
              <a:rPr lang="zh-CN" altLang="en-US" dirty="0"/>
              <a:t>的模式，即从样本集里选</a:t>
            </a:r>
            <a:r>
              <a:rPr lang="en-US" altLang="zh-CN" dirty="0"/>
              <a:t>M</a:t>
            </a:r>
            <a:r>
              <a:rPr lang="zh-CN" altLang="en-US" dirty="0"/>
              <a:t>个类别，每类采</a:t>
            </a:r>
            <a:r>
              <a:rPr lang="en-US" altLang="zh-CN" dirty="0"/>
              <a:t>K</a:t>
            </a:r>
            <a:r>
              <a:rPr lang="zh-CN" altLang="en-US" dirty="0"/>
              <a:t>个样本构成</a:t>
            </a:r>
            <a:r>
              <a:rPr lang="en-US" altLang="zh-CN" dirty="0"/>
              <a:t>Support</a:t>
            </a:r>
            <a:r>
              <a:rPr lang="zh-CN" altLang="en-US" dirty="0"/>
              <a:t>集，再另采一些样本构成</a:t>
            </a:r>
            <a:r>
              <a:rPr lang="en-US" altLang="zh-CN" dirty="0"/>
              <a:t>Query</a:t>
            </a:r>
            <a:r>
              <a:rPr lang="zh-CN" altLang="en-US" dirty="0"/>
              <a:t>集，</a:t>
            </a:r>
            <a:r>
              <a:rPr lang="en-US" altLang="zh-CN" dirty="0"/>
              <a:t>Support</a:t>
            </a:r>
            <a:r>
              <a:rPr lang="zh-CN" altLang="en-US" dirty="0"/>
              <a:t>集和</a:t>
            </a:r>
            <a:r>
              <a:rPr lang="en-US" altLang="zh-CN" dirty="0"/>
              <a:t>Query</a:t>
            </a:r>
            <a:r>
              <a:rPr lang="zh-CN" altLang="en-US" dirty="0"/>
              <a:t>集构成一次训练所用的训练样本，利用它们训练一次为一个</a:t>
            </a:r>
            <a:r>
              <a:rPr lang="en-US" altLang="zh-CN" dirty="0"/>
              <a:t>episode</a:t>
            </a:r>
          </a:p>
          <a:p>
            <a:r>
              <a:rPr lang="zh-CN" altLang="en-US" dirty="0"/>
              <a:t>基于原型的方法的基本思路就是用原型</a:t>
            </a:r>
            <a:r>
              <a:rPr lang="en-US" altLang="zh-CN" dirty="0"/>
              <a:t>embedding</a:t>
            </a:r>
            <a:r>
              <a:rPr lang="zh-CN" altLang="en-US" dirty="0"/>
              <a:t>来代表每一类，在训练时先用</a:t>
            </a:r>
            <a:r>
              <a:rPr lang="en-US" altLang="zh-CN" dirty="0"/>
              <a:t>Support</a:t>
            </a:r>
            <a:r>
              <a:rPr lang="zh-CN" altLang="en-US" dirty="0"/>
              <a:t>集里每一类中所有实体的</a:t>
            </a:r>
            <a:r>
              <a:rPr lang="en-US" altLang="zh-CN" dirty="0"/>
              <a:t>embeddings</a:t>
            </a:r>
            <a:r>
              <a:rPr lang="zh-CN" altLang="en-US" dirty="0"/>
              <a:t>取均值作为这一类的原型（如幻灯片所示）</a:t>
            </a:r>
            <a:endParaRPr lang="en-US" altLang="zh-CN" dirty="0"/>
          </a:p>
          <a:p>
            <a:r>
              <a:rPr lang="zh-CN" altLang="en-US" dirty="0"/>
              <a:t>再计算</a:t>
            </a:r>
            <a:r>
              <a:rPr lang="en-US" altLang="zh-CN" dirty="0"/>
              <a:t>Query</a:t>
            </a:r>
            <a:r>
              <a:rPr lang="zh-CN" altLang="en-US" dirty="0"/>
              <a:t>集里每个</a:t>
            </a:r>
            <a:r>
              <a:rPr lang="en-US" altLang="zh-CN" dirty="0"/>
              <a:t>token</a:t>
            </a:r>
            <a:r>
              <a:rPr lang="zh-CN" altLang="en-US" dirty="0"/>
              <a:t>的</a:t>
            </a:r>
            <a:r>
              <a:rPr lang="en-US" altLang="zh-CN" dirty="0"/>
              <a:t>embedding</a:t>
            </a:r>
            <a:r>
              <a:rPr lang="zh-CN" altLang="en-US" dirty="0"/>
              <a:t>与各类原型的距离</a:t>
            </a:r>
            <a:r>
              <a:rPr lang="en-US" altLang="zh-CN" dirty="0"/>
              <a:t>d</a:t>
            </a:r>
            <a:r>
              <a:rPr lang="zh-CN" altLang="en-US" dirty="0"/>
              <a:t>（文中取欧氏距离，</a:t>
            </a:r>
            <a:r>
              <a:rPr lang="en-US" altLang="zh-CN" dirty="0"/>
              <a:t>2-</a:t>
            </a:r>
            <a:r>
              <a:rPr lang="zh-CN" altLang="en-US" dirty="0"/>
              <a:t>范数），取</a:t>
            </a:r>
            <a:r>
              <a:rPr lang="en-US" altLang="zh-CN" dirty="0" err="1"/>
              <a:t>softmax</a:t>
            </a:r>
            <a:r>
              <a:rPr lang="zh-CN" altLang="en-US" dirty="0"/>
              <a:t>得到把该</a:t>
            </a:r>
            <a:r>
              <a:rPr lang="en-US" altLang="zh-CN" dirty="0"/>
              <a:t>token</a:t>
            </a:r>
            <a:r>
              <a:rPr lang="zh-CN" altLang="en-US" dirty="0"/>
              <a:t>归到各类的概率，最后取交叉熵计算训练</a:t>
            </a:r>
            <a:r>
              <a:rPr lang="en-US" altLang="zh-CN" dirty="0"/>
              <a:t>loss</a:t>
            </a:r>
            <a:r>
              <a:rPr lang="zh-CN" altLang="en-US" dirty="0"/>
              <a:t>，更新参数</a:t>
            </a:r>
            <a:endParaRPr lang="en-US" altLang="zh-CN" dirty="0"/>
          </a:p>
          <a:p>
            <a:r>
              <a:rPr lang="zh-CN" altLang="en-US" dirty="0"/>
              <a:t>在测试时还是先利用有标签样本计算原型，然后直接取原型与测试样本距离最小的类作为分类结果</a:t>
            </a:r>
            <a:endParaRPr lang="en-US" altLang="zh-CN" dirty="0"/>
          </a:p>
          <a:p>
            <a:r>
              <a:rPr lang="zh-CN" altLang="en-US" dirty="0"/>
              <a:t>（思路直观，可应用于大部分其它分类问题；不足：没提到</a:t>
            </a:r>
            <a:r>
              <a:rPr lang="en-US" altLang="zh-CN" dirty="0"/>
              <a:t>Others</a:t>
            </a:r>
            <a:r>
              <a:rPr lang="zh-CN" altLang="en-US" dirty="0"/>
              <a:t>类怎么处理？）</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5</a:t>
            </a:fld>
            <a:endParaRPr lang="zh-CN" altLang="en-US"/>
          </a:p>
        </p:txBody>
      </p:sp>
    </p:spTree>
    <p:extLst>
      <p:ext uri="{BB962C8B-B14F-4D97-AF65-F5344CB8AC3E}">
        <p14:creationId xmlns:p14="http://schemas.microsoft.com/office/powerpoint/2010/main" val="58875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有噪样本的有监督预训练是主要针对少样本</a:t>
            </a:r>
            <a:r>
              <a:rPr lang="en-US" altLang="zh-CN" dirty="0"/>
              <a:t>NER</a:t>
            </a:r>
            <a:r>
              <a:rPr lang="zh-CN" altLang="en-US" dirty="0"/>
              <a:t>问题的方法，用来解决</a:t>
            </a:r>
            <a:r>
              <a:rPr lang="en-US" altLang="zh-CN" dirty="0"/>
              <a:t>BERT</a:t>
            </a:r>
            <a:r>
              <a:rPr lang="zh-CN" altLang="en-US" dirty="0"/>
              <a:t>等基于</a:t>
            </a:r>
            <a:r>
              <a:rPr lang="en-US" altLang="zh-CN" dirty="0"/>
              <a:t>Transformer</a:t>
            </a:r>
            <a:r>
              <a:rPr lang="zh-CN" altLang="en-US" dirty="0"/>
              <a:t>结构的预训练语言模型对一个句子中的每个</a:t>
            </a:r>
            <a:r>
              <a:rPr lang="en-US" altLang="zh-CN" dirty="0"/>
              <a:t>token</a:t>
            </a:r>
            <a:r>
              <a:rPr lang="zh-CN" altLang="en-US" dirty="0"/>
              <a:t>都同等对待，但</a:t>
            </a:r>
            <a:r>
              <a:rPr lang="en-US" altLang="zh-CN" dirty="0"/>
              <a:t>NER</a:t>
            </a:r>
            <a:r>
              <a:rPr lang="zh-CN" altLang="en-US" dirty="0"/>
              <a:t>问题希望强调句中的命名实体而弱化其它</a:t>
            </a:r>
            <a:r>
              <a:rPr lang="en-US" altLang="zh-CN" dirty="0"/>
              <a:t>tokens</a:t>
            </a:r>
            <a:r>
              <a:rPr lang="zh-CN" altLang="en-US" dirty="0"/>
              <a:t>（被分到</a:t>
            </a:r>
            <a:r>
              <a:rPr lang="en-US" altLang="zh-CN" dirty="0"/>
              <a:t>Others</a:t>
            </a:r>
            <a:r>
              <a:rPr lang="zh-CN" altLang="en-US" dirty="0"/>
              <a:t>类的）的问题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利用标签自动生成的大规模数据集（</a:t>
            </a:r>
            <a:r>
              <a:rPr lang="en-US" altLang="zh-CN" dirty="0" err="1"/>
              <a:t>WiFiNE</a:t>
            </a:r>
            <a:r>
              <a:rPr lang="zh-CN" altLang="en-US" dirty="0"/>
              <a:t>，基于</a:t>
            </a:r>
            <a:r>
              <a:rPr lang="en-US" altLang="zh-CN" dirty="0"/>
              <a:t>Wikipedia</a:t>
            </a:r>
            <a:r>
              <a:rPr lang="zh-CN" altLang="en-US" dirty="0"/>
              <a:t>文本和</a:t>
            </a:r>
            <a:r>
              <a:rPr lang="en-US" altLang="zh-CN" dirty="0"/>
              <a:t>Freebase</a:t>
            </a:r>
            <a:r>
              <a:rPr lang="zh-CN" altLang="en-US" dirty="0"/>
              <a:t>知识库）对语言模型进一步预训练，利用数据集中标注的实体类别可能有噪声，但实体边界一般可视为准确的特性，目的在于增强将命名实体与</a:t>
            </a:r>
            <a:r>
              <a:rPr lang="en-US" altLang="zh-CN" dirty="0"/>
              <a:t>Others</a:t>
            </a:r>
            <a:r>
              <a:rPr lang="zh-CN" altLang="en-US" dirty="0"/>
              <a:t>类区分开的能力</a:t>
            </a:r>
          </a:p>
          <a:p>
            <a:endParaRPr lang="zh-CN" altLang="en-US" dirty="0"/>
          </a:p>
        </p:txBody>
      </p:sp>
      <p:sp>
        <p:nvSpPr>
          <p:cNvPr id="4" name="灯片编号占位符 3"/>
          <p:cNvSpPr>
            <a:spLocks noGrp="1"/>
          </p:cNvSpPr>
          <p:nvPr>
            <p:ph type="sldNum" sz="quarter" idx="5"/>
          </p:nvPr>
        </p:nvSpPr>
        <p:spPr/>
        <p:txBody>
          <a:bodyPr/>
          <a:lstStyle/>
          <a:p>
            <a:fld id="{033CDEDF-E1BA-4E0D-961C-5441DCA3F512}" type="slidenum">
              <a:rPr lang="zh-CN" altLang="en-US" smtClean="0"/>
              <a:t>6</a:t>
            </a:fld>
            <a:endParaRPr lang="zh-CN" altLang="en-US"/>
          </a:p>
        </p:txBody>
      </p:sp>
    </p:spTree>
    <p:extLst>
      <p:ext uri="{BB962C8B-B14F-4D97-AF65-F5344CB8AC3E}">
        <p14:creationId xmlns:p14="http://schemas.microsoft.com/office/powerpoint/2010/main" val="71982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自训练方法的出发点是利用易于大量获得的无标签数据，根据少量的有标签数据来对其进行标注，从而用于进一步的模型训练</a:t>
            </a:r>
            <a:endParaRPr lang="en-US" altLang="zh-CN" dirty="0"/>
          </a:p>
          <a:p>
            <a:r>
              <a:rPr lang="zh-CN" altLang="en-US" dirty="0"/>
              <a:t>流程（右）为先利用少量有标签数据训练一个初始模型（</a:t>
            </a:r>
            <a:r>
              <a:rPr lang="en-US" altLang="zh-CN" dirty="0"/>
              <a:t>Teacher</a:t>
            </a:r>
            <a:r>
              <a:rPr lang="zh-CN" altLang="en-US" dirty="0"/>
              <a:t>），再将无标签数据输入初始模型，将其预测的分类结果作为伪标注标签，最后同时使用标签数据和伪标注后的无标签数据训练模型（</a:t>
            </a:r>
            <a:r>
              <a:rPr lang="en-US" altLang="zh-CN" dirty="0"/>
              <a:t>Student</a:t>
            </a:r>
            <a:r>
              <a:rPr lang="zh-CN" altLang="en-US" dirty="0"/>
              <a:t>），训练完成后还可将其作为新的初始模型的初始值，进行新一轮的训练</a:t>
            </a:r>
            <a:r>
              <a:rPr lang="en-US" altLang="zh-CN" dirty="0"/>
              <a:t>-</a:t>
            </a:r>
            <a:r>
              <a:rPr lang="zh-CN" altLang="en-US" dirty="0"/>
              <a:t>伪标注</a:t>
            </a:r>
            <a:r>
              <a:rPr lang="en-US" altLang="zh-CN" dirty="0"/>
              <a:t>-</a:t>
            </a:r>
            <a:r>
              <a:rPr lang="zh-CN" altLang="en-US" dirty="0"/>
              <a:t>训练，如此循环迭代直至模型性能足够好</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7</a:t>
            </a:fld>
            <a:endParaRPr lang="zh-CN" altLang="en-US"/>
          </a:p>
        </p:txBody>
      </p:sp>
    </p:spTree>
    <p:extLst>
      <p:ext uri="{BB962C8B-B14F-4D97-AF65-F5344CB8AC3E}">
        <p14:creationId xmlns:p14="http://schemas.microsoft.com/office/powerpoint/2010/main" val="309543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这四种方法可以相互组合，进一步提升少样本</a:t>
            </a:r>
            <a:r>
              <a:rPr lang="en-US" altLang="zh-CN" dirty="0"/>
              <a:t>NER</a:t>
            </a:r>
            <a:r>
              <a:rPr lang="zh-CN" altLang="en-US" dirty="0"/>
              <a:t>性能，在实验中也测试了多种组合模型的性能</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8</a:t>
            </a:fld>
            <a:endParaRPr lang="zh-CN" altLang="en-US"/>
          </a:p>
        </p:txBody>
      </p:sp>
    </p:spTree>
    <p:extLst>
      <p:ext uri="{BB962C8B-B14F-4D97-AF65-F5344CB8AC3E}">
        <p14:creationId xmlns:p14="http://schemas.microsoft.com/office/powerpoint/2010/main" val="406566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a:t>
            </a:r>
            <a:r>
              <a:rPr lang="en-US" altLang="zh-CN" dirty="0"/>
              <a:t>10</a:t>
            </a:r>
            <a:r>
              <a:rPr lang="zh-CN" altLang="en-US" dirty="0"/>
              <a:t>个数据集上进行了测试，各数据集的相关信息在表中给出</a:t>
            </a:r>
          </a:p>
        </p:txBody>
      </p:sp>
      <p:sp>
        <p:nvSpPr>
          <p:cNvPr id="4" name="灯片编号占位符 3"/>
          <p:cNvSpPr>
            <a:spLocks noGrp="1"/>
          </p:cNvSpPr>
          <p:nvPr>
            <p:ph type="sldNum" sz="quarter" idx="5"/>
          </p:nvPr>
        </p:nvSpPr>
        <p:spPr/>
        <p:txBody>
          <a:bodyPr/>
          <a:lstStyle/>
          <a:p>
            <a:fld id="{033CDEDF-E1BA-4E0D-961C-5441DCA3F512}" type="slidenum">
              <a:rPr lang="zh-CN" altLang="en-US" smtClean="0"/>
              <a:t>9</a:t>
            </a:fld>
            <a:endParaRPr lang="zh-CN" altLang="en-US"/>
          </a:p>
        </p:txBody>
      </p:sp>
    </p:spTree>
    <p:extLst>
      <p:ext uri="{BB962C8B-B14F-4D97-AF65-F5344CB8AC3E}">
        <p14:creationId xmlns:p14="http://schemas.microsoft.com/office/powerpoint/2010/main" val="244045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56BE8-2074-4401-82B3-378B1A4B4F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607259-1622-4439-8C58-F18F10F57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DAE6C6-53A4-4EC9-A253-05B5D6F68C4A}"/>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9BFD7D2A-0658-4F5D-9E06-F1E54A232D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BB1241-7D78-4B34-B349-7B7435271C0F}"/>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267459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FD236-15FE-4137-ACF1-E4576536A9E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5FEDC79-E3F8-43BA-8E5A-6CDEFAC741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100E60-9CAD-4A47-A3F4-69C7569D33AC}"/>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CA0F27E-11D7-4E8D-AF8E-8583A4D5CE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C86107-C147-48E8-86EE-14DEB9326D7A}"/>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349323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8C9E50-4C4B-49A7-9351-2662208C20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60C087-553B-4598-8399-660DA043BC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883550-2B06-4FB9-A879-6228666341C1}"/>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15082B6A-BCDC-4521-A832-CB2B5856E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D678F-15BF-413E-BD52-2D07F69CA8EC}"/>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204606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FC191-6159-414E-B0A8-0DDBF2FD84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38A28D-F21B-4811-AE9A-648618FFE7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1C2C62-0AFD-4C80-9C9D-8BA6B0691868}"/>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AAB3405-3713-4361-ADF0-A9F39FF98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9F93A9-4F7E-4A8E-B85B-AD4D19250E2F}"/>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422760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17FB2-FFA8-47B9-B4DF-0C58EC82DB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289D65-317D-4E7C-B07E-17A0A3E4D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53A31E-E90B-4890-8AB5-89DD4E374CB7}"/>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D0740921-49F9-4E9F-AF77-CF39CD1DE3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71687D-404D-4185-9DC4-78CD143658DE}"/>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372135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D4725-0C1F-4789-9282-32895B8471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8642FE-5419-4941-BFA6-32AA777E5F8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CD1F16-3C3C-4287-B46B-7ADE1B4749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B22855-A754-4BBF-9515-756F19714104}"/>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0B87BD47-0CC8-44D8-90A5-6086EEC3E1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6333CD-E459-4991-B2D4-CE8EB366C110}"/>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33295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08A2F-AB8A-4BEB-B60F-6CA58F585C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8D8BFC-4CC6-488C-BDD4-3FB408B29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6D9D95-FBEE-41FA-9C91-ACDE4EDFCD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CCCC2E0-42E1-46BE-9BD5-4E3CA3640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154960-DBDA-4DA7-9E1E-7B70E09036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D3419E-AFFE-4374-85E5-CB6ACC517603}"/>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8" name="页脚占位符 7">
            <a:extLst>
              <a:ext uri="{FF2B5EF4-FFF2-40B4-BE49-F238E27FC236}">
                <a16:creationId xmlns:a16="http://schemas.microsoft.com/office/drawing/2014/main" id="{503B8A4A-F996-4C9E-BE4F-58CBFE30A8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B1DE74-A82F-457F-BFBC-4AB577DC9F65}"/>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51418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35ABC-7C43-4144-9173-4EA9EBD86F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102286-1D0C-4EFB-8142-A4DCF694BE8A}"/>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B7818BCE-B3A2-4FF0-B7F7-CF33905FD6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A587D0-210A-45AB-929C-30BA650C1DE6}"/>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83492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6DE1DF-C644-42FA-9C21-F43B3A302748}"/>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3" name="页脚占位符 2">
            <a:extLst>
              <a:ext uri="{FF2B5EF4-FFF2-40B4-BE49-F238E27FC236}">
                <a16:creationId xmlns:a16="http://schemas.microsoft.com/office/drawing/2014/main" id="{976B8016-E457-45BC-80CF-6DF4F80B3D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6641CE-C243-456C-9DFD-FA794C5D25A1}"/>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203405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27F55-BCE3-4B0F-87AD-EA1EED9352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061AF1-2FB4-47BE-A3DB-D61A24A06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D9A497-D0E1-4F83-A502-E75B5C926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AAD2B4-A0F9-4D02-9429-8A4954B0F376}"/>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2B1C539D-02AC-4874-A96E-D7E03DC4BF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95B822-4253-4124-B1AA-6F6C0C2388A8}"/>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423402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10B73-2D1C-4331-88B3-BE5BDED3C7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EEED21-A802-487C-8A16-95FFF6146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081700-2B04-42CD-A57A-F266CA780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02B79E-3EA6-4B21-B641-DF860AFEE3FF}"/>
              </a:ext>
            </a:extLst>
          </p:cNvPr>
          <p:cNvSpPr>
            <a:spLocks noGrp="1"/>
          </p:cNvSpPr>
          <p:nvPr>
            <p:ph type="dt" sz="half" idx="10"/>
          </p:nvPr>
        </p:nvSpPr>
        <p:spPr/>
        <p:txBody>
          <a:bodyPr/>
          <a:lstStyle/>
          <a:p>
            <a:fld id="{002F6726-1978-478F-A3D6-04EC1B5C274E}"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93CB0F62-C1AF-4A00-BD3E-35CDE46C6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C84479-5AE9-4F06-AD87-6591214F5737}"/>
              </a:ext>
            </a:extLst>
          </p:cNvPr>
          <p:cNvSpPr>
            <a:spLocks noGrp="1"/>
          </p:cNvSpPr>
          <p:nvPr>
            <p:ph type="sldNum" sz="quarter" idx="12"/>
          </p:nvPr>
        </p:nvSpPr>
        <p:spPr/>
        <p:txBody>
          <a:body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51560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8D13D5-AC91-42CF-B103-ECFB0AB5C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476205-CD34-4EFC-842D-111E68AF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EBF270-9DF8-4C0C-9F10-16DB27E26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F6726-1978-478F-A3D6-04EC1B5C274E}"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344DFCF5-905D-44FD-9D60-CF2E40AB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E33420-3790-469D-ABA0-BB4629160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A8BA4-B7BD-4D93-8806-F1F96727F4A8}" type="slidenum">
              <a:rPr lang="zh-CN" altLang="en-US" smtClean="0"/>
              <a:t>‹#›</a:t>
            </a:fld>
            <a:endParaRPr lang="zh-CN" altLang="en-US"/>
          </a:p>
        </p:txBody>
      </p:sp>
    </p:spTree>
    <p:extLst>
      <p:ext uri="{BB962C8B-B14F-4D97-AF65-F5344CB8AC3E}">
        <p14:creationId xmlns:p14="http://schemas.microsoft.com/office/powerpoint/2010/main" val="363723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423B6-D062-42BF-BAC8-11D502BCB0DF}"/>
              </a:ext>
            </a:extLst>
          </p:cNvPr>
          <p:cNvSpPr>
            <a:spLocks noGrp="1"/>
          </p:cNvSpPr>
          <p:nvPr>
            <p:ph type="ctrTitle"/>
          </p:nvPr>
        </p:nvSpPr>
        <p:spPr/>
        <p:txBody>
          <a:bodyPr/>
          <a:lstStyle/>
          <a:p>
            <a:r>
              <a:rPr lang="zh-CN" altLang="en-US" dirty="0"/>
              <a:t>少样本分类</a:t>
            </a:r>
          </a:p>
        </p:txBody>
      </p:sp>
      <p:sp>
        <p:nvSpPr>
          <p:cNvPr id="3" name="副标题 2">
            <a:extLst>
              <a:ext uri="{FF2B5EF4-FFF2-40B4-BE49-F238E27FC236}">
                <a16:creationId xmlns:a16="http://schemas.microsoft.com/office/drawing/2014/main" id="{EE0D27B1-00A2-4524-A0B3-0ECFBFB56040}"/>
              </a:ext>
            </a:extLst>
          </p:cNvPr>
          <p:cNvSpPr>
            <a:spLocks noGrp="1"/>
          </p:cNvSpPr>
          <p:nvPr>
            <p:ph type="subTitle" idx="1"/>
          </p:nvPr>
        </p:nvSpPr>
        <p:spPr/>
        <p:txBody>
          <a:bodyPr/>
          <a:lstStyle/>
          <a:p>
            <a:r>
              <a:rPr lang="zh-CN" altLang="en-US" dirty="0"/>
              <a:t>（</a:t>
            </a:r>
            <a:r>
              <a:rPr lang="en-US" altLang="zh-CN" dirty="0"/>
              <a:t>Few-shot Classification</a:t>
            </a:r>
            <a:r>
              <a:rPr lang="zh-CN" altLang="en-US" dirty="0"/>
              <a:t>）</a:t>
            </a:r>
          </a:p>
        </p:txBody>
      </p:sp>
    </p:spTree>
    <p:extLst>
      <p:ext uri="{BB962C8B-B14F-4D97-AF65-F5344CB8AC3E}">
        <p14:creationId xmlns:p14="http://schemas.microsoft.com/office/powerpoint/2010/main" val="267459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1A00E-BF3F-4961-81E4-BEC6E39131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D79BAC-E8BA-49B9-8E24-54538789985D}"/>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6A42F417-6C16-4505-9564-8DBDBFC3A1E0}"/>
              </a:ext>
            </a:extLst>
          </p:cNvPr>
          <p:cNvPicPr>
            <a:picLocks noChangeAspect="1"/>
          </p:cNvPicPr>
          <p:nvPr/>
        </p:nvPicPr>
        <p:blipFill rotWithShape="1">
          <a:blip r:embed="rId3"/>
          <a:srcRect/>
          <a:stretch/>
        </p:blipFill>
        <p:spPr>
          <a:xfrm>
            <a:off x="487802" y="0"/>
            <a:ext cx="7043788" cy="6858000"/>
          </a:xfrm>
          <a:prstGeom prst="rect">
            <a:avLst/>
          </a:prstGeom>
        </p:spPr>
      </p:pic>
      <p:pic>
        <p:nvPicPr>
          <p:cNvPr id="9" name="图片 8">
            <a:extLst>
              <a:ext uri="{FF2B5EF4-FFF2-40B4-BE49-F238E27FC236}">
                <a16:creationId xmlns:a16="http://schemas.microsoft.com/office/drawing/2014/main" id="{9D0A4938-79C9-463F-8763-58F44E698340}"/>
              </a:ext>
            </a:extLst>
          </p:cNvPr>
          <p:cNvPicPr>
            <a:picLocks noChangeAspect="1"/>
          </p:cNvPicPr>
          <p:nvPr/>
        </p:nvPicPr>
        <p:blipFill>
          <a:blip r:embed="rId4"/>
          <a:stretch>
            <a:fillRect/>
          </a:stretch>
        </p:blipFill>
        <p:spPr>
          <a:xfrm>
            <a:off x="7608448" y="2247900"/>
            <a:ext cx="4095750" cy="2362200"/>
          </a:xfrm>
          <a:prstGeom prst="rect">
            <a:avLst/>
          </a:prstGeom>
        </p:spPr>
      </p:pic>
    </p:spTree>
    <p:extLst>
      <p:ext uri="{BB962C8B-B14F-4D97-AF65-F5344CB8AC3E}">
        <p14:creationId xmlns:p14="http://schemas.microsoft.com/office/powerpoint/2010/main" val="386710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4BB10-C4A3-4B3F-913D-467AA199149F}"/>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61182C88-1E1E-4291-9513-3E30DE0E24EB}"/>
              </a:ext>
            </a:extLst>
          </p:cNvPr>
          <p:cNvPicPr>
            <a:picLocks noGrp="1" noChangeAspect="1"/>
          </p:cNvPicPr>
          <p:nvPr>
            <p:ph idx="1"/>
          </p:nvPr>
        </p:nvPicPr>
        <p:blipFill>
          <a:blip r:embed="rId3"/>
          <a:stretch>
            <a:fillRect/>
          </a:stretch>
        </p:blipFill>
        <p:spPr>
          <a:xfrm>
            <a:off x="2421621" y="4394388"/>
            <a:ext cx="7348756" cy="855677"/>
          </a:xfrm>
        </p:spPr>
      </p:pic>
      <p:pic>
        <p:nvPicPr>
          <p:cNvPr id="5" name="图片 4">
            <a:extLst>
              <a:ext uri="{FF2B5EF4-FFF2-40B4-BE49-F238E27FC236}">
                <a16:creationId xmlns:a16="http://schemas.microsoft.com/office/drawing/2014/main" id="{BA33C978-FAD9-4723-AAF3-8D798CD8947F}"/>
              </a:ext>
            </a:extLst>
          </p:cNvPr>
          <p:cNvPicPr>
            <a:picLocks noChangeAspect="1"/>
          </p:cNvPicPr>
          <p:nvPr/>
        </p:nvPicPr>
        <p:blipFill>
          <a:blip r:embed="rId4"/>
          <a:stretch>
            <a:fillRect/>
          </a:stretch>
        </p:blipFill>
        <p:spPr>
          <a:xfrm>
            <a:off x="2824293" y="2180882"/>
            <a:ext cx="6543413" cy="1820411"/>
          </a:xfrm>
          <a:prstGeom prst="rect">
            <a:avLst/>
          </a:prstGeom>
        </p:spPr>
      </p:pic>
    </p:spTree>
    <p:extLst>
      <p:ext uri="{BB962C8B-B14F-4D97-AF65-F5344CB8AC3E}">
        <p14:creationId xmlns:p14="http://schemas.microsoft.com/office/powerpoint/2010/main" val="151401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8168B-6821-411C-91DB-C21427E77E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77003F-24B2-483B-8B1C-1230BD0A64DE}"/>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53B29B4-9357-4CDF-8F95-3AD2E521C7D7}"/>
              </a:ext>
            </a:extLst>
          </p:cNvPr>
          <p:cNvPicPr>
            <a:picLocks noChangeAspect="1"/>
          </p:cNvPicPr>
          <p:nvPr/>
        </p:nvPicPr>
        <p:blipFill>
          <a:blip r:embed="rId3"/>
          <a:stretch>
            <a:fillRect/>
          </a:stretch>
        </p:blipFill>
        <p:spPr>
          <a:xfrm>
            <a:off x="2455178" y="1642145"/>
            <a:ext cx="7281644" cy="3573710"/>
          </a:xfrm>
          <a:prstGeom prst="rect">
            <a:avLst/>
          </a:prstGeom>
        </p:spPr>
      </p:pic>
    </p:spTree>
    <p:extLst>
      <p:ext uri="{BB962C8B-B14F-4D97-AF65-F5344CB8AC3E}">
        <p14:creationId xmlns:p14="http://schemas.microsoft.com/office/powerpoint/2010/main" val="211178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ECA15-7F1E-4D7D-852E-C77BE02179C9}"/>
              </a:ext>
            </a:extLst>
          </p:cNvPr>
          <p:cNvSpPr>
            <a:spLocks noGrp="1"/>
          </p:cNvSpPr>
          <p:nvPr>
            <p:ph type="title"/>
          </p:nvPr>
        </p:nvSpPr>
        <p:spPr/>
        <p:txBody>
          <a:bodyPr/>
          <a:lstStyle/>
          <a:p>
            <a:r>
              <a:rPr lang="zh-CN" altLang="en-US" dirty="0"/>
              <a:t>少样本分类</a:t>
            </a:r>
          </a:p>
        </p:txBody>
      </p:sp>
      <p:sp>
        <p:nvSpPr>
          <p:cNvPr id="3" name="内容占位符 2">
            <a:extLst>
              <a:ext uri="{FF2B5EF4-FFF2-40B4-BE49-F238E27FC236}">
                <a16:creationId xmlns:a16="http://schemas.microsoft.com/office/drawing/2014/main" id="{FB159410-9340-4BC0-A739-921A47D76261}"/>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F6E25936-304A-41F5-9FDA-CE18051B7F1F}"/>
              </a:ext>
            </a:extLst>
          </p:cNvPr>
          <p:cNvPicPr>
            <a:picLocks noChangeAspect="1"/>
          </p:cNvPicPr>
          <p:nvPr/>
        </p:nvPicPr>
        <p:blipFill>
          <a:blip r:embed="rId3"/>
          <a:stretch>
            <a:fillRect/>
          </a:stretch>
        </p:blipFill>
        <p:spPr>
          <a:xfrm>
            <a:off x="2908183" y="2732714"/>
            <a:ext cx="6375633" cy="1392572"/>
          </a:xfrm>
          <a:prstGeom prst="rect">
            <a:avLst/>
          </a:prstGeom>
        </p:spPr>
      </p:pic>
    </p:spTree>
    <p:extLst>
      <p:ext uri="{BB962C8B-B14F-4D97-AF65-F5344CB8AC3E}">
        <p14:creationId xmlns:p14="http://schemas.microsoft.com/office/powerpoint/2010/main" val="21889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FEF05-C22A-4CE1-A6B5-4A8BB2ED97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AB9F18-956D-4688-A788-A3BF88D8A47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091FD26-8E91-4305-B8D8-76422D5D1C98}"/>
              </a:ext>
            </a:extLst>
          </p:cNvPr>
          <p:cNvPicPr>
            <a:picLocks noChangeAspect="1"/>
          </p:cNvPicPr>
          <p:nvPr/>
        </p:nvPicPr>
        <p:blipFill>
          <a:blip r:embed="rId3"/>
          <a:stretch>
            <a:fillRect/>
          </a:stretch>
        </p:blipFill>
        <p:spPr>
          <a:xfrm>
            <a:off x="4283978" y="1268835"/>
            <a:ext cx="3624044" cy="4320330"/>
          </a:xfrm>
          <a:prstGeom prst="rect">
            <a:avLst/>
          </a:prstGeom>
        </p:spPr>
      </p:pic>
    </p:spTree>
    <p:extLst>
      <p:ext uri="{BB962C8B-B14F-4D97-AF65-F5344CB8AC3E}">
        <p14:creationId xmlns:p14="http://schemas.microsoft.com/office/powerpoint/2010/main" val="10410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7A412-708B-4AA5-B1A8-CEC4A6B5F09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C1E896D7-F52A-4B07-9A07-760CA3C2E1E5}"/>
              </a:ext>
            </a:extLst>
          </p:cNvPr>
          <p:cNvSpPr>
            <a:spLocks noGrp="1"/>
          </p:cNvSpPr>
          <p:nvPr>
            <p:ph idx="1"/>
          </p:nvPr>
        </p:nvSpPr>
        <p:spPr/>
        <p:txBody>
          <a:bodyPr/>
          <a:lstStyle/>
          <a:p>
            <a:r>
              <a:rPr lang="zh-CN" altLang="en-US" dirty="0"/>
              <a:t>计算复杂度高</a:t>
            </a:r>
            <a:endParaRPr lang="en-US" altLang="zh-CN" dirty="0"/>
          </a:p>
          <a:p>
            <a:endParaRPr lang="en-US" altLang="zh-CN" dirty="0"/>
          </a:p>
          <a:p>
            <a:r>
              <a:rPr lang="en-US" altLang="zh-CN" dirty="0"/>
              <a:t>Prompt</a:t>
            </a:r>
            <a:r>
              <a:rPr lang="zh-CN" altLang="en-US" dirty="0"/>
              <a:t>需手工设计</a:t>
            </a:r>
            <a:endParaRPr lang="en-US" altLang="zh-CN" dirty="0"/>
          </a:p>
          <a:p>
            <a:endParaRPr lang="en-US" altLang="zh-CN" dirty="0"/>
          </a:p>
          <a:p>
            <a:r>
              <a:rPr lang="zh-CN" altLang="en-US" dirty="0"/>
              <a:t>性能对</a:t>
            </a:r>
            <a:r>
              <a:rPr lang="en-US" altLang="zh-CN" dirty="0"/>
              <a:t>Prompt</a:t>
            </a:r>
            <a:r>
              <a:rPr lang="zh-CN" altLang="en-US" dirty="0"/>
              <a:t>敏感</a:t>
            </a:r>
            <a:endParaRPr lang="en-US" altLang="zh-CN" dirty="0"/>
          </a:p>
          <a:p>
            <a:pPr lvl="1">
              <a:buFont typeface="Wingdings" panose="05000000000000000000" pitchFamily="2" charset="2"/>
              <a:buChar char="Ø"/>
            </a:pPr>
            <a:endParaRPr lang="en-US" altLang="zh-CN" dirty="0"/>
          </a:p>
          <a:p>
            <a:r>
              <a:rPr lang="zh-CN" altLang="en-US" dirty="0"/>
              <a:t>依赖大量有标签的</a:t>
            </a:r>
            <a:r>
              <a:rPr lang="en-US" altLang="zh-CN" dirty="0"/>
              <a:t>dev</a:t>
            </a:r>
            <a:r>
              <a:rPr lang="zh-CN" altLang="en-US" dirty="0"/>
              <a:t>数据</a:t>
            </a:r>
            <a:endParaRPr lang="en-US" altLang="zh-CN" dirty="0"/>
          </a:p>
        </p:txBody>
      </p:sp>
      <p:pic>
        <p:nvPicPr>
          <p:cNvPr id="5" name="图片 4">
            <a:extLst>
              <a:ext uri="{FF2B5EF4-FFF2-40B4-BE49-F238E27FC236}">
                <a16:creationId xmlns:a16="http://schemas.microsoft.com/office/drawing/2014/main" id="{43A32A70-112A-4779-AB0F-8034F6789964}"/>
              </a:ext>
            </a:extLst>
          </p:cNvPr>
          <p:cNvPicPr>
            <a:picLocks noChangeAspect="1"/>
          </p:cNvPicPr>
          <p:nvPr/>
        </p:nvPicPr>
        <p:blipFill>
          <a:blip r:embed="rId3"/>
          <a:stretch>
            <a:fillRect/>
          </a:stretch>
        </p:blipFill>
        <p:spPr>
          <a:xfrm>
            <a:off x="7729756" y="1268835"/>
            <a:ext cx="3624044" cy="4320330"/>
          </a:xfrm>
          <a:prstGeom prst="rect">
            <a:avLst/>
          </a:prstGeom>
        </p:spPr>
      </p:pic>
    </p:spTree>
    <p:extLst>
      <p:ext uri="{BB962C8B-B14F-4D97-AF65-F5344CB8AC3E}">
        <p14:creationId xmlns:p14="http://schemas.microsoft.com/office/powerpoint/2010/main" val="4949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8FD74-8DB2-4348-ABC8-D110BAD99576}"/>
              </a:ext>
            </a:extLst>
          </p:cNvPr>
          <p:cNvSpPr>
            <a:spLocks noGrp="1"/>
          </p:cNvSpPr>
          <p:nvPr>
            <p:ph type="title"/>
          </p:nvPr>
        </p:nvSpPr>
        <p:spPr/>
        <p:txBody>
          <a:bodyPr/>
          <a:lstStyle/>
          <a:p>
            <a:r>
              <a:rPr lang="en-US" altLang="zh-CN" dirty="0" err="1"/>
              <a:t>QaNER</a:t>
            </a:r>
            <a:endParaRPr lang="zh-CN" altLang="en-US" dirty="0"/>
          </a:p>
        </p:txBody>
      </p:sp>
      <p:sp>
        <p:nvSpPr>
          <p:cNvPr id="3" name="内容占位符 2">
            <a:extLst>
              <a:ext uri="{FF2B5EF4-FFF2-40B4-BE49-F238E27FC236}">
                <a16:creationId xmlns:a16="http://schemas.microsoft.com/office/drawing/2014/main" id="{C1D580C2-71FB-4D8C-AC50-3EDF80FD9D94}"/>
              </a:ext>
            </a:extLst>
          </p:cNvPr>
          <p:cNvSpPr>
            <a:spLocks noGrp="1"/>
          </p:cNvSpPr>
          <p:nvPr>
            <p:ph idx="1"/>
          </p:nvPr>
        </p:nvSpPr>
        <p:spPr/>
        <p:txBody>
          <a:bodyPr/>
          <a:lstStyle/>
          <a:p>
            <a:r>
              <a:rPr lang="zh-CN" altLang="en-US" dirty="0"/>
              <a:t>采用提取原文区间的</a:t>
            </a:r>
            <a:r>
              <a:rPr lang="en-US" altLang="zh-CN" dirty="0"/>
              <a:t>QA</a:t>
            </a:r>
            <a:r>
              <a:rPr lang="zh-CN" altLang="en-US" dirty="0"/>
              <a:t>模型</a:t>
            </a:r>
            <a:endParaRPr lang="en-US" altLang="zh-CN" dirty="0"/>
          </a:p>
          <a:p>
            <a:endParaRPr lang="en-US" altLang="zh-CN" dirty="0"/>
          </a:p>
          <a:p>
            <a:r>
              <a:rPr lang="zh-CN" altLang="en-US" dirty="0"/>
              <a:t>提问模板中填入不同类别对应名词</a:t>
            </a:r>
            <a:endParaRPr lang="en-US" altLang="zh-CN" dirty="0"/>
          </a:p>
          <a:p>
            <a:endParaRPr lang="en-US" altLang="zh-CN" dirty="0"/>
          </a:p>
          <a:p>
            <a:r>
              <a:rPr lang="zh-CN" altLang="en-US" dirty="0"/>
              <a:t>一句中不存在某类实体的情况</a:t>
            </a:r>
            <a:endParaRPr lang="en-US" altLang="zh-CN" dirty="0"/>
          </a:p>
          <a:p>
            <a:endParaRPr lang="en-US" altLang="zh-CN" dirty="0"/>
          </a:p>
          <a:p>
            <a:r>
              <a:rPr lang="zh-CN" altLang="en-US" dirty="0"/>
              <a:t>一句中有多个同类实体的处理</a:t>
            </a:r>
          </a:p>
        </p:txBody>
      </p:sp>
      <p:pic>
        <p:nvPicPr>
          <p:cNvPr id="5" name="图片 4">
            <a:extLst>
              <a:ext uri="{FF2B5EF4-FFF2-40B4-BE49-F238E27FC236}">
                <a16:creationId xmlns:a16="http://schemas.microsoft.com/office/drawing/2014/main" id="{4F09DEF5-8E0E-4596-B75B-3676D71DC86B}"/>
              </a:ext>
            </a:extLst>
          </p:cNvPr>
          <p:cNvPicPr>
            <a:picLocks noChangeAspect="1"/>
          </p:cNvPicPr>
          <p:nvPr/>
        </p:nvPicPr>
        <p:blipFill>
          <a:blip r:embed="rId3"/>
          <a:stretch>
            <a:fillRect/>
          </a:stretch>
        </p:blipFill>
        <p:spPr>
          <a:xfrm>
            <a:off x="7763312" y="2019649"/>
            <a:ext cx="3590488" cy="2818701"/>
          </a:xfrm>
          <a:prstGeom prst="rect">
            <a:avLst/>
          </a:prstGeom>
        </p:spPr>
      </p:pic>
    </p:spTree>
    <p:extLst>
      <p:ext uri="{BB962C8B-B14F-4D97-AF65-F5344CB8AC3E}">
        <p14:creationId xmlns:p14="http://schemas.microsoft.com/office/powerpoint/2010/main" val="374324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A73CB-9A7C-4B29-A2BE-9994DA8162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646852E-2E89-446C-89C9-87BE70EAB74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7AEE6B1-395F-4E90-90D2-71947117E9BC}"/>
              </a:ext>
            </a:extLst>
          </p:cNvPr>
          <p:cNvPicPr>
            <a:picLocks noChangeAspect="1"/>
          </p:cNvPicPr>
          <p:nvPr/>
        </p:nvPicPr>
        <p:blipFill rotWithShape="1">
          <a:blip r:embed="rId3"/>
          <a:srcRect b="47204"/>
          <a:stretch/>
        </p:blipFill>
        <p:spPr>
          <a:xfrm>
            <a:off x="2337732" y="1699447"/>
            <a:ext cx="7516536" cy="3459105"/>
          </a:xfrm>
          <a:prstGeom prst="rect">
            <a:avLst/>
          </a:prstGeom>
        </p:spPr>
      </p:pic>
    </p:spTree>
    <p:extLst>
      <p:ext uri="{BB962C8B-B14F-4D97-AF65-F5344CB8AC3E}">
        <p14:creationId xmlns:p14="http://schemas.microsoft.com/office/powerpoint/2010/main" val="210500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40B03-A4F2-400D-9205-4D4F75A2B96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675F8B-4077-48D4-B008-69760E3FC6A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1B0DC33-E19B-41B8-9201-6773BD286715}"/>
              </a:ext>
            </a:extLst>
          </p:cNvPr>
          <p:cNvPicPr>
            <a:picLocks noChangeAspect="1"/>
          </p:cNvPicPr>
          <p:nvPr/>
        </p:nvPicPr>
        <p:blipFill rotWithShape="1">
          <a:blip r:embed="rId3"/>
          <a:srcRect t="52895"/>
          <a:stretch/>
        </p:blipFill>
        <p:spPr>
          <a:xfrm>
            <a:off x="2337732" y="1885894"/>
            <a:ext cx="7516536" cy="3086212"/>
          </a:xfrm>
          <a:prstGeom prst="rect">
            <a:avLst/>
          </a:prstGeom>
        </p:spPr>
      </p:pic>
    </p:spTree>
    <p:extLst>
      <p:ext uri="{BB962C8B-B14F-4D97-AF65-F5344CB8AC3E}">
        <p14:creationId xmlns:p14="http://schemas.microsoft.com/office/powerpoint/2010/main" val="151674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5167E-178C-4C34-ABD4-14D23C19B8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62EDA5-10E7-4D07-9C52-10A5D36070C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1ED4AD5-5973-4603-A97D-DF6286EF2DF1}"/>
              </a:ext>
            </a:extLst>
          </p:cNvPr>
          <p:cNvPicPr>
            <a:picLocks noChangeAspect="1"/>
          </p:cNvPicPr>
          <p:nvPr/>
        </p:nvPicPr>
        <p:blipFill>
          <a:blip r:embed="rId3"/>
          <a:stretch>
            <a:fillRect/>
          </a:stretch>
        </p:blipFill>
        <p:spPr>
          <a:xfrm>
            <a:off x="2371288" y="811635"/>
            <a:ext cx="7449424" cy="5234730"/>
          </a:xfrm>
          <a:prstGeom prst="rect">
            <a:avLst/>
          </a:prstGeom>
        </p:spPr>
      </p:pic>
    </p:spTree>
    <p:extLst>
      <p:ext uri="{BB962C8B-B14F-4D97-AF65-F5344CB8AC3E}">
        <p14:creationId xmlns:p14="http://schemas.microsoft.com/office/powerpoint/2010/main" val="80836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ECA15-7F1E-4D7D-852E-C77BE02179C9}"/>
              </a:ext>
            </a:extLst>
          </p:cNvPr>
          <p:cNvSpPr>
            <a:spLocks noGrp="1"/>
          </p:cNvSpPr>
          <p:nvPr>
            <p:ph type="title"/>
          </p:nvPr>
        </p:nvSpPr>
        <p:spPr/>
        <p:txBody>
          <a:bodyPr/>
          <a:lstStyle/>
          <a:p>
            <a:r>
              <a:rPr lang="zh-CN" altLang="en-US" dirty="0"/>
              <a:t>少样本分类</a:t>
            </a:r>
          </a:p>
        </p:txBody>
      </p:sp>
      <p:sp>
        <p:nvSpPr>
          <p:cNvPr id="3" name="内容占位符 2">
            <a:extLst>
              <a:ext uri="{FF2B5EF4-FFF2-40B4-BE49-F238E27FC236}">
                <a16:creationId xmlns:a16="http://schemas.microsoft.com/office/drawing/2014/main" id="{FB159410-9340-4BC0-A739-921A47D7626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70EF6B7-8071-44DF-B32D-B8AB3EDAD992}"/>
              </a:ext>
            </a:extLst>
          </p:cNvPr>
          <p:cNvPicPr>
            <a:picLocks noChangeAspect="1"/>
          </p:cNvPicPr>
          <p:nvPr/>
        </p:nvPicPr>
        <p:blipFill>
          <a:blip r:embed="rId3"/>
          <a:stretch>
            <a:fillRect/>
          </a:stretch>
        </p:blipFill>
        <p:spPr>
          <a:xfrm>
            <a:off x="2488734" y="2745297"/>
            <a:ext cx="7214532" cy="1367406"/>
          </a:xfrm>
          <a:prstGeom prst="rect">
            <a:avLst/>
          </a:prstGeom>
        </p:spPr>
      </p:pic>
    </p:spTree>
    <p:extLst>
      <p:ext uri="{BB962C8B-B14F-4D97-AF65-F5344CB8AC3E}">
        <p14:creationId xmlns:p14="http://schemas.microsoft.com/office/powerpoint/2010/main" val="84236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50FD4-1900-4D07-9EA5-A241F3CD1F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1BD96C-8530-48AF-A06E-F81BF73FE8A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EC9193B-FB51-40E4-971B-ED5B5F3C0EE7}"/>
              </a:ext>
            </a:extLst>
          </p:cNvPr>
          <p:cNvPicPr>
            <a:picLocks noChangeAspect="1"/>
          </p:cNvPicPr>
          <p:nvPr/>
        </p:nvPicPr>
        <p:blipFill>
          <a:blip r:embed="rId3"/>
          <a:stretch>
            <a:fillRect/>
          </a:stretch>
        </p:blipFill>
        <p:spPr>
          <a:xfrm>
            <a:off x="2438400" y="929080"/>
            <a:ext cx="7315200" cy="4999839"/>
          </a:xfrm>
          <a:prstGeom prst="rect">
            <a:avLst/>
          </a:prstGeom>
        </p:spPr>
      </p:pic>
    </p:spTree>
    <p:extLst>
      <p:ext uri="{BB962C8B-B14F-4D97-AF65-F5344CB8AC3E}">
        <p14:creationId xmlns:p14="http://schemas.microsoft.com/office/powerpoint/2010/main" val="375171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B5B1D-0C0E-484C-B5B5-CA0C794C21BC}"/>
              </a:ext>
            </a:extLst>
          </p:cNvPr>
          <p:cNvSpPr>
            <a:spLocks noGrp="1"/>
          </p:cNvSpPr>
          <p:nvPr>
            <p:ph type="title"/>
          </p:nvPr>
        </p:nvSpPr>
        <p:spPr/>
        <p:txBody>
          <a:bodyPr/>
          <a:lstStyle/>
          <a:p>
            <a:r>
              <a:rPr lang="zh-CN" altLang="en-US" dirty="0"/>
              <a:t>少样本分类</a:t>
            </a:r>
          </a:p>
        </p:txBody>
      </p:sp>
      <p:sp>
        <p:nvSpPr>
          <p:cNvPr id="3" name="内容占位符 2">
            <a:extLst>
              <a:ext uri="{FF2B5EF4-FFF2-40B4-BE49-F238E27FC236}">
                <a16:creationId xmlns:a16="http://schemas.microsoft.com/office/drawing/2014/main" id="{07A9FE14-E386-46E3-B6BA-D8BFB1519CC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8CE0787-27C2-4719-AEAE-4BCDD53F4F2D}"/>
              </a:ext>
            </a:extLst>
          </p:cNvPr>
          <p:cNvPicPr>
            <a:picLocks noChangeAspect="1"/>
          </p:cNvPicPr>
          <p:nvPr/>
        </p:nvPicPr>
        <p:blipFill>
          <a:blip r:embed="rId3"/>
          <a:stretch>
            <a:fillRect/>
          </a:stretch>
        </p:blipFill>
        <p:spPr>
          <a:xfrm>
            <a:off x="2891405" y="2363598"/>
            <a:ext cx="6409189" cy="2130804"/>
          </a:xfrm>
          <a:prstGeom prst="rect">
            <a:avLst/>
          </a:prstGeom>
        </p:spPr>
      </p:pic>
    </p:spTree>
    <p:extLst>
      <p:ext uri="{BB962C8B-B14F-4D97-AF65-F5344CB8AC3E}">
        <p14:creationId xmlns:p14="http://schemas.microsoft.com/office/powerpoint/2010/main" val="118971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06EFA-7B90-4D88-893C-9E146F48CC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BA4F65-6A60-40C7-A7A9-46437D96A5F8}"/>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CAF8864-3811-4FE6-873B-3C362A0B56EC}"/>
              </a:ext>
            </a:extLst>
          </p:cNvPr>
          <p:cNvPicPr>
            <a:picLocks noChangeAspect="1"/>
          </p:cNvPicPr>
          <p:nvPr/>
        </p:nvPicPr>
        <p:blipFill>
          <a:blip r:embed="rId3"/>
          <a:stretch>
            <a:fillRect/>
          </a:stretch>
        </p:blipFill>
        <p:spPr>
          <a:xfrm>
            <a:off x="4653092" y="5640068"/>
            <a:ext cx="2885813" cy="536895"/>
          </a:xfrm>
          <a:prstGeom prst="rect">
            <a:avLst/>
          </a:prstGeom>
        </p:spPr>
      </p:pic>
      <p:pic>
        <p:nvPicPr>
          <p:cNvPr id="1026" name="Picture 2" descr="preview">
            <a:extLst>
              <a:ext uri="{FF2B5EF4-FFF2-40B4-BE49-F238E27FC236}">
                <a16:creationId xmlns:a16="http://schemas.microsoft.com/office/drawing/2014/main" id="{E11B4862-66AD-4F94-8D8C-A0BC7FC9BB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6021"/>
          <a:stretch/>
        </p:blipFill>
        <p:spPr bwMode="auto">
          <a:xfrm>
            <a:off x="3446083" y="2846962"/>
            <a:ext cx="5299830" cy="26581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review">
            <a:extLst>
              <a:ext uri="{FF2B5EF4-FFF2-40B4-BE49-F238E27FC236}">
                <a16:creationId xmlns:a16="http://schemas.microsoft.com/office/drawing/2014/main" id="{A049FBA4-4577-4A9E-A9E5-D4656087F1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0" b="70175"/>
          <a:stretch/>
        </p:blipFill>
        <p:spPr bwMode="auto">
          <a:xfrm>
            <a:off x="3446083" y="1374843"/>
            <a:ext cx="5299830" cy="147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48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A211-52B5-4B22-BC5D-B94C5416FFAC}"/>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38A09222-4953-46CC-B582-CDB1DC547B9C}"/>
              </a:ext>
            </a:extLst>
          </p:cNvPr>
          <p:cNvSpPr>
            <a:spLocks noGrp="1"/>
          </p:cNvSpPr>
          <p:nvPr>
            <p:ph idx="1"/>
          </p:nvPr>
        </p:nvSpPr>
        <p:spPr/>
        <p:txBody>
          <a:bodyPr/>
          <a:lstStyle/>
          <a:p>
            <a:r>
              <a:rPr lang="zh-CN" altLang="en-US" dirty="0"/>
              <a:t>不同实例可能具有语义上的相似性</a:t>
            </a:r>
            <a:endParaRPr lang="en-US" altLang="zh-CN" dirty="0"/>
          </a:p>
          <a:p>
            <a:endParaRPr lang="en-US" altLang="zh-CN" dirty="0"/>
          </a:p>
          <a:p>
            <a:r>
              <a:rPr lang="zh-CN" altLang="en-US" dirty="0"/>
              <a:t>希望语义相似则表示相近</a:t>
            </a:r>
            <a:endParaRPr lang="en-US" altLang="zh-CN" dirty="0"/>
          </a:p>
          <a:p>
            <a:endParaRPr lang="en-US" altLang="zh-CN" dirty="0"/>
          </a:p>
          <a:p>
            <a:r>
              <a:rPr lang="zh-CN" altLang="en-US" dirty="0"/>
              <a:t>在学习过程中被强行分开</a:t>
            </a:r>
            <a:endParaRPr lang="en-US" altLang="zh-CN" dirty="0"/>
          </a:p>
          <a:p>
            <a:endParaRPr lang="en-US" altLang="zh-CN" dirty="0"/>
          </a:p>
          <a:p>
            <a:endParaRPr lang="zh-CN" altLang="en-US" dirty="0"/>
          </a:p>
        </p:txBody>
      </p:sp>
      <p:grpSp>
        <p:nvGrpSpPr>
          <p:cNvPr id="8" name="组合 7">
            <a:extLst>
              <a:ext uri="{FF2B5EF4-FFF2-40B4-BE49-F238E27FC236}">
                <a16:creationId xmlns:a16="http://schemas.microsoft.com/office/drawing/2014/main" id="{F322FD13-4662-4E25-ADF5-49EB266E8F4C}"/>
              </a:ext>
            </a:extLst>
          </p:cNvPr>
          <p:cNvGrpSpPr/>
          <p:nvPr/>
        </p:nvGrpSpPr>
        <p:grpSpPr>
          <a:xfrm>
            <a:off x="6892170" y="1363856"/>
            <a:ext cx="5299830" cy="4130288"/>
            <a:chOff x="6892170" y="1193260"/>
            <a:chExt cx="5299830" cy="4130288"/>
          </a:xfrm>
        </p:grpSpPr>
        <p:pic>
          <p:nvPicPr>
            <p:cNvPr id="6" name="Picture 2" descr="preview">
              <a:extLst>
                <a:ext uri="{FF2B5EF4-FFF2-40B4-BE49-F238E27FC236}">
                  <a16:creationId xmlns:a16="http://schemas.microsoft.com/office/drawing/2014/main" id="{C2278E0B-7483-461F-B673-4A9EB7DDA3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021"/>
            <a:stretch/>
          </p:blipFill>
          <p:spPr bwMode="auto">
            <a:xfrm>
              <a:off x="6892170" y="2665379"/>
              <a:ext cx="5299830" cy="26581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eview">
              <a:extLst>
                <a:ext uri="{FF2B5EF4-FFF2-40B4-BE49-F238E27FC236}">
                  <a16:creationId xmlns:a16="http://schemas.microsoft.com/office/drawing/2014/main" id="{84DCE29C-5D1E-4059-8C07-2AE3CB532B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 b="70175"/>
            <a:stretch/>
          </p:blipFill>
          <p:spPr bwMode="auto">
            <a:xfrm>
              <a:off x="6892170" y="1193260"/>
              <a:ext cx="5299830" cy="14721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98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C02A7-A888-4714-BDDE-4B193CAEB36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F2BA08-524C-4189-A77B-80788BFAA4F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E7BA5D75-9903-4E13-8A62-29330BA0BB9D}"/>
              </a:ext>
            </a:extLst>
          </p:cNvPr>
          <p:cNvPicPr>
            <a:picLocks noChangeAspect="1"/>
          </p:cNvPicPr>
          <p:nvPr/>
        </p:nvPicPr>
        <p:blipFill>
          <a:blip r:embed="rId3"/>
          <a:stretch>
            <a:fillRect/>
          </a:stretch>
        </p:blipFill>
        <p:spPr>
          <a:xfrm>
            <a:off x="2874623" y="2696398"/>
            <a:ext cx="6442745" cy="2927758"/>
          </a:xfrm>
          <a:prstGeom prst="rect">
            <a:avLst/>
          </a:prstGeom>
        </p:spPr>
      </p:pic>
      <p:pic>
        <p:nvPicPr>
          <p:cNvPr id="11" name="图片 10">
            <a:extLst>
              <a:ext uri="{FF2B5EF4-FFF2-40B4-BE49-F238E27FC236}">
                <a16:creationId xmlns:a16="http://schemas.microsoft.com/office/drawing/2014/main" id="{2A1BE868-8E4B-48B1-9B1B-112C9FFD09D2}"/>
              </a:ext>
            </a:extLst>
          </p:cNvPr>
          <p:cNvPicPr>
            <a:picLocks noChangeAspect="1"/>
          </p:cNvPicPr>
          <p:nvPr/>
        </p:nvPicPr>
        <p:blipFill>
          <a:blip r:embed="rId4"/>
          <a:stretch>
            <a:fillRect/>
          </a:stretch>
        </p:blipFill>
        <p:spPr>
          <a:xfrm>
            <a:off x="3478630" y="365125"/>
            <a:ext cx="5234730" cy="2072081"/>
          </a:xfrm>
          <a:prstGeom prst="rect">
            <a:avLst/>
          </a:prstGeom>
        </p:spPr>
      </p:pic>
      <p:pic>
        <p:nvPicPr>
          <p:cNvPr id="15" name="图片 14">
            <a:extLst>
              <a:ext uri="{FF2B5EF4-FFF2-40B4-BE49-F238E27FC236}">
                <a16:creationId xmlns:a16="http://schemas.microsoft.com/office/drawing/2014/main" id="{E792D9DC-7519-41F6-9372-B48062370E1E}"/>
              </a:ext>
            </a:extLst>
          </p:cNvPr>
          <p:cNvPicPr>
            <a:picLocks noChangeAspect="1"/>
          </p:cNvPicPr>
          <p:nvPr/>
        </p:nvPicPr>
        <p:blipFill>
          <a:blip r:embed="rId5"/>
          <a:stretch>
            <a:fillRect/>
          </a:stretch>
        </p:blipFill>
        <p:spPr>
          <a:xfrm>
            <a:off x="3210182" y="5883348"/>
            <a:ext cx="5771626" cy="503339"/>
          </a:xfrm>
          <a:prstGeom prst="rect">
            <a:avLst/>
          </a:prstGeom>
        </p:spPr>
      </p:pic>
    </p:spTree>
    <p:extLst>
      <p:ext uri="{BB962C8B-B14F-4D97-AF65-F5344CB8AC3E}">
        <p14:creationId xmlns:p14="http://schemas.microsoft.com/office/powerpoint/2010/main" val="316434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B1B51-F32F-40C9-BF9F-E286C9476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1901BA-000E-4A45-820C-1CBA26001DD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1063767-D402-419D-BFDD-49070B69F578}"/>
              </a:ext>
            </a:extLst>
          </p:cNvPr>
          <p:cNvPicPr>
            <a:picLocks noChangeAspect="1"/>
          </p:cNvPicPr>
          <p:nvPr/>
        </p:nvPicPr>
        <p:blipFill>
          <a:blip r:embed="rId3"/>
          <a:stretch>
            <a:fillRect/>
          </a:stretch>
        </p:blipFill>
        <p:spPr>
          <a:xfrm>
            <a:off x="2891405" y="1956732"/>
            <a:ext cx="6409189" cy="2944536"/>
          </a:xfrm>
          <a:prstGeom prst="rect">
            <a:avLst/>
          </a:prstGeom>
        </p:spPr>
      </p:pic>
    </p:spTree>
    <p:extLst>
      <p:ext uri="{BB962C8B-B14F-4D97-AF65-F5344CB8AC3E}">
        <p14:creationId xmlns:p14="http://schemas.microsoft.com/office/powerpoint/2010/main" val="269108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2EE8-5F57-4AD0-9834-077AC3818A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411027-A450-4724-A819-A2EE36DBFB4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BA0B384-84C7-446D-B460-11A574A86688}"/>
              </a:ext>
            </a:extLst>
          </p:cNvPr>
          <p:cNvPicPr>
            <a:picLocks noChangeAspect="1"/>
          </p:cNvPicPr>
          <p:nvPr/>
        </p:nvPicPr>
        <p:blipFill>
          <a:blip r:embed="rId3"/>
          <a:stretch>
            <a:fillRect/>
          </a:stretch>
        </p:blipFill>
        <p:spPr>
          <a:xfrm>
            <a:off x="2908183" y="2107734"/>
            <a:ext cx="6375633" cy="2642532"/>
          </a:xfrm>
          <a:prstGeom prst="rect">
            <a:avLst/>
          </a:prstGeom>
        </p:spPr>
      </p:pic>
    </p:spTree>
    <p:extLst>
      <p:ext uri="{BB962C8B-B14F-4D97-AF65-F5344CB8AC3E}">
        <p14:creationId xmlns:p14="http://schemas.microsoft.com/office/powerpoint/2010/main" val="1340420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98A5-BD10-463A-AB20-DF5034602A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E7E032-27FE-4F7C-B1C5-EB664631133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B9B26C4-6D44-4002-97D7-E06F38275558}"/>
              </a:ext>
            </a:extLst>
          </p:cNvPr>
          <p:cNvPicPr>
            <a:picLocks noChangeAspect="1"/>
          </p:cNvPicPr>
          <p:nvPr/>
        </p:nvPicPr>
        <p:blipFill>
          <a:blip r:embed="rId3"/>
          <a:stretch>
            <a:fillRect/>
          </a:stretch>
        </p:blipFill>
        <p:spPr>
          <a:xfrm>
            <a:off x="2908183" y="1373697"/>
            <a:ext cx="6375633" cy="4110606"/>
          </a:xfrm>
          <a:prstGeom prst="rect">
            <a:avLst/>
          </a:prstGeom>
        </p:spPr>
      </p:pic>
    </p:spTree>
    <p:extLst>
      <p:ext uri="{BB962C8B-B14F-4D97-AF65-F5344CB8AC3E}">
        <p14:creationId xmlns:p14="http://schemas.microsoft.com/office/powerpoint/2010/main" val="4007016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9CAE0-2BE0-4711-BFEC-F368286DE5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EAAB76-78FB-4F37-83B7-FF1234F1A2F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58A5BBE-52EB-47DE-A36F-13583AFB26DB}"/>
              </a:ext>
            </a:extLst>
          </p:cNvPr>
          <p:cNvPicPr>
            <a:picLocks noChangeAspect="1"/>
          </p:cNvPicPr>
          <p:nvPr/>
        </p:nvPicPr>
        <p:blipFill>
          <a:blip r:embed="rId3"/>
          <a:stretch>
            <a:fillRect/>
          </a:stretch>
        </p:blipFill>
        <p:spPr>
          <a:xfrm>
            <a:off x="2908183" y="1180750"/>
            <a:ext cx="6375633" cy="4496499"/>
          </a:xfrm>
          <a:prstGeom prst="rect">
            <a:avLst/>
          </a:prstGeom>
        </p:spPr>
      </p:pic>
    </p:spTree>
    <p:extLst>
      <p:ext uri="{BB962C8B-B14F-4D97-AF65-F5344CB8AC3E}">
        <p14:creationId xmlns:p14="http://schemas.microsoft.com/office/powerpoint/2010/main" val="250849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01A09-6DA1-4256-A2C0-F4A18E5CB1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A79FBC-E3EB-4546-A96F-FA0C8D63BB8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C895709-BE75-40DB-A140-2E0B9308B704}"/>
              </a:ext>
            </a:extLst>
          </p:cNvPr>
          <p:cNvPicPr>
            <a:picLocks noChangeAspect="1"/>
          </p:cNvPicPr>
          <p:nvPr/>
        </p:nvPicPr>
        <p:blipFill>
          <a:blip r:embed="rId3"/>
          <a:stretch>
            <a:fillRect/>
          </a:stretch>
        </p:blipFill>
        <p:spPr>
          <a:xfrm>
            <a:off x="2908183" y="3068273"/>
            <a:ext cx="6375633" cy="721453"/>
          </a:xfrm>
          <a:prstGeom prst="rect">
            <a:avLst/>
          </a:prstGeom>
        </p:spPr>
      </p:pic>
    </p:spTree>
    <p:extLst>
      <p:ext uri="{BB962C8B-B14F-4D97-AF65-F5344CB8AC3E}">
        <p14:creationId xmlns:p14="http://schemas.microsoft.com/office/powerpoint/2010/main" val="123524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18F72-D2DC-4461-B528-18E86C9DFEF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FB61066C-4353-4C44-8EC2-7DBB37439033}"/>
              </a:ext>
            </a:extLst>
          </p:cNvPr>
          <p:cNvSpPr>
            <a:spLocks noGrp="1"/>
          </p:cNvSpPr>
          <p:nvPr>
            <p:ph idx="1"/>
          </p:nvPr>
        </p:nvSpPr>
        <p:spPr/>
        <p:txBody>
          <a:bodyPr/>
          <a:lstStyle/>
          <a:p>
            <a:endParaRPr lang="en-US" altLang="zh-CN" dirty="0"/>
          </a:p>
          <a:p>
            <a:r>
              <a:rPr lang="zh-CN" altLang="en-US" dirty="0"/>
              <a:t>依赖大量有标签训练样本</a:t>
            </a:r>
            <a:endParaRPr lang="en-US" altLang="zh-CN" dirty="0"/>
          </a:p>
          <a:p>
            <a:endParaRPr lang="en-US" altLang="zh-CN" dirty="0"/>
          </a:p>
          <a:p>
            <a:r>
              <a:rPr lang="zh-CN" altLang="en-US" dirty="0"/>
              <a:t>人工标注费时费力，自动标注不准确</a:t>
            </a:r>
            <a:endParaRPr lang="en-US" altLang="zh-CN" dirty="0"/>
          </a:p>
          <a:p>
            <a:endParaRPr lang="en-US" altLang="zh-CN" dirty="0"/>
          </a:p>
          <a:p>
            <a:r>
              <a:rPr lang="zh-CN" altLang="en-US" dirty="0"/>
              <a:t>希望只提供少量有标签样本即可实现</a:t>
            </a:r>
            <a:endParaRPr lang="en-US" altLang="zh-CN" dirty="0"/>
          </a:p>
          <a:p>
            <a:pPr marL="0" indent="0">
              <a:buNone/>
            </a:pPr>
            <a:r>
              <a:rPr lang="en-US" altLang="zh-CN" sz="1600" dirty="0"/>
              <a:t>		</a:t>
            </a:r>
            <a:r>
              <a:rPr lang="zh-CN" altLang="en-US" sz="1600" dirty="0"/>
              <a:t>（人类能做到）</a:t>
            </a:r>
          </a:p>
        </p:txBody>
      </p:sp>
      <p:pic>
        <p:nvPicPr>
          <p:cNvPr id="4" name="图片 3">
            <a:extLst>
              <a:ext uri="{FF2B5EF4-FFF2-40B4-BE49-F238E27FC236}">
                <a16:creationId xmlns:a16="http://schemas.microsoft.com/office/drawing/2014/main" id="{0808E086-4441-4BC1-BB9F-ACF017A495FC}"/>
              </a:ext>
            </a:extLst>
          </p:cNvPr>
          <p:cNvPicPr>
            <a:picLocks noChangeAspect="1"/>
          </p:cNvPicPr>
          <p:nvPr/>
        </p:nvPicPr>
        <p:blipFill rotWithShape="1">
          <a:blip r:embed="rId3"/>
          <a:srcRect r="50537" b="51911"/>
          <a:stretch/>
        </p:blipFill>
        <p:spPr>
          <a:xfrm>
            <a:off x="7851648" y="2714946"/>
            <a:ext cx="3502152" cy="1428107"/>
          </a:xfrm>
          <a:prstGeom prst="rect">
            <a:avLst/>
          </a:prstGeom>
        </p:spPr>
      </p:pic>
    </p:spTree>
    <p:extLst>
      <p:ext uri="{BB962C8B-B14F-4D97-AF65-F5344CB8AC3E}">
        <p14:creationId xmlns:p14="http://schemas.microsoft.com/office/powerpoint/2010/main" val="428412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8B30-BA89-487E-8C2C-C417BE4A32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C07883-6CF0-47F1-BE67-91F09AA35C5B}"/>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03DE53B2-FEB7-4386-9CF6-34F09D6D971E}"/>
              </a:ext>
            </a:extLst>
          </p:cNvPr>
          <p:cNvPicPr>
            <a:picLocks noChangeAspect="1"/>
          </p:cNvPicPr>
          <p:nvPr/>
        </p:nvPicPr>
        <p:blipFill>
          <a:blip r:embed="rId3"/>
          <a:stretch>
            <a:fillRect/>
          </a:stretch>
        </p:blipFill>
        <p:spPr>
          <a:xfrm>
            <a:off x="513946" y="2246151"/>
            <a:ext cx="3959604" cy="2365695"/>
          </a:xfrm>
          <a:prstGeom prst="rect">
            <a:avLst/>
          </a:prstGeom>
        </p:spPr>
      </p:pic>
      <p:pic>
        <p:nvPicPr>
          <p:cNvPr id="9" name="图片 8">
            <a:extLst>
              <a:ext uri="{FF2B5EF4-FFF2-40B4-BE49-F238E27FC236}">
                <a16:creationId xmlns:a16="http://schemas.microsoft.com/office/drawing/2014/main" id="{1B2603C7-D16B-4859-858C-084F577DC015}"/>
              </a:ext>
            </a:extLst>
          </p:cNvPr>
          <p:cNvPicPr>
            <a:picLocks noChangeAspect="1"/>
          </p:cNvPicPr>
          <p:nvPr/>
        </p:nvPicPr>
        <p:blipFill>
          <a:blip r:embed="rId4"/>
          <a:stretch>
            <a:fillRect/>
          </a:stretch>
        </p:blipFill>
        <p:spPr>
          <a:xfrm>
            <a:off x="4597746" y="1944148"/>
            <a:ext cx="7080308" cy="2969703"/>
          </a:xfrm>
          <a:prstGeom prst="rect">
            <a:avLst/>
          </a:prstGeom>
        </p:spPr>
      </p:pic>
    </p:spTree>
    <p:extLst>
      <p:ext uri="{BB962C8B-B14F-4D97-AF65-F5344CB8AC3E}">
        <p14:creationId xmlns:p14="http://schemas.microsoft.com/office/powerpoint/2010/main" val="387216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E614F-AF78-40E5-87D2-5281BF4B788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1B207D7-6DEF-49D7-AD90-7B9401837301}"/>
              </a:ext>
            </a:extLst>
          </p:cNvPr>
          <p:cNvSpPr>
            <a:spLocks noGrp="1"/>
          </p:cNvSpPr>
          <p:nvPr>
            <p:ph idx="1"/>
          </p:nvPr>
        </p:nvSpPr>
        <p:spPr/>
        <p:txBody>
          <a:bodyPr/>
          <a:lstStyle/>
          <a:p>
            <a:endParaRPr lang="en-US" altLang="zh-CN" dirty="0"/>
          </a:p>
          <a:p>
            <a:r>
              <a:rPr lang="en-US" altLang="zh-CN" dirty="0"/>
              <a:t>M-way, K-shot per episode</a:t>
            </a:r>
          </a:p>
          <a:p>
            <a:endParaRPr lang="en-US" altLang="zh-CN" dirty="0"/>
          </a:p>
          <a:p>
            <a:r>
              <a:rPr lang="zh-CN" altLang="en-US" dirty="0"/>
              <a:t>每一类的原型：</a:t>
            </a:r>
            <a:endParaRPr lang="en-US" altLang="zh-CN" dirty="0"/>
          </a:p>
          <a:p>
            <a:endParaRPr lang="en-US" altLang="zh-CN" dirty="0"/>
          </a:p>
          <a:p>
            <a:r>
              <a:rPr lang="zh-CN" altLang="en-US" dirty="0"/>
              <a:t>归到每一类的概率：</a:t>
            </a:r>
            <a:endParaRPr lang="en-US" altLang="zh-CN" dirty="0"/>
          </a:p>
          <a:p>
            <a:endParaRPr lang="zh-CN" altLang="en-US" dirty="0"/>
          </a:p>
        </p:txBody>
      </p:sp>
      <p:pic>
        <p:nvPicPr>
          <p:cNvPr id="4" name="图片 3">
            <a:extLst>
              <a:ext uri="{FF2B5EF4-FFF2-40B4-BE49-F238E27FC236}">
                <a16:creationId xmlns:a16="http://schemas.microsoft.com/office/drawing/2014/main" id="{F91B7296-1467-4075-9232-93C749EC1EA3}"/>
              </a:ext>
            </a:extLst>
          </p:cNvPr>
          <p:cNvPicPr>
            <a:picLocks noChangeAspect="1"/>
          </p:cNvPicPr>
          <p:nvPr/>
        </p:nvPicPr>
        <p:blipFill rotWithShape="1">
          <a:blip r:embed="rId3"/>
          <a:srcRect l="49555" b="52035"/>
          <a:stretch/>
        </p:blipFill>
        <p:spPr>
          <a:xfrm>
            <a:off x="4310163" y="681037"/>
            <a:ext cx="3571671" cy="1424420"/>
          </a:xfrm>
          <a:prstGeom prst="rect">
            <a:avLst/>
          </a:prstGeom>
        </p:spPr>
      </p:pic>
      <p:pic>
        <p:nvPicPr>
          <p:cNvPr id="6" name="图片 5">
            <a:extLst>
              <a:ext uri="{FF2B5EF4-FFF2-40B4-BE49-F238E27FC236}">
                <a16:creationId xmlns:a16="http://schemas.microsoft.com/office/drawing/2014/main" id="{EF644BB0-2D25-4C48-8B3C-155BAF71E262}"/>
              </a:ext>
            </a:extLst>
          </p:cNvPr>
          <p:cNvPicPr>
            <a:picLocks noChangeAspect="1"/>
          </p:cNvPicPr>
          <p:nvPr/>
        </p:nvPicPr>
        <p:blipFill>
          <a:blip r:embed="rId4"/>
          <a:stretch>
            <a:fillRect/>
          </a:stretch>
        </p:blipFill>
        <p:spPr>
          <a:xfrm>
            <a:off x="5206765" y="3370779"/>
            <a:ext cx="1778466" cy="562062"/>
          </a:xfrm>
          <a:prstGeom prst="rect">
            <a:avLst/>
          </a:prstGeom>
        </p:spPr>
      </p:pic>
      <p:pic>
        <p:nvPicPr>
          <p:cNvPr id="8" name="图片 7">
            <a:extLst>
              <a:ext uri="{FF2B5EF4-FFF2-40B4-BE49-F238E27FC236}">
                <a16:creationId xmlns:a16="http://schemas.microsoft.com/office/drawing/2014/main" id="{400DA5EF-310D-44BD-8D1E-5CB6A029E995}"/>
              </a:ext>
            </a:extLst>
          </p:cNvPr>
          <p:cNvPicPr>
            <a:picLocks noChangeAspect="1"/>
          </p:cNvPicPr>
          <p:nvPr/>
        </p:nvPicPr>
        <p:blipFill>
          <a:blip r:embed="rId5"/>
          <a:stretch>
            <a:fillRect/>
          </a:stretch>
        </p:blipFill>
        <p:spPr>
          <a:xfrm>
            <a:off x="4485312" y="4342745"/>
            <a:ext cx="3221372" cy="520117"/>
          </a:xfrm>
          <a:prstGeom prst="rect">
            <a:avLst/>
          </a:prstGeom>
        </p:spPr>
      </p:pic>
    </p:spTree>
    <p:extLst>
      <p:ext uri="{BB962C8B-B14F-4D97-AF65-F5344CB8AC3E}">
        <p14:creationId xmlns:p14="http://schemas.microsoft.com/office/powerpoint/2010/main" val="138993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55D22-879D-498F-AAA3-55C5643004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09EDB3-B0A9-4B77-AF3B-F073827853C9}"/>
              </a:ext>
            </a:extLst>
          </p:cNvPr>
          <p:cNvSpPr>
            <a:spLocks noGrp="1"/>
          </p:cNvSpPr>
          <p:nvPr>
            <p:ph idx="1"/>
          </p:nvPr>
        </p:nvSpPr>
        <p:spPr/>
        <p:txBody>
          <a:bodyPr/>
          <a:lstStyle/>
          <a:p>
            <a:pPr marL="0" indent="0">
              <a:buNone/>
            </a:pPr>
            <a:endParaRPr lang="en-US" altLang="zh-CN" dirty="0"/>
          </a:p>
          <a:p>
            <a:r>
              <a:rPr lang="zh-CN" altLang="en-US" dirty="0"/>
              <a:t>针对</a:t>
            </a:r>
            <a:r>
              <a:rPr lang="en-US" altLang="zh-CN" dirty="0"/>
              <a:t>Few-shot NER</a:t>
            </a:r>
          </a:p>
          <a:p>
            <a:endParaRPr lang="en-US" altLang="zh-CN" dirty="0"/>
          </a:p>
          <a:p>
            <a:r>
              <a:rPr lang="zh-CN" altLang="en-US" dirty="0"/>
              <a:t>实体类别有噪声，实体边界可视为准确</a:t>
            </a:r>
            <a:endParaRPr lang="en-US" altLang="zh-CN" dirty="0"/>
          </a:p>
          <a:p>
            <a:endParaRPr lang="en-US" altLang="zh-CN" dirty="0"/>
          </a:p>
          <a:p>
            <a:r>
              <a:rPr lang="zh-CN" altLang="en-US" dirty="0"/>
              <a:t>增强区分命名实体与</a:t>
            </a:r>
            <a:r>
              <a:rPr lang="en-US" altLang="zh-CN" dirty="0"/>
              <a:t>Others</a:t>
            </a:r>
            <a:r>
              <a:rPr lang="zh-CN" altLang="en-US" dirty="0"/>
              <a:t>类的能力</a:t>
            </a:r>
          </a:p>
        </p:txBody>
      </p:sp>
      <p:pic>
        <p:nvPicPr>
          <p:cNvPr id="5" name="图片 4">
            <a:extLst>
              <a:ext uri="{FF2B5EF4-FFF2-40B4-BE49-F238E27FC236}">
                <a16:creationId xmlns:a16="http://schemas.microsoft.com/office/drawing/2014/main" id="{2117AD31-A8A7-4A63-B175-3F7EC999F927}"/>
              </a:ext>
            </a:extLst>
          </p:cNvPr>
          <p:cNvPicPr>
            <a:picLocks noChangeAspect="1"/>
          </p:cNvPicPr>
          <p:nvPr/>
        </p:nvPicPr>
        <p:blipFill rotWithShape="1">
          <a:blip r:embed="rId3"/>
          <a:srcRect t="52035" r="49555"/>
          <a:stretch/>
        </p:blipFill>
        <p:spPr>
          <a:xfrm>
            <a:off x="4310163" y="681037"/>
            <a:ext cx="3571671" cy="1424420"/>
          </a:xfrm>
          <a:prstGeom prst="rect">
            <a:avLst/>
          </a:prstGeom>
        </p:spPr>
      </p:pic>
    </p:spTree>
    <p:extLst>
      <p:ext uri="{BB962C8B-B14F-4D97-AF65-F5344CB8AC3E}">
        <p14:creationId xmlns:p14="http://schemas.microsoft.com/office/powerpoint/2010/main" val="375731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6F211-6683-4527-984A-1BEC83C75E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9CBBA9-581B-4C98-926C-A9CD8C028E9F}"/>
              </a:ext>
            </a:extLst>
          </p:cNvPr>
          <p:cNvSpPr>
            <a:spLocks noGrp="1"/>
          </p:cNvSpPr>
          <p:nvPr>
            <p:ph idx="1"/>
          </p:nvPr>
        </p:nvSpPr>
        <p:spPr/>
        <p:txBody>
          <a:bodyPr/>
          <a:lstStyle/>
          <a:p>
            <a:endParaRPr lang="en-US" altLang="zh-CN" dirty="0"/>
          </a:p>
          <a:p>
            <a:r>
              <a:rPr lang="zh-CN" altLang="en-US" dirty="0"/>
              <a:t>利用有标签数据标注无标签数据</a:t>
            </a:r>
            <a:endParaRPr lang="en-US" altLang="zh-CN" dirty="0"/>
          </a:p>
          <a:p>
            <a:endParaRPr lang="en-US" altLang="zh-CN" dirty="0"/>
          </a:p>
          <a:p>
            <a:endParaRPr lang="en-US" altLang="zh-CN" dirty="0"/>
          </a:p>
          <a:p>
            <a:endParaRPr lang="en-US" altLang="zh-CN" dirty="0"/>
          </a:p>
          <a:p>
            <a:r>
              <a:rPr lang="zh-CN" altLang="en-US" dirty="0"/>
              <a:t>可循环迭代</a:t>
            </a:r>
          </a:p>
        </p:txBody>
      </p:sp>
      <p:pic>
        <p:nvPicPr>
          <p:cNvPr id="4" name="图片 3">
            <a:extLst>
              <a:ext uri="{FF2B5EF4-FFF2-40B4-BE49-F238E27FC236}">
                <a16:creationId xmlns:a16="http://schemas.microsoft.com/office/drawing/2014/main" id="{BA95EF50-39BB-4CF5-9E88-8AFF2A93DE3A}"/>
              </a:ext>
            </a:extLst>
          </p:cNvPr>
          <p:cNvPicPr>
            <a:picLocks noChangeAspect="1"/>
          </p:cNvPicPr>
          <p:nvPr/>
        </p:nvPicPr>
        <p:blipFill rotWithShape="1">
          <a:blip r:embed="rId3"/>
          <a:srcRect l="49555" t="47664"/>
          <a:stretch/>
        </p:blipFill>
        <p:spPr>
          <a:xfrm>
            <a:off x="4310162" y="551234"/>
            <a:ext cx="3571671" cy="1554223"/>
          </a:xfrm>
          <a:prstGeom prst="rect">
            <a:avLst/>
          </a:prstGeom>
        </p:spPr>
      </p:pic>
      <p:pic>
        <p:nvPicPr>
          <p:cNvPr id="6" name="图片 5">
            <a:extLst>
              <a:ext uri="{FF2B5EF4-FFF2-40B4-BE49-F238E27FC236}">
                <a16:creationId xmlns:a16="http://schemas.microsoft.com/office/drawing/2014/main" id="{5E5E77B3-2F0A-4C95-92B5-0D0F11B7383B}"/>
              </a:ext>
            </a:extLst>
          </p:cNvPr>
          <p:cNvPicPr>
            <a:picLocks noChangeAspect="1"/>
          </p:cNvPicPr>
          <p:nvPr/>
        </p:nvPicPr>
        <p:blipFill>
          <a:blip r:embed="rId4"/>
          <a:stretch>
            <a:fillRect/>
          </a:stretch>
        </p:blipFill>
        <p:spPr>
          <a:xfrm>
            <a:off x="7234285" y="2434050"/>
            <a:ext cx="3456264" cy="3414319"/>
          </a:xfrm>
          <a:prstGeom prst="rect">
            <a:avLst/>
          </a:prstGeom>
        </p:spPr>
      </p:pic>
    </p:spTree>
    <p:extLst>
      <p:ext uri="{BB962C8B-B14F-4D97-AF65-F5344CB8AC3E}">
        <p14:creationId xmlns:p14="http://schemas.microsoft.com/office/powerpoint/2010/main" val="267737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8B30-BA89-487E-8C2C-C417BE4A32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C07883-6CF0-47F1-BE67-91F09AA35C5B}"/>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03DE53B2-FEB7-4386-9CF6-34F09D6D971E}"/>
              </a:ext>
            </a:extLst>
          </p:cNvPr>
          <p:cNvPicPr>
            <a:picLocks noChangeAspect="1"/>
          </p:cNvPicPr>
          <p:nvPr/>
        </p:nvPicPr>
        <p:blipFill>
          <a:blip r:embed="rId3"/>
          <a:stretch>
            <a:fillRect/>
          </a:stretch>
        </p:blipFill>
        <p:spPr>
          <a:xfrm>
            <a:off x="513946" y="2246151"/>
            <a:ext cx="3959604" cy="2365695"/>
          </a:xfrm>
          <a:prstGeom prst="rect">
            <a:avLst/>
          </a:prstGeom>
        </p:spPr>
      </p:pic>
      <p:pic>
        <p:nvPicPr>
          <p:cNvPr id="9" name="图片 8">
            <a:extLst>
              <a:ext uri="{FF2B5EF4-FFF2-40B4-BE49-F238E27FC236}">
                <a16:creationId xmlns:a16="http://schemas.microsoft.com/office/drawing/2014/main" id="{1B2603C7-D16B-4859-858C-084F577DC015}"/>
              </a:ext>
            </a:extLst>
          </p:cNvPr>
          <p:cNvPicPr>
            <a:picLocks noChangeAspect="1"/>
          </p:cNvPicPr>
          <p:nvPr/>
        </p:nvPicPr>
        <p:blipFill>
          <a:blip r:embed="rId4"/>
          <a:stretch>
            <a:fillRect/>
          </a:stretch>
        </p:blipFill>
        <p:spPr>
          <a:xfrm>
            <a:off x="4597746" y="1944148"/>
            <a:ext cx="7080308" cy="2969703"/>
          </a:xfrm>
          <a:prstGeom prst="rect">
            <a:avLst/>
          </a:prstGeom>
        </p:spPr>
      </p:pic>
    </p:spTree>
    <p:extLst>
      <p:ext uri="{BB962C8B-B14F-4D97-AF65-F5344CB8AC3E}">
        <p14:creationId xmlns:p14="http://schemas.microsoft.com/office/powerpoint/2010/main" val="186961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73303-8C83-4542-87CB-BA9213EA34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731697-8B89-4A2F-BBFA-34BC305E860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F012922-B1D6-4E4C-9623-F89BED3EC2F0}"/>
              </a:ext>
            </a:extLst>
          </p:cNvPr>
          <p:cNvPicPr>
            <a:picLocks noChangeAspect="1"/>
          </p:cNvPicPr>
          <p:nvPr/>
        </p:nvPicPr>
        <p:blipFill>
          <a:blip r:embed="rId3"/>
          <a:stretch>
            <a:fillRect/>
          </a:stretch>
        </p:blipFill>
        <p:spPr>
          <a:xfrm>
            <a:off x="2455178" y="2812409"/>
            <a:ext cx="7281644" cy="1233182"/>
          </a:xfrm>
          <a:prstGeom prst="rect">
            <a:avLst/>
          </a:prstGeom>
        </p:spPr>
      </p:pic>
    </p:spTree>
    <p:extLst>
      <p:ext uri="{BB962C8B-B14F-4D97-AF65-F5344CB8AC3E}">
        <p14:creationId xmlns:p14="http://schemas.microsoft.com/office/powerpoint/2010/main" val="1048004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TotalTime>
  <Words>2677</Words>
  <Application>Microsoft Office PowerPoint</Application>
  <PresentationFormat>宽屏</PresentationFormat>
  <Paragraphs>147</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NimbusRomNo9L-Regu</vt:lpstr>
      <vt:lpstr>等线</vt:lpstr>
      <vt:lpstr>等线 Light</vt:lpstr>
      <vt:lpstr>Arial</vt:lpstr>
      <vt:lpstr>Wingdings</vt:lpstr>
      <vt:lpstr>Office 主题​​</vt:lpstr>
      <vt:lpstr>少样本分类</vt:lpstr>
      <vt:lpstr>少样本分类</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少样本分类</vt:lpstr>
      <vt:lpstr>PowerPoint 演示文稿</vt:lpstr>
      <vt:lpstr>Motivation</vt:lpstr>
      <vt:lpstr>QaNER</vt:lpstr>
      <vt:lpstr>PowerPoint 演示文稿</vt:lpstr>
      <vt:lpstr>PowerPoint 演示文稿</vt:lpstr>
      <vt:lpstr>PowerPoint 演示文稿</vt:lpstr>
      <vt:lpstr>PowerPoint 演示文稿</vt:lpstr>
      <vt:lpstr>少样本分类</vt:lpstr>
      <vt:lpstr>PowerPoint 演示文稿</vt:lpstr>
      <vt:lpstr>Motivation</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少样本分类</dc:title>
  <dc:creator>江睿立</dc:creator>
  <cp:lastModifiedBy>江睿立</cp:lastModifiedBy>
  <cp:revision>5</cp:revision>
  <dcterms:created xsi:type="dcterms:W3CDTF">2022-03-09T13:41:56Z</dcterms:created>
  <dcterms:modified xsi:type="dcterms:W3CDTF">2022-03-11T09:29:09Z</dcterms:modified>
</cp:coreProperties>
</file>