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45" r:id="rId3"/>
    <p:sldId id="351" r:id="rId4"/>
    <p:sldId id="346" r:id="rId5"/>
    <p:sldId id="266" r:id="rId6"/>
    <p:sldId id="267" r:id="rId7"/>
    <p:sldId id="347" r:id="rId8"/>
    <p:sldId id="268" r:id="rId9"/>
    <p:sldId id="271" r:id="rId10"/>
    <p:sldId id="269" r:id="rId11"/>
    <p:sldId id="270" r:id="rId12"/>
    <p:sldId id="348" r:id="rId13"/>
    <p:sldId id="273" r:id="rId14"/>
    <p:sldId id="274" r:id="rId15"/>
    <p:sldId id="257" r:id="rId16"/>
    <p:sldId id="275" r:id="rId17"/>
    <p:sldId id="349" r:id="rId18"/>
    <p:sldId id="276" r:id="rId19"/>
    <p:sldId id="277" r:id="rId20"/>
    <p:sldId id="278" r:id="rId21"/>
    <p:sldId id="350" r:id="rId22"/>
    <p:sldId id="280" r:id="rId23"/>
    <p:sldId id="281" r:id="rId24"/>
    <p:sldId id="283"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3146" autoAdjust="0"/>
  </p:normalViewPr>
  <p:slideViewPr>
    <p:cSldViewPr snapToGrid="0">
      <p:cViewPr varScale="1">
        <p:scale>
          <a:sx n="72" d="100"/>
          <a:sy n="72" d="100"/>
        </p:scale>
        <p:origin x="110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1C51F-6C4B-4999-B159-B9BBF5E768DE}"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A0FBE-DF15-4CCF-92FA-C9A713A5A948}" type="slidenum">
              <a:rPr lang="en-US" smtClean="0"/>
              <a:t>‹#›</a:t>
            </a:fld>
            <a:endParaRPr lang="en-US"/>
          </a:p>
        </p:txBody>
      </p:sp>
    </p:spTree>
    <p:extLst>
      <p:ext uri="{BB962C8B-B14F-4D97-AF65-F5344CB8AC3E}">
        <p14:creationId xmlns:p14="http://schemas.microsoft.com/office/powerpoint/2010/main" val="329454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A0FBE-DF15-4CCF-92FA-C9A713A5A948}" type="slidenum">
              <a:rPr lang="en-US" smtClean="0"/>
              <a:t>1</a:t>
            </a:fld>
            <a:endParaRPr lang="en-US"/>
          </a:p>
        </p:txBody>
      </p:sp>
    </p:spTree>
    <p:extLst>
      <p:ext uri="{BB962C8B-B14F-4D97-AF65-F5344CB8AC3E}">
        <p14:creationId xmlns:p14="http://schemas.microsoft.com/office/powerpoint/2010/main" val="193896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Scale factor: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m:t>
                        </m:r>
                        <m:r>
                          <a:rPr lang="en-US" b="0" i="1" smtClean="0">
                            <a:latin typeface="Cambria Math" panose="02040503050406030204" pitchFamily="18" charset="0"/>
                          </a:rPr>
                          <m:t>0</m:t>
                        </m:r>
                      </m:num>
                      <m:den>
                        <m:r>
                          <a:rPr lang="en-US" b="0" i="1" smtClean="0">
                            <a:latin typeface="Cambria Math"/>
                          </a:rPr>
                          <m:t>1</m:t>
                        </m:r>
                        <m:r>
                          <a:rPr lang="en-US" b="0" i="1" smtClean="0">
                            <a:latin typeface="Cambria Math" panose="02040503050406030204" pitchFamily="18" charset="0"/>
                          </a:rPr>
                          <m:t>5</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b="0" dirty="0"/>
              </a:p>
              <a:p>
                <a:endParaRPr lang="en-US" dirty="0"/>
              </a:p>
              <a:p>
                <a:r>
                  <a:rPr lang="en-US" dirty="0"/>
                  <a:t>Perimeter: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num>
                      <m:den>
                        <m:r>
                          <a:rPr lang="en-US" b="0" i="1" smtClean="0">
                            <a:latin typeface="Cambria Math"/>
                          </a:rPr>
                          <m:t>15+9+12+15+18</m:t>
                        </m:r>
                      </m:den>
                    </m:f>
                  </m:oMath>
                </a14:m>
                <a:r>
                  <a:rPr lang="en-US" dirty="0"/>
                  <a:t> </a:t>
                </a:r>
                <a:r>
                  <a:rPr lang="en-US" dirty="0">
                    <a:sym typeface="Wingdings" pitchFamily="2" charset="2"/>
                  </a:rPr>
                  <a:t> </a:t>
                </a:r>
                <a14:m>
                  <m:oMath xmlns:m="http://schemas.openxmlformats.org/officeDocument/2006/math">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2</m:t>
                        </m:r>
                      </m:num>
                      <m:den>
                        <m:r>
                          <a:rPr lang="en-US" b="0" i="1" smtClean="0">
                            <a:latin typeface="Cambria Math" panose="02040503050406030204" pitchFamily="18" charset="0"/>
                            <a:sym typeface="Wingdings" pitchFamily="2" charset="2"/>
                          </a:rPr>
                          <m:t>3</m:t>
                        </m:r>
                      </m:den>
                    </m:f>
                    <m:r>
                      <a:rPr lang="en-US" b="0" i="1" smtClean="0">
                        <a:latin typeface="Cambria Math"/>
                        <a:sym typeface="Wingdings" pitchFamily="2" charset="2"/>
                      </a:rPr>
                      <m:t>=</m:t>
                    </m:r>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𝑃</m:t>
                        </m:r>
                      </m:num>
                      <m:den>
                        <m:r>
                          <a:rPr lang="en-US" b="0" i="1" smtClean="0">
                            <a:latin typeface="Cambria Math" panose="02040503050406030204" pitchFamily="18" charset="0"/>
                            <a:sym typeface="Wingdings" pitchFamily="2" charset="2"/>
                          </a:rPr>
                          <m:t>69</m:t>
                        </m:r>
                      </m:den>
                    </m:f>
                  </m:oMath>
                </a14:m>
                <a:r>
                  <a:rPr lang="en-US" dirty="0"/>
                  <a:t> </a:t>
                </a:r>
                <a:r>
                  <a:rPr lang="en-US" dirty="0">
                    <a:sym typeface="Wingdings" pitchFamily="2" charset="2"/>
                  </a:rPr>
                  <a:t> </a:t>
                </a:r>
                <a14:m>
                  <m:oMath xmlns:m="http://schemas.openxmlformats.org/officeDocument/2006/math">
                    <m:r>
                      <a:rPr lang="en-US" b="0" i="1" smtClean="0">
                        <a:latin typeface="Cambria Math"/>
                        <a:sym typeface="Wingdings" pitchFamily="2" charset="2"/>
                      </a:rPr>
                      <m:t>3</m:t>
                    </m:r>
                    <m:r>
                      <a:rPr lang="en-US" b="0" i="1" smtClean="0">
                        <a:latin typeface="Cambria Math"/>
                        <a:sym typeface="Wingdings" pitchFamily="2" charset="2"/>
                      </a:rPr>
                      <m:t>𝑃</m:t>
                    </m:r>
                    <m:r>
                      <a:rPr lang="en-US" b="0" i="1" smtClean="0">
                        <a:latin typeface="Cambria Math"/>
                        <a:sym typeface="Wingdings" pitchFamily="2" charset="2"/>
                      </a:rPr>
                      <m:t>=138</m:t>
                    </m:r>
                  </m:oMath>
                </a14:m>
                <a:r>
                  <a:rPr lang="en-US" dirty="0"/>
                  <a:t> </a:t>
                </a:r>
                <a:r>
                  <a:rPr lang="en-US" dirty="0">
                    <a:sym typeface="Wingdings" pitchFamily="2" charset="2"/>
                  </a:rPr>
                  <a:t> P = 46 in</a:t>
                </a:r>
                <a:r>
                  <a:rPr lang="en-US" baseline="30000" dirty="0">
                    <a:sym typeface="Wingdings" pitchFamily="2" charset="2"/>
                  </a:rPr>
                  <a:t>2</a:t>
                </a:r>
                <a:endParaRPr lang="en-US" dirty="0">
                  <a:sym typeface="Wingdings" pitchFamily="2" charset="2"/>
                </a:endParaRPr>
              </a:p>
              <a:p>
                <a:endParaRPr lang="en-US" dirty="0">
                  <a:sym typeface="Wingdings" pitchFamily="2" charset="2"/>
                </a:endParaRPr>
              </a:p>
              <a:p>
                <a:r>
                  <a:rPr lang="en-US" dirty="0">
                    <a:sym typeface="Wingdings" pitchFamily="2" charset="2"/>
                  </a:rPr>
                  <a:t>Area: </a:t>
                </a:r>
                <a14:m>
                  <m:oMath xmlns:m="http://schemas.openxmlformats.org/officeDocument/2006/math">
                    <m:sSup>
                      <m:sSupPr>
                        <m:ctrlPr>
                          <a:rPr lang="en-US" b="0" i="1" smtClean="0">
                            <a:latin typeface="Cambria Math" panose="02040503050406030204" pitchFamily="18" charset="0"/>
                            <a:sym typeface="Wingdings" pitchFamily="2" charset="2"/>
                          </a:rPr>
                        </m:ctrlPr>
                      </m:sSupPr>
                      <m:e>
                        <m:d>
                          <m:dPr>
                            <m:ctrlPr>
                              <a:rPr lang="en-US" b="0" i="1" smtClean="0">
                                <a:latin typeface="Cambria Math" panose="02040503050406030204" pitchFamily="18" charset="0"/>
                                <a:sym typeface="Wingdings" pitchFamily="2" charset="2"/>
                              </a:rPr>
                            </m:ctrlPr>
                          </m:dPr>
                          <m:e>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2</m:t>
                                </m:r>
                              </m:num>
                              <m:den>
                                <m:r>
                                  <a:rPr lang="en-US" b="0" i="1" smtClean="0">
                                    <a:latin typeface="Cambria Math" panose="02040503050406030204" pitchFamily="18" charset="0"/>
                                    <a:sym typeface="Wingdings" pitchFamily="2" charset="2"/>
                                  </a:rPr>
                                  <m:t>3</m:t>
                                </m:r>
                              </m:den>
                            </m:f>
                          </m:e>
                        </m:d>
                      </m:e>
                      <m:sup>
                        <m:r>
                          <a:rPr lang="en-US" b="0" i="1" smtClean="0">
                            <a:latin typeface="Cambria Math" panose="02040503050406030204" pitchFamily="18" charset="0"/>
                            <a:sym typeface="Wingdings" pitchFamily="2" charset="2"/>
                          </a:rPr>
                          <m:t>2</m:t>
                        </m:r>
                      </m:sup>
                    </m:sSup>
                    <m:r>
                      <a:rPr lang="en-US" b="0" i="1" smtClean="0">
                        <a:latin typeface="Cambria Math" panose="02040503050406030204" pitchFamily="18" charset="0"/>
                        <a:sym typeface="Wingdings" pitchFamily="2" charset="2"/>
                      </a:rPr>
                      <m:t>=</m:t>
                    </m:r>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𝐴</m:t>
                        </m:r>
                      </m:num>
                      <m:den>
                        <m:r>
                          <a:rPr lang="en-US" b="0" i="1" smtClean="0">
                            <a:latin typeface="Cambria Math" panose="02040503050406030204" pitchFamily="18" charset="0"/>
                            <a:sym typeface="Wingdings" pitchFamily="2" charset="2"/>
                          </a:rPr>
                          <m:t>318</m:t>
                        </m:r>
                      </m:den>
                    </m:f>
                    <m:r>
                      <a:rPr lang="en-US" b="0" i="1" smtClean="0">
                        <a:latin typeface="Cambria Math" panose="02040503050406030204" pitchFamily="18" charset="0"/>
                        <a:sym typeface="Wingdings" pitchFamily="2" charset="2"/>
                      </a:rPr>
                      <m:t>→</m:t>
                    </m:r>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4</m:t>
                        </m:r>
                      </m:num>
                      <m:den>
                        <m:r>
                          <a:rPr lang="en-US" b="0" i="1" smtClean="0">
                            <a:latin typeface="Cambria Math" panose="02040503050406030204" pitchFamily="18" charset="0"/>
                            <a:sym typeface="Wingdings" pitchFamily="2" charset="2"/>
                          </a:rPr>
                          <m:t>9</m:t>
                        </m:r>
                      </m:den>
                    </m:f>
                    <m:r>
                      <a:rPr lang="en-US" b="0" i="1" smtClean="0">
                        <a:latin typeface="Cambria Math" panose="02040503050406030204" pitchFamily="18" charset="0"/>
                        <a:sym typeface="Wingdings" pitchFamily="2" charset="2"/>
                      </a:rPr>
                      <m:t>=</m:t>
                    </m:r>
                    <m:f>
                      <m:fPr>
                        <m:ctrlPr>
                          <a:rPr lang="en-US" b="0" i="1" smtClean="0">
                            <a:latin typeface="Cambria Math" panose="02040503050406030204" pitchFamily="18" charset="0"/>
                            <a:sym typeface="Wingdings" pitchFamily="2" charset="2"/>
                          </a:rPr>
                        </m:ctrlPr>
                      </m:fPr>
                      <m:num>
                        <m:r>
                          <a:rPr lang="en-US" b="0" i="1" smtClean="0">
                            <a:latin typeface="Cambria Math" panose="02040503050406030204" pitchFamily="18" charset="0"/>
                            <a:sym typeface="Wingdings" pitchFamily="2" charset="2"/>
                          </a:rPr>
                          <m:t>𝐴</m:t>
                        </m:r>
                      </m:num>
                      <m:den>
                        <m:r>
                          <a:rPr lang="en-US" b="0" i="1" smtClean="0">
                            <a:latin typeface="Cambria Math" panose="02040503050406030204" pitchFamily="18" charset="0"/>
                            <a:sym typeface="Wingdings" pitchFamily="2" charset="2"/>
                          </a:rPr>
                          <m:t>318</m:t>
                        </m:r>
                      </m:den>
                    </m:f>
                    <m:r>
                      <a:rPr lang="en-US" b="0" i="1" smtClean="0">
                        <a:latin typeface="Cambria Math" panose="02040503050406030204" pitchFamily="18" charset="0"/>
                        <a:sym typeface="Wingdings" pitchFamily="2" charset="2"/>
                      </a:rPr>
                      <m:t>→9</m:t>
                    </m:r>
                    <m:r>
                      <a:rPr lang="en-US" b="0" i="1" smtClean="0">
                        <a:latin typeface="Cambria Math" panose="02040503050406030204" pitchFamily="18" charset="0"/>
                        <a:sym typeface="Wingdings" pitchFamily="2" charset="2"/>
                      </a:rPr>
                      <m:t>𝐴</m:t>
                    </m:r>
                    <m:r>
                      <a:rPr lang="en-US" b="0" i="1" smtClean="0">
                        <a:latin typeface="Cambria Math" panose="02040503050406030204" pitchFamily="18" charset="0"/>
                        <a:sym typeface="Wingdings" pitchFamily="2" charset="2"/>
                      </a:rPr>
                      <m:t>=1272→</m:t>
                    </m:r>
                    <m:r>
                      <a:rPr lang="en-US" b="0" i="1" smtClean="0">
                        <a:latin typeface="Cambria Math" panose="02040503050406030204" pitchFamily="18" charset="0"/>
                        <a:sym typeface="Wingdings" pitchFamily="2" charset="2"/>
                      </a:rPr>
                      <m:t>𝐴</m:t>
                    </m:r>
                    <m:r>
                      <a:rPr lang="en-US" b="0" i="1" smtClean="0">
                        <a:latin typeface="Cambria Math" panose="02040503050406030204" pitchFamily="18" charset="0"/>
                        <a:sym typeface="Wingdings" pitchFamily="2" charset="2"/>
                      </a:rPr>
                      <m:t>=141.3 </m:t>
                    </m:r>
                    <m:r>
                      <a:rPr lang="en-US" b="0" i="1" smtClean="0">
                        <a:latin typeface="Cambria Math" panose="02040503050406030204" pitchFamily="18" charset="0"/>
                        <a:sym typeface="Wingdings" pitchFamily="2" charset="2"/>
                      </a:rPr>
                      <m:t>𝑖</m:t>
                    </m:r>
                    <m:sSup>
                      <m:sSupPr>
                        <m:ctrlPr>
                          <a:rPr lang="en-US" b="0" i="1" smtClean="0">
                            <a:latin typeface="Cambria Math" panose="02040503050406030204" pitchFamily="18" charset="0"/>
                            <a:sym typeface="Wingdings" pitchFamily="2" charset="2"/>
                          </a:rPr>
                        </m:ctrlPr>
                      </m:sSupPr>
                      <m:e>
                        <m:r>
                          <a:rPr lang="en-US" b="0" i="1" smtClean="0">
                            <a:latin typeface="Cambria Math" panose="02040503050406030204" pitchFamily="18" charset="0"/>
                            <a:sym typeface="Wingdings" pitchFamily="2" charset="2"/>
                          </a:rPr>
                          <m:t>𝑛</m:t>
                        </m:r>
                      </m:e>
                      <m:sup>
                        <m:r>
                          <a:rPr lang="en-US" b="0" i="1" smtClean="0">
                            <a:latin typeface="Cambria Math" panose="02040503050406030204" pitchFamily="18" charset="0"/>
                            <a:sym typeface="Wingdings" pitchFamily="2" charset="2"/>
                          </a:rPr>
                          <m:t>2</m:t>
                        </m:r>
                      </m:sup>
                    </m:sSup>
                  </m:oMath>
                </a14:m>
                <a:endParaRPr lang="en-US" dirty="0"/>
              </a:p>
            </p:txBody>
          </p:sp>
        </mc:Choice>
        <mc:Fallback xmlns="">
          <p:sp>
            <p:nvSpPr>
              <p:cNvPr id="3" name="Notes Placeholder 2"/>
              <p:cNvSpPr>
                <a:spLocks noGrp="1"/>
              </p:cNvSpPr>
              <p:nvPr>
                <p:ph type="body" idx="1"/>
              </p:nvPr>
            </p:nvSpPr>
            <p:spPr/>
            <p:txBody>
              <a:bodyPr/>
              <a:lstStyle/>
              <a:p>
                <a:r>
                  <a:rPr lang="en-US" dirty="0" smtClean="0"/>
                  <a:t>Scale factor: </a:t>
                </a:r>
                <a:r>
                  <a:rPr lang="en-US" b="0" i="0" smtClean="0">
                    <a:latin typeface="Cambria Math"/>
                  </a:rPr>
                  <a:t>15/10=3/2</a:t>
                </a:r>
                <a:endParaRPr lang="en-US" b="0" dirty="0" smtClean="0"/>
              </a:p>
              <a:p>
                <a:endParaRPr lang="en-US" dirty="0" smtClean="0"/>
              </a:p>
              <a:p>
                <a:r>
                  <a:rPr lang="en-US" dirty="0" smtClean="0"/>
                  <a:t>x: </a:t>
                </a:r>
                <a:r>
                  <a:rPr lang="en-US" b="0" i="0" smtClean="0">
                    <a:latin typeface="Cambria Math"/>
                  </a:rPr>
                  <a:t>3/2=18/𝑥</a:t>
                </a:r>
                <a:r>
                  <a:rPr lang="en-US" dirty="0" smtClean="0"/>
                  <a:t> </a:t>
                </a:r>
                <a:r>
                  <a:rPr lang="en-US" dirty="0" smtClean="0">
                    <a:sym typeface="Wingdings" pitchFamily="2" charset="2"/>
                  </a:rPr>
                  <a:t> </a:t>
                </a:r>
                <a:r>
                  <a:rPr lang="en-US" b="0" i="0" smtClean="0">
                    <a:latin typeface="Cambria Math"/>
                    <a:sym typeface="Wingdings" pitchFamily="2" charset="2"/>
                  </a:rPr>
                  <a:t>3𝑥=36</a:t>
                </a:r>
                <a:r>
                  <a:rPr lang="en-US" dirty="0" smtClean="0"/>
                  <a:t> </a:t>
                </a:r>
                <a:r>
                  <a:rPr lang="en-US" dirty="0" smtClean="0">
                    <a:sym typeface="Wingdings" pitchFamily="2" charset="2"/>
                  </a:rPr>
                  <a:t> </a:t>
                </a:r>
                <a:r>
                  <a:rPr lang="en-US" b="0" i="0" smtClean="0">
                    <a:latin typeface="Cambria Math"/>
                    <a:sym typeface="Wingdings" pitchFamily="2" charset="2"/>
                  </a:rPr>
                  <a:t>𝑥=12</a:t>
                </a:r>
                <a:endParaRPr lang="en-US" b="0" dirty="0" smtClean="0">
                  <a:sym typeface="Wingdings" pitchFamily="2" charset="2"/>
                </a:endParaRPr>
              </a:p>
              <a:p>
                <a:endParaRPr lang="en-US" dirty="0" smtClean="0"/>
              </a:p>
              <a:p>
                <a:r>
                  <a:rPr lang="en-US" dirty="0" smtClean="0"/>
                  <a:t>Perimeter: </a:t>
                </a:r>
                <a:r>
                  <a:rPr lang="en-US" b="0" i="0" smtClean="0">
                    <a:latin typeface="Cambria Math"/>
                  </a:rPr>
                  <a:t>3/2=(15+9+12+15+18)/𝑃</a:t>
                </a:r>
                <a:r>
                  <a:rPr lang="en-US" dirty="0" smtClean="0"/>
                  <a:t> </a:t>
                </a:r>
                <a:r>
                  <a:rPr lang="en-US" dirty="0" smtClean="0">
                    <a:sym typeface="Wingdings" pitchFamily="2" charset="2"/>
                  </a:rPr>
                  <a:t> </a:t>
                </a:r>
                <a:r>
                  <a:rPr lang="en-US" b="0" i="0" smtClean="0">
                    <a:latin typeface="Cambria Math"/>
                    <a:sym typeface="Wingdings" pitchFamily="2" charset="2"/>
                  </a:rPr>
                  <a:t>3/2=69/𝑃</a:t>
                </a:r>
                <a:r>
                  <a:rPr lang="en-US" dirty="0" smtClean="0"/>
                  <a:t> </a:t>
                </a:r>
                <a:r>
                  <a:rPr lang="en-US" dirty="0" smtClean="0">
                    <a:sym typeface="Wingdings" pitchFamily="2" charset="2"/>
                  </a:rPr>
                  <a:t> </a:t>
                </a:r>
                <a:r>
                  <a:rPr lang="en-US" b="0" i="0" smtClean="0">
                    <a:latin typeface="Cambria Math"/>
                    <a:sym typeface="Wingdings" pitchFamily="2" charset="2"/>
                  </a:rPr>
                  <a:t>3𝑃=138</a:t>
                </a:r>
                <a:r>
                  <a:rPr lang="en-US" dirty="0" smtClean="0"/>
                  <a:t> </a:t>
                </a:r>
                <a:r>
                  <a:rPr lang="en-US" dirty="0" smtClean="0">
                    <a:sym typeface="Wingdings" pitchFamily="2" charset="2"/>
                  </a:rPr>
                  <a:t> P = 46</a:t>
                </a:r>
                <a:endParaRPr lang="en-US" dirty="0"/>
              </a:p>
            </p:txBody>
          </p:sp>
        </mc:Fallback>
      </mc:AlternateContent>
      <p:sp>
        <p:nvSpPr>
          <p:cNvPr id="4" name="Slide Number Placeholder 3"/>
          <p:cNvSpPr>
            <a:spLocks noGrp="1"/>
          </p:cNvSpPr>
          <p:nvPr>
            <p:ph type="sldNum" sz="quarter" idx="10"/>
          </p:nvPr>
        </p:nvSpPr>
        <p:spPr/>
        <p:txBody>
          <a:bodyPr/>
          <a:lstStyle/>
          <a:p>
            <a:fld id="{3EA8126F-0FD3-47C8-A268-70CF4036EE7E}" type="slidenum">
              <a:rPr lang="en-US" smtClean="0"/>
              <a:t>11</a:t>
            </a:fld>
            <a:endParaRPr lang="en-US"/>
          </a:p>
        </p:txBody>
      </p:sp>
    </p:spTree>
    <p:extLst>
      <p:ext uri="{BB962C8B-B14F-4D97-AF65-F5344CB8AC3E}">
        <p14:creationId xmlns:p14="http://schemas.microsoft.com/office/powerpoint/2010/main" val="114801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A0FBE-DF15-4CCF-92FA-C9A713A5A948}" type="slidenum">
              <a:rPr lang="en-US" smtClean="0"/>
              <a:t>12</a:t>
            </a:fld>
            <a:endParaRPr lang="en-US"/>
          </a:p>
        </p:txBody>
      </p:sp>
    </p:spTree>
    <p:extLst>
      <p:ext uri="{BB962C8B-B14F-4D97-AF65-F5344CB8AC3E}">
        <p14:creationId xmlns:p14="http://schemas.microsoft.com/office/powerpoint/2010/main" val="76719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8126F-0FD3-47C8-A268-70CF4036EE7E}" type="slidenum">
              <a:rPr lang="en-US" smtClean="0"/>
              <a:t>13</a:t>
            </a:fld>
            <a:endParaRPr lang="en-US"/>
          </a:p>
        </p:txBody>
      </p:sp>
    </p:spTree>
    <p:extLst>
      <p:ext uri="{BB962C8B-B14F-4D97-AF65-F5344CB8AC3E}">
        <p14:creationId xmlns:p14="http://schemas.microsoft.com/office/powerpoint/2010/main" val="1838345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l-GR" dirty="0">
                <a:latin typeface="Calibri"/>
                <a:cs typeface="Calibri"/>
              </a:rPr>
              <a:t>Δ</a:t>
            </a:r>
            <a:r>
              <a:rPr lang="en-US" dirty="0">
                <a:latin typeface="Calibri"/>
                <a:cs typeface="Calibri"/>
              </a:rPr>
              <a:t>FGH ~ </a:t>
            </a:r>
            <a:r>
              <a:rPr lang="el-GR" dirty="0">
                <a:latin typeface="+mn-lt"/>
                <a:cs typeface="Calibri"/>
              </a:rPr>
              <a:t>Δ</a:t>
            </a:r>
            <a:r>
              <a:rPr lang="en-US" dirty="0">
                <a:latin typeface="+mn-lt"/>
                <a:cs typeface="Calibri"/>
              </a:rPr>
              <a:t>QRS</a:t>
            </a:r>
            <a:r>
              <a:rPr lang="en-US" baseline="0" dirty="0">
                <a:latin typeface="+mn-lt"/>
                <a:cs typeface="Calibri"/>
              </a:rPr>
              <a:t> by AA Similarity</a:t>
            </a:r>
          </a:p>
          <a:p>
            <a:endParaRPr lang="en-US" baseline="0" dirty="0">
              <a:latin typeface="+mn-lt"/>
              <a:cs typeface="Calibri"/>
            </a:endParaRPr>
          </a:p>
          <a:p>
            <a:r>
              <a:rPr lang="en-US" baseline="0" dirty="0" err="1">
                <a:latin typeface="+mn-lt"/>
                <a:cs typeface="Calibri"/>
                <a:sym typeface="Symbol"/>
              </a:rPr>
              <a:t>mCDF</a:t>
            </a:r>
            <a:r>
              <a:rPr lang="en-US" baseline="0" dirty="0">
                <a:latin typeface="+mn-lt"/>
                <a:cs typeface="Calibri"/>
                <a:sym typeface="Symbol"/>
              </a:rPr>
              <a:t> = 58 by Triangle Sum Theorem</a:t>
            </a:r>
          </a:p>
          <a:p>
            <a:r>
              <a:rPr lang="el-GR" dirty="0">
                <a:latin typeface="+mn-lt"/>
                <a:cs typeface="Calibri"/>
              </a:rPr>
              <a:t>Δ</a:t>
            </a:r>
            <a:r>
              <a:rPr lang="en-US" dirty="0">
                <a:latin typeface="+mn-lt"/>
                <a:cs typeface="Calibri"/>
              </a:rPr>
              <a:t>CDF ~ </a:t>
            </a:r>
            <a:r>
              <a:rPr lang="el-GR" dirty="0">
                <a:latin typeface="+mn-lt"/>
                <a:cs typeface="Calibri"/>
              </a:rPr>
              <a:t>Δ</a:t>
            </a:r>
            <a:r>
              <a:rPr lang="en-US" dirty="0">
                <a:latin typeface="+mn-lt"/>
                <a:cs typeface="Calibri"/>
              </a:rPr>
              <a:t>DEF by AA Similarity</a:t>
            </a:r>
            <a:endParaRPr lang="en-US" dirty="0"/>
          </a:p>
        </p:txBody>
      </p:sp>
      <p:sp>
        <p:nvSpPr>
          <p:cNvPr id="4" name="Slide Number Placeholder 3"/>
          <p:cNvSpPr>
            <a:spLocks noGrp="1"/>
          </p:cNvSpPr>
          <p:nvPr>
            <p:ph type="sldNum" sz="quarter" idx="10"/>
          </p:nvPr>
        </p:nvSpPr>
        <p:spPr/>
        <p:txBody>
          <a:bodyPr/>
          <a:lstStyle/>
          <a:p>
            <a:fld id="{3EA8126F-0FD3-47C8-A268-70CF4036EE7E}" type="slidenum">
              <a:rPr lang="en-US" smtClean="0"/>
              <a:t>14</a:t>
            </a:fld>
            <a:endParaRPr lang="en-US"/>
          </a:p>
        </p:txBody>
      </p:sp>
    </p:spTree>
    <p:extLst>
      <p:ext uri="{BB962C8B-B14F-4D97-AF65-F5344CB8AC3E}">
        <p14:creationId xmlns:p14="http://schemas.microsoft.com/office/powerpoint/2010/main" val="3390898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Q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Q </a:t>
            </a:r>
            <a:r>
              <a:rPr lang="en-US" sz="1200" b="0" i="0" u="none" strike="noStrike" kern="1200" baseline="0" dirty="0">
                <a:solidFill>
                  <a:schemeClr val="tx1"/>
                </a:solidFill>
                <a:latin typeface="+mn-lt"/>
                <a:ea typeface="+mn-ea"/>
                <a:cs typeface="+mn-cs"/>
              </a:rPr>
              <a:t>by the Reflexive Property of Angle Congruence. ∠</a:t>
            </a:r>
            <a:r>
              <a:rPr lang="en-US" sz="1200" b="0" i="1" u="none" strike="noStrike" kern="1200" baseline="0" dirty="0">
                <a:solidFill>
                  <a:schemeClr val="tx1"/>
                </a:solidFill>
                <a:latin typeface="+mn-lt"/>
                <a:ea typeface="+mn-ea"/>
                <a:cs typeface="+mn-cs"/>
              </a:rPr>
              <a:t>QPR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QTP </a:t>
            </a:r>
            <a:r>
              <a:rPr lang="en-US" sz="1200" b="0" i="0" u="none" strike="noStrike" kern="1200" baseline="0" dirty="0">
                <a:solidFill>
                  <a:schemeClr val="tx1"/>
                </a:solidFill>
                <a:latin typeface="+mn-lt"/>
                <a:ea typeface="+mn-ea"/>
                <a:cs typeface="+mn-cs"/>
              </a:rPr>
              <a:t>by the Right Angles Congruence Theorem. So, △</a:t>
            </a:r>
            <a:r>
              <a:rPr lang="en-US" sz="1200" b="0" i="1" u="none" strike="noStrike" kern="1200" baseline="0" dirty="0">
                <a:solidFill>
                  <a:schemeClr val="tx1"/>
                </a:solidFill>
                <a:latin typeface="+mn-lt"/>
                <a:ea typeface="+mn-ea"/>
                <a:cs typeface="+mn-cs"/>
              </a:rPr>
              <a:t>QPR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QTP </a:t>
            </a:r>
            <a:r>
              <a:rPr lang="en-US" sz="1200" b="0" i="0" u="none" strike="noStrike" kern="1200" baseline="0" dirty="0">
                <a:solidFill>
                  <a:schemeClr val="tx1"/>
                </a:solidFill>
                <a:latin typeface="+mn-lt"/>
                <a:ea typeface="+mn-ea"/>
                <a:cs typeface="+mn-cs"/>
              </a:rPr>
              <a:t>by the AA Similarity Theorem.</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t>
            </a:r>
            <a:r>
              <a:rPr lang="en-US" sz="1200" b="0" i="1" u="none" strike="noStrike" kern="1200" baseline="0" dirty="0">
                <a:solidFill>
                  <a:schemeClr val="tx1"/>
                </a:solidFill>
                <a:latin typeface="+mn-lt"/>
                <a:ea typeface="+mn-ea"/>
                <a:cs typeface="+mn-cs"/>
              </a:rPr>
              <a:t>ACB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ECD </a:t>
            </a:r>
            <a:r>
              <a:rPr lang="en-US" sz="1200" b="0" i="0" u="none" strike="noStrike" kern="1200" baseline="0" dirty="0">
                <a:solidFill>
                  <a:schemeClr val="tx1"/>
                </a:solidFill>
                <a:latin typeface="+mn-lt"/>
                <a:ea typeface="+mn-ea"/>
                <a:cs typeface="+mn-cs"/>
              </a:rPr>
              <a:t>by the Vertical Angles Congruence Theorem. </a:t>
            </a:r>
            <a:r>
              <a:rPr lang="en-US" sz="1200" b="0" i="1" u="none" strike="noStrike" kern="1200" baseline="0" dirty="0" err="1">
                <a:solidFill>
                  <a:schemeClr val="tx1"/>
                </a:solidFill>
                <a:latin typeface="+mn-lt"/>
                <a:ea typeface="+mn-ea"/>
                <a:cs typeface="+mn-cs"/>
              </a:rPr>
              <a:t>m</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B</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 35° by the Triangle Sum Theorem. Because </a:t>
            </a:r>
            <a:r>
              <a:rPr lang="en-US" sz="1200" b="0" i="1" u="none" strike="noStrike" kern="1200" baseline="0" dirty="0" err="1">
                <a:solidFill>
                  <a:schemeClr val="tx1"/>
                </a:solidFill>
                <a:latin typeface="+mn-lt"/>
                <a:ea typeface="+mn-ea"/>
                <a:cs typeface="+mn-cs"/>
              </a:rPr>
              <a:t>m</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B</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a:t>
            </a:r>
            <a:r>
              <a:rPr lang="en-US" sz="1200" b="0" i="1" u="none" strike="noStrike" kern="1200" baseline="0" dirty="0" err="1">
                <a:solidFill>
                  <a:schemeClr val="tx1"/>
                </a:solidFill>
                <a:latin typeface="+mn-lt"/>
                <a:ea typeface="+mn-ea"/>
                <a:cs typeface="+mn-cs"/>
              </a:rPr>
              <a:t>m</a:t>
            </a:r>
            <a:r>
              <a:rPr lang="en-US" sz="1200" b="0" i="0" u="none" strike="noStrike" kern="1200" baseline="0" dirty="0" err="1">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D</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both equal 35°, ∠</a:t>
            </a:r>
            <a:r>
              <a:rPr lang="en-US" sz="1200" b="0" i="1" u="none" strike="noStrike" kern="1200" baseline="0" dirty="0">
                <a:solidFill>
                  <a:schemeClr val="tx1"/>
                </a:solidFill>
                <a:latin typeface="+mn-lt"/>
                <a:ea typeface="+mn-ea"/>
                <a:cs typeface="+mn-cs"/>
              </a:rPr>
              <a:t>B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D</a:t>
            </a:r>
            <a:r>
              <a:rPr lang="en-US" sz="1200" b="0" i="0" u="none" strike="noStrike" kern="1200" baseline="0" dirty="0">
                <a:solidFill>
                  <a:schemeClr val="tx1"/>
                </a:solidFill>
                <a:latin typeface="+mn-lt"/>
                <a:ea typeface="+mn-ea"/>
                <a:cs typeface="+mn-cs"/>
              </a:rPr>
              <a:t>. So, △</a:t>
            </a:r>
            <a:r>
              <a:rPr lang="en-US" sz="1200" b="0" i="1" u="none" strike="noStrike" kern="1200" baseline="0" dirty="0">
                <a:solidFill>
                  <a:schemeClr val="tx1"/>
                </a:solidFill>
                <a:latin typeface="+mn-lt"/>
                <a:ea typeface="+mn-ea"/>
                <a:cs typeface="+mn-cs"/>
              </a:rPr>
              <a:t>ABC </a:t>
            </a:r>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EDC </a:t>
            </a:r>
            <a:r>
              <a:rPr lang="en-US" sz="1200" b="0" i="0" u="none" strike="noStrike" kern="1200" baseline="0" dirty="0">
                <a:solidFill>
                  <a:schemeClr val="tx1"/>
                </a:solidFill>
                <a:latin typeface="+mn-lt"/>
                <a:ea typeface="+mn-ea"/>
                <a:cs typeface="+mn-cs"/>
              </a:rPr>
              <a:t>by the AA Similarity Theorem.</a:t>
            </a:r>
            <a:endParaRPr lang="en-US" dirty="0"/>
          </a:p>
        </p:txBody>
      </p:sp>
      <p:sp>
        <p:nvSpPr>
          <p:cNvPr id="4" name="Slide Number Placeholder 3"/>
          <p:cNvSpPr>
            <a:spLocks noGrp="1"/>
          </p:cNvSpPr>
          <p:nvPr>
            <p:ph type="sldNum" sz="quarter" idx="5"/>
          </p:nvPr>
        </p:nvSpPr>
        <p:spPr/>
        <p:txBody>
          <a:bodyPr/>
          <a:lstStyle/>
          <a:p>
            <a:fld id="{0B9A0FBE-DF15-4CCF-92FA-C9A713A5A948}" type="slidenum">
              <a:rPr lang="en-US" smtClean="0"/>
              <a:t>15</a:t>
            </a:fld>
            <a:endParaRPr lang="en-US"/>
          </a:p>
        </p:txBody>
      </p:sp>
    </p:spTree>
    <p:extLst>
      <p:ext uri="{BB962C8B-B14F-4D97-AF65-F5344CB8AC3E}">
        <p14:creationId xmlns:p14="http://schemas.microsoft.com/office/powerpoint/2010/main" val="1561036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m:rPr>
                              <m:nor/>
                            </m:rPr>
                            <a:rPr lang="en-US" sz="1200" b="0" i="0" smtClean="0">
                              <a:latin typeface="Cambria Math"/>
                            </a:rPr>
                            <m:t>Tree</m:t>
                          </m:r>
                          <m:r>
                            <m:rPr>
                              <m:nor/>
                            </m:rPr>
                            <a:rPr lang="en-US" sz="1200" b="0" i="0" smtClean="0">
                              <a:latin typeface="Cambria Math"/>
                            </a:rPr>
                            <m:t> </m:t>
                          </m:r>
                          <m:r>
                            <m:rPr>
                              <m:nor/>
                            </m:rPr>
                            <a:rPr lang="en-US" sz="1200" b="0" i="0" smtClean="0">
                              <a:latin typeface="Cambria Math"/>
                            </a:rPr>
                            <m:t>Shadow</m:t>
                          </m:r>
                        </m:num>
                        <m:den>
                          <m:r>
                            <m:rPr>
                              <m:nor/>
                            </m:rPr>
                            <a:rPr lang="en-US" sz="1200" b="0" i="0" smtClean="0">
                              <a:latin typeface="Cambria Math"/>
                            </a:rPr>
                            <m:t>Stick</m:t>
                          </m:r>
                          <m:r>
                            <m:rPr>
                              <m:nor/>
                            </m:rPr>
                            <a:rPr lang="en-US" sz="1200" b="0" i="0" smtClean="0">
                              <a:latin typeface="Cambria Math"/>
                            </a:rPr>
                            <m:t> </m:t>
                          </m:r>
                          <m:r>
                            <m:rPr>
                              <m:nor/>
                            </m:rPr>
                            <a:rPr lang="en-US" sz="1200" b="0" i="0" smtClean="0">
                              <a:latin typeface="Cambria Math"/>
                            </a:rPr>
                            <m:t>Shadow</m:t>
                          </m:r>
                        </m:den>
                      </m:f>
                      <m:r>
                        <a:rPr lang="en-US" sz="1200" b="0" i="1" smtClean="0">
                          <a:latin typeface="Cambria Math"/>
                        </a:rPr>
                        <m:t>=</m:t>
                      </m:r>
                      <m:f>
                        <m:fPr>
                          <m:ctrlPr>
                            <a:rPr lang="en-US" sz="1200" b="0" i="1" smtClean="0">
                              <a:latin typeface="Cambria Math" panose="02040503050406030204" pitchFamily="18" charset="0"/>
                            </a:rPr>
                          </m:ctrlPr>
                        </m:fPr>
                        <m:num>
                          <m:r>
                            <m:rPr>
                              <m:nor/>
                            </m:rPr>
                            <a:rPr lang="en-US" sz="1200" b="0" i="0" smtClean="0">
                              <a:latin typeface="Cambria Math"/>
                            </a:rPr>
                            <m:t>Tree</m:t>
                          </m:r>
                          <m:r>
                            <m:rPr>
                              <m:nor/>
                            </m:rPr>
                            <a:rPr lang="en-US" sz="1200" b="0" i="0" smtClean="0">
                              <a:latin typeface="Cambria Math"/>
                            </a:rPr>
                            <m:t> </m:t>
                          </m:r>
                          <m:r>
                            <m:rPr>
                              <m:nor/>
                            </m:rPr>
                            <a:rPr lang="en-US" sz="1200" b="0" i="0" smtClean="0">
                              <a:latin typeface="Cambria Math"/>
                            </a:rPr>
                            <m:t>Height</m:t>
                          </m:r>
                        </m:num>
                        <m:den>
                          <m:r>
                            <m:rPr>
                              <m:nor/>
                            </m:rPr>
                            <a:rPr lang="en-US" sz="1200" b="0" i="0" smtClean="0">
                              <a:latin typeface="Cambria Math"/>
                            </a:rPr>
                            <m:t>Stick</m:t>
                          </m:r>
                          <m:r>
                            <m:rPr>
                              <m:nor/>
                            </m:rPr>
                            <a:rPr lang="en-US" sz="1200" b="0" i="0" smtClean="0">
                              <a:latin typeface="Cambria Math"/>
                            </a:rPr>
                            <m:t> </m:t>
                          </m:r>
                          <m:r>
                            <m:rPr>
                              <m:nor/>
                            </m:rPr>
                            <a:rPr lang="en-US" sz="1200" b="0" i="0" smtClean="0">
                              <a:latin typeface="Cambria Math"/>
                            </a:rPr>
                            <m:t>Height</m:t>
                          </m:r>
                        </m:den>
                      </m:f>
                    </m:oMath>
                  </m:oMathPara>
                </a14:m>
                <a:endParaRPr lang="en-US" sz="1200" b="0" i="1" dirty="0">
                  <a:latin typeface="Cambria Math"/>
                </a:endParaRP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150</m:t>
                          </m:r>
                        </m:num>
                        <m:den>
                          <m:r>
                            <a:rPr lang="en-US" b="0" i="1" smtClean="0">
                              <a:latin typeface="Cambria Math"/>
                            </a:rPr>
                            <m:t>3</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𝑥</m:t>
                          </m:r>
                        </m:num>
                        <m:den>
                          <m:r>
                            <a:rPr lang="en-US" b="0" i="1" smtClean="0">
                              <a:latin typeface="Cambria Math"/>
                            </a:rPr>
                            <m:t>1</m:t>
                          </m:r>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𝑥</m:t>
                      </m:r>
                      <m:r>
                        <a:rPr lang="en-US" b="0" i="1" smtClean="0">
                          <a:latin typeface="Cambria Math"/>
                        </a:rPr>
                        <m:t>=50 </m:t>
                      </m:r>
                      <m:r>
                        <a:rPr lang="en-US" b="0" i="1" smtClean="0">
                          <a:latin typeface="Cambria Math"/>
                        </a:rPr>
                        <m:t>𝑚</m:t>
                      </m:r>
                    </m:oMath>
                  </m:oMathPara>
                </a14:m>
                <a:endParaRPr lang="en-US" dirty="0"/>
              </a:p>
            </p:txBody>
          </p:sp>
        </mc:Choice>
        <mc:Fallback xmlns="">
          <p:sp>
            <p:nvSpPr>
              <p:cNvPr id="3" name="Notes Placeholder 2"/>
              <p:cNvSpPr>
                <a:spLocks noGrp="1"/>
              </p:cNvSpPr>
              <p:nvPr>
                <p:ph type="body" idx="1"/>
              </p:nvPr>
            </p:nvSpPr>
            <p:spPr/>
            <p:txBody>
              <a:bodyPr/>
              <a:lstStyle/>
              <a:p>
                <a:r>
                  <a:rPr lang="en-US" sz="1200" b="0" i="0" smtClean="0">
                    <a:latin typeface="Cambria Math"/>
                  </a:rPr>
                  <a:t>"Tree Shadow" </a:t>
                </a:r>
                <a:r>
                  <a:rPr lang="en-US" sz="1200" b="0" i="0" smtClean="0">
                    <a:latin typeface="Cambria Math"/>
                  </a:rPr>
                  <a:t>/"</a:t>
                </a:r>
                <a:r>
                  <a:rPr lang="en-US" sz="1200" b="0" i="0" smtClean="0">
                    <a:latin typeface="Cambria Math"/>
                  </a:rPr>
                  <a:t>Stick Shadow" ="Tree Height" /"Stick Height" </a:t>
                </a:r>
                <a:endParaRPr lang="en-US" sz="1200" b="0" i="1" dirty="0" smtClean="0">
                  <a:latin typeface="Cambria Math"/>
                </a:endParaRPr>
              </a:p>
              <a:p>
                <a:r>
                  <a:rPr lang="en-US" b="0" i="0" smtClean="0">
                    <a:latin typeface="Cambria Math"/>
                  </a:rPr>
                  <a:t>150/3=𝑥/1</a:t>
                </a:r>
                <a:endParaRPr lang="en-US" b="0" dirty="0" smtClean="0"/>
              </a:p>
              <a:p>
                <a:r>
                  <a:rPr lang="en-US" b="0" i="0" smtClean="0">
                    <a:latin typeface="Cambria Math"/>
                  </a:rPr>
                  <a:t>𝑥=50 𝑚</a:t>
                </a:r>
                <a:endParaRPr lang="en-US" dirty="0"/>
              </a:p>
            </p:txBody>
          </p:sp>
        </mc:Fallback>
      </mc:AlternateContent>
      <p:sp>
        <p:nvSpPr>
          <p:cNvPr id="4" name="Slide Number Placeholder 3"/>
          <p:cNvSpPr>
            <a:spLocks noGrp="1"/>
          </p:cNvSpPr>
          <p:nvPr>
            <p:ph type="sldNum" sz="quarter" idx="10"/>
          </p:nvPr>
        </p:nvSpPr>
        <p:spPr/>
        <p:txBody>
          <a:bodyPr/>
          <a:lstStyle/>
          <a:p>
            <a:fld id="{3EA8126F-0FD3-47C8-A268-70CF4036EE7E}" type="slidenum">
              <a:rPr lang="en-US" smtClean="0"/>
              <a:t>16</a:t>
            </a:fld>
            <a:endParaRPr lang="en-US"/>
          </a:p>
        </p:txBody>
      </p:sp>
    </p:spTree>
    <p:extLst>
      <p:ext uri="{BB962C8B-B14F-4D97-AF65-F5344CB8AC3E}">
        <p14:creationId xmlns:p14="http://schemas.microsoft.com/office/powerpoint/2010/main" val="2207303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A0FBE-DF15-4CCF-92FA-C9A713A5A948}" type="slidenum">
              <a:rPr lang="en-US" smtClean="0"/>
              <a:t>17</a:t>
            </a:fld>
            <a:endParaRPr lang="en-US"/>
          </a:p>
        </p:txBody>
      </p:sp>
    </p:spTree>
    <p:extLst>
      <p:ext uri="{BB962C8B-B14F-4D97-AF65-F5344CB8AC3E}">
        <p14:creationId xmlns:p14="http://schemas.microsoft.com/office/powerpoint/2010/main" val="309656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SSS Similarity - That’s what happens when you enlarge a drawing.</a:t>
            </a:r>
          </a:p>
          <a:p>
            <a:endParaRPr lang="en-US" dirty="0"/>
          </a:p>
          <a:p>
            <a:endParaRPr lang="en-US" dirty="0"/>
          </a:p>
        </p:txBody>
      </p:sp>
      <p:sp>
        <p:nvSpPr>
          <p:cNvPr id="4" name="Slide Number Placeholder 3"/>
          <p:cNvSpPr>
            <a:spLocks noGrp="1"/>
          </p:cNvSpPr>
          <p:nvPr>
            <p:ph type="sldNum" sz="quarter" idx="10"/>
          </p:nvPr>
        </p:nvSpPr>
        <p:spPr/>
        <p:txBody>
          <a:bodyPr/>
          <a:lstStyle/>
          <a:p>
            <a:fld id="{3EA8126F-0FD3-47C8-A268-70CF4036EE7E}" type="slidenum">
              <a:rPr lang="en-US" smtClean="0"/>
              <a:t>18</a:t>
            </a:fld>
            <a:endParaRPr lang="en-US"/>
          </a:p>
        </p:txBody>
      </p:sp>
    </p:spTree>
    <p:extLst>
      <p:ext uri="{BB962C8B-B14F-4D97-AF65-F5344CB8AC3E}">
        <p14:creationId xmlns:p14="http://schemas.microsoft.com/office/powerpoint/2010/main" val="2248965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Try</a:t>
                </a:r>
                <a:r>
                  <a:rPr lang="en-US" baseline="0" dirty="0"/>
                  <a:t> </a:t>
                </a:r>
                <a:r>
                  <a:rPr lang="el-GR" baseline="0" dirty="0">
                    <a:latin typeface="Calibri"/>
                    <a:cs typeface="Calibri"/>
                  </a:rPr>
                  <a:t>Δ</a:t>
                </a:r>
                <a:r>
                  <a:rPr lang="en-US" baseline="0" dirty="0">
                    <a:latin typeface="Calibri"/>
                    <a:cs typeface="Calibri"/>
                  </a:rPr>
                  <a:t>LMN and </a:t>
                </a:r>
                <a:r>
                  <a:rPr lang="el-GR" baseline="0" dirty="0">
                    <a:latin typeface="+mn-lt"/>
                    <a:cs typeface="Calibri"/>
                  </a:rPr>
                  <a:t>Δ</a:t>
                </a:r>
                <a:r>
                  <a:rPr lang="en-US" baseline="0" dirty="0">
                    <a:latin typeface="+mn-lt"/>
                    <a:cs typeface="Calibri"/>
                  </a:rPr>
                  <a:t>RST: </a:t>
                </a:r>
                <a14:m>
                  <m:oMath xmlns:m="http://schemas.openxmlformats.org/officeDocument/2006/math">
                    <m:f>
                      <m:fPr>
                        <m:ctrlPr>
                          <a:rPr lang="en-US" b="0" i="1" baseline="0" smtClean="0">
                            <a:latin typeface="Cambria Math" panose="02040503050406030204" pitchFamily="18" charset="0"/>
                            <a:cs typeface="Calibri"/>
                          </a:rPr>
                        </m:ctrlPr>
                      </m:fPr>
                      <m:num>
                        <m:r>
                          <a:rPr lang="en-US" b="0" i="1" baseline="0" smtClean="0">
                            <a:latin typeface="Cambria Math"/>
                            <a:cs typeface="Calibri"/>
                          </a:rPr>
                          <m:t>20</m:t>
                        </m:r>
                      </m:num>
                      <m:den>
                        <m:r>
                          <a:rPr lang="en-US" b="0" i="1" baseline="0" smtClean="0">
                            <a:latin typeface="Cambria Math"/>
                            <a:cs typeface="Calibri"/>
                          </a:rPr>
                          <m:t>24</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24</m:t>
                        </m:r>
                      </m:num>
                      <m:den>
                        <m:r>
                          <a:rPr lang="en-US" b="0" i="1" baseline="0" smtClean="0">
                            <a:latin typeface="Cambria Math"/>
                            <a:cs typeface="Calibri"/>
                          </a:rPr>
                          <m:t>30</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26</m:t>
                        </m:r>
                      </m:num>
                      <m:den>
                        <m:r>
                          <a:rPr lang="en-US" b="0" i="1" baseline="0" smtClean="0">
                            <a:latin typeface="Cambria Math"/>
                            <a:cs typeface="Calibri"/>
                          </a:rPr>
                          <m:t>33</m:t>
                        </m:r>
                      </m:den>
                    </m:f>
                  </m:oMath>
                </a14:m>
                <a:r>
                  <a:rPr lang="en-US" dirty="0"/>
                  <a:t> This is not true.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Try</a:t>
                </a:r>
                <a:r>
                  <a:rPr lang="en-US" baseline="0" dirty="0"/>
                  <a:t> </a:t>
                </a:r>
                <a:r>
                  <a:rPr lang="el-GR" baseline="0" dirty="0">
                    <a:latin typeface="+mn-lt"/>
                    <a:cs typeface="Calibri"/>
                  </a:rPr>
                  <a:t>Δ</a:t>
                </a:r>
                <a:r>
                  <a:rPr lang="en-US" baseline="0" dirty="0">
                    <a:latin typeface="+mn-lt"/>
                    <a:cs typeface="Calibri"/>
                  </a:rPr>
                  <a:t>LMN and </a:t>
                </a:r>
                <a:r>
                  <a:rPr lang="el-GR" baseline="0" dirty="0">
                    <a:latin typeface="+mn-lt"/>
                    <a:cs typeface="Calibri"/>
                  </a:rPr>
                  <a:t>Δ</a:t>
                </a:r>
                <a:r>
                  <a:rPr lang="en-US" baseline="0" dirty="0">
                    <a:latin typeface="+mn-lt"/>
                    <a:cs typeface="Calibri"/>
                  </a:rPr>
                  <a:t>XYZ: </a:t>
                </a:r>
                <a14:m>
                  <m:oMath xmlns:m="http://schemas.openxmlformats.org/officeDocument/2006/math">
                    <m:f>
                      <m:fPr>
                        <m:ctrlPr>
                          <a:rPr lang="en-US" b="0" i="1" baseline="0" smtClean="0">
                            <a:latin typeface="Cambria Math" panose="02040503050406030204" pitchFamily="18" charset="0"/>
                            <a:cs typeface="Calibri"/>
                          </a:rPr>
                        </m:ctrlPr>
                      </m:fPr>
                      <m:num>
                        <m:r>
                          <a:rPr lang="en-US" b="0" i="1" baseline="0" smtClean="0">
                            <a:latin typeface="Cambria Math"/>
                            <a:cs typeface="Calibri"/>
                          </a:rPr>
                          <m:t>20</m:t>
                        </m:r>
                      </m:num>
                      <m:den>
                        <m:r>
                          <a:rPr lang="en-US" b="0" i="1" baseline="0" smtClean="0">
                            <a:latin typeface="Cambria Math"/>
                            <a:cs typeface="Calibri"/>
                          </a:rPr>
                          <m:t>30</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24</m:t>
                        </m:r>
                      </m:num>
                      <m:den>
                        <m:r>
                          <a:rPr lang="en-US" b="0" i="1" baseline="0" smtClean="0">
                            <a:latin typeface="Cambria Math"/>
                            <a:cs typeface="Calibri"/>
                          </a:rPr>
                          <m:t>36</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26</m:t>
                        </m:r>
                      </m:num>
                      <m:den>
                        <m:r>
                          <a:rPr lang="en-US" b="0" i="1" baseline="0" smtClean="0">
                            <a:latin typeface="Cambria Math"/>
                            <a:cs typeface="Calibri"/>
                          </a:rPr>
                          <m:t>39</m:t>
                        </m:r>
                      </m:den>
                    </m:f>
                  </m:oMath>
                </a14:m>
                <a:r>
                  <a:rPr lang="en-US" dirty="0"/>
                  <a:t> This is true. </a:t>
                </a:r>
                <a:r>
                  <a:rPr lang="el-GR" baseline="0" dirty="0">
                    <a:latin typeface="+mn-lt"/>
                    <a:cs typeface="Calibri"/>
                  </a:rPr>
                  <a:t>Δ</a:t>
                </a:r>
                <a:r>
                  <a:rPr lang="en-US" baseline="0" dirty="0">
                    <a:latin typeface="+mn-lt"/>
                    <a:cs typeface="Calibri"/>
                  </a:rPr>
                  <a:t>LMN ~ </a:t>
                </a:r>
                <a:r>
                  <a:rPr lang="el-GR" baseline="0" dirty="0">
                    <a:latin typeface="+mn-lt"/>
                    <a:cs typeface="Calibri"/>
                  </a:rPr>
                  <a:t>Δ</a:t>
                </a:r>
                <a:r>
                  <a:rPr lang="en-US" baseline="0" dirty="0">
                    <a:latin typeface="+mn-lt"/>
                    <a:cs typeface="Calibri"/>
                  </a:rPr>
                  <a:t>YZX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Try</a:t>
                </a:r>
                <a:r>
                  <a:rPr lang="en-US" baseline="0" dirty="0"/>
                  <a:t> </a:t>
                </a:r>
                <a:r>
                  <a:rPr lang="el-GR" baseline="0" dirty="0">
                    <a:latin typeface="+mn-lt"/>
                    <a:cs typeface="Calibri"/>
                  </a:rPr>
                  <a:t>Δ</a:t>
                </a:r>
                <a:r>
                  <a:rPr lang="en-US" baseline="0" dirty="0">
                    <a:latin typeface="+mn-lt"/>
                    <a:cs typeface="Calibri"/>
                  </a:rPr>
                  <a:t>XYZ and </a:t>
                </a:r>
                <a:r>
                  <a:rPr lang="el-GR" baseline="0" dirty="0">
                    <a:latin typeface="+mn-lt"/>
                    <a:cs typeface="Calibri"/>
                  </a:rPr>
                  <a:t>Δ</a:t>
                </a:r>
                <a:r>
                  <a:rPr lang="en-US" baseline="0" dirty="0">
                    <a:latin typeface="+mn-lt"/>
                    <a:cs typeface="Calibri"/>
                  </a:rPr>
                  <a:t>RST: </a:t>
                </a:r>
                <a14:m>
                  <m:oMath xmlns:m="http://schemas.openxmlformats.org/officeDocument/2006/math">
                    <m:f>
                      <m:fPr>
                        <m:ctrlPr>
                          <a:rPr lang="en-US" b="0" i="1" baseline="0" smtClean="0">
                            <a:latin typeface="Cambria Math" panose="02040503050406030204" pitchFamily="18" charset="0"/>
                            <a:cs typeface="Calibri"/>
                          </a:rPr>
                        </m:ctrlPr>
                      </m:fPr>
                      <m:num>
                        <m:r>
                          <a:rPr lang="en-US" b="0" i="1" baseline="0" smtClean="0">
                            <a:latin typeface="Cambria Math"/>
                            <a:cs typeface="Calibri"/>
                          </a:rPr>
                          <m:t>30</m:t>
                        </m:r>
                      </m:num>
                      <m:den>
                        <m:r>
                          <a:rPr lang="en-US" b="0" i="1" baseline="0" smtClean="0">
                            <a:latin typeface="Cambria Math"/>
                            <a:cs typeface="Calibri"/>
                          </a:rPr>
                          <m:t>24</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36</m:t>
                        </m:r>
                      </m:num>
                      <m:den>
                        <m:r>
                          <a:rPr lang="en-US" b="0" i="1" baseline="0" smtClean="0">
                            <a:latin typeface="Cambria Math"/>
                            <a:cs typeface="Calibri"/>
                          </a:rPr>
                          <m:t>30</m:t>
                        </m:r>
                      </m:den>
                    </m:f>
                    <m:r>
                      <a:rPr lang="en-US" b="0" i="1" baseline="0" smtClean="0">
                        <a:latin typeface="Cambria Math"/>
                        <a:cs typeface="Calibri"/>
                      </a:rPr>
                      <m:t>=</m:t>
                    </m:r>
                    <m:f>
                      <m:fPr>
                        <m:ctrlPr>
                          <a:rPr lang="en-US" b="0" i="1" baseline="0" smtClean="0">
                            <a:latin typeface="Cambria Math" panose="02040503050406030204" pitchFamily="18" charset="0"/>
                            <a:cs typeface="Calibri"/>
                          </a:rPr>
                        </m:ctrlPr>
                      </m:fPr>
                      <m:num>
                        <m:r>
                          <a:rPr lang="en-US" b="0" i="1" baseline="0" smtClean="0">
                            <a:latin typeface="Cambria Math"/>
                            <a:cs typeface="Calibri"/>
                          </a:rPr>
                          <m:t>39</m:t>
                        </m:r>
                      </m:num>
                      <m:den>
                        <m:r>
                          <a:rPr lang="en-US" b="0" i="1" baseline="0" smtClean="0">
                            <a:latin typeface="Cambria Math"/>
                            <a:cs typeface="Calibri"/>
                          </a:rPr>
                          <m:t>33</m:t>
                        </m:r>
                      </m:den>
                    </m:f>
                  </m:oMath>
                </a14:m>
                <a:r>
                  <a:rPr lang="en-US" dirty="0"/>
                  <a:t> This is not true.</a:t>
                </a:r>
              </a:p>
            </p:txBody>
          </p:sp>
        </mc:Choice>
        <mc:Fallback xmlns="">
          <p:sp>
            <p:nvSpPr>
              <p:cNvPr id="3" name="Notes Placeholder 2"/>
              <p:cNvSpPr>
                <a:spLocks noGrp="1"/>
              </p:cNvSpPr>
              <p:nvPr>
                <p:ph type="body" idx="1"/>
              </p:nvPr>
            </p:nvSpPr>
            <p:spPr/>
            <p:txBody>
              <a:bodyPr/>
              <a:lstStyle/>
              <a:p>
                <a:r>
                  <a:rPr lang="en-US" dirty="0" smtClean="0"/>
                  <a:t>Try</a:t>
                </a:r>
                <a:r>
                  <a:rPr lang="en-US" baseline="0" dirty="0" smtClean="0"/>
                  <a:t> </a:t>
                </a:r>
                <a:r>
                  <a:rPr lang="el-GR" baseline="0" dirty="0" smtClean="0">
                    <a:latin typeface="Calibri"/>
                    <a:cs typeface="Calibri"/>
                  </a:rPr>
                  <a:t>Δ</a:t>
                </a:r>
                <a:r>
                  <a:rPr lang="en-US" baseline="0" dirty="0" smtClean="0">
                    <a:latin typeface="Calibri"/>
                    <a:cs typeface="Calibri"/>
                  </a:rPr>
                  <a:t>LMN and </a:t>
                </a:r>
                <a:r>
                  <a:rPr lang="el-GR" baseline="0" dirty="0" smtClean="0">
                    <a:latin typeface="+mn-lt"/>
                    <a:cs typeface="Calibri"/>
                  </a:rPr>
                  <a:t>Δ</a:t>
                </a:r>
                <a:r>
                  <a:rPr lang="en-US" baseline="0" dirty="0" smtClean="0">
                    <a:latin typeface="+mn-lt"/>
                    <a:cs typeface="Calibri"/>
                  </a:rPr>
                  <a:t>RST: </a:t>
                </a:r>
                <a:r>
                  <a:rPr lang="en-US" b="0" i="0" baseline="0" smtClean="0">
                    <a:latin typeface="Cambria Math"/>
                    <a:cs typeface="Calibri"/>
                  </a:rPr>
                  <a:t>20/24=24/30=26/33</a:t>
                </a:r>
                <a:r>
                  <a:rPr lang="en-US" dirty="0" smtClean="0"/>
                  <a:t> This is not true.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Try</a:t>
                </a:r>
                <a:r>
                  <a:rPr lang="en-US" baseline="0" dirty="0" smtClean="0"/>
                  <a:t> </a:t>
                </a:r>
                <a:r>
                  <a:rPr lang="el-GR" baseline="0" dirty="0" smtClean="0">
                    <a:latin typeface="+mn-lt"/>
                    <a:cs typeface="Calibri"/>
                  </a:rPr>
                  <a:t>Δ</a:t>
                </a:r>
                <a:r>
                  <a:rPr lang="en-US" baseline="0" dirty="0" smtClean="0">
                    <a:latin typeface="+mn-lt"/>
                    <a:cs typeface="Calibri"/>
                  </a:rPr>
                  <a:t>LMN and </a:t>
                </a:r>
                <a:r>
                  <a:rPr lang="el-GR" baseline="0" dirty="0" smtClean="0">
                    <a:latin typeface="+mn-lt"/>
                    <a:cs typeface="Calibri"/>
                  </a:rPr>
                  <a:t>Δ</a:t>
                </a:r>
                <a:r>
                  <a:rPr lang="en-US" baseline="0" dirty="0" smtClean="0">
                    <a:latin typeface="+mn-lt"/>
                    <a:cs typeface="Calibri"/>
                  </a:rPr>
                  <a:t>XYZ: </a:t>
                </a:r>
                <a:r>
                  <a:rPr lang="en-US" b="0" i="0" baseline="0" smtClean="0">
                    <a:latin typeface="Cambria Math"/>
                    <a:cs typeface="Calibri"/>
                  </a:rPr>
                  <a:t>20/</a:t>
                </a:r>
                <a:r>
                  <a:rPr lang="en-US" b="0" i="0" baseline="0" smtClean="0">
                    <a:latin typeface="Cambria Math"/>
                    <a:cs typeface="Calibri"/>
                  </a:rPr>
                  <a:t>30</a:t>
                </a:r>
                <a:r>
                  <a:rPr lang="en-US" b="0" i="0" baseline="0" smtClean="0">
                    <a:latin typeface="Cambria Math"/>
                    <a:cs typeface="Calibri"/>
                  </a:rPr>
                  <a:t>=24/</a:t>
                </a:r>
                <a:r>
                  <a:rPr lang="en-US" b="0" i="0" baseline="0" smtClean="0">
                    <a:latin typeface="Cambria Math"/>
                    <a:cs typeface="Calibri"/>
                  </a:rPr>
                  <a:t>36</a:t>
                </a:r>
                <a:r>
                  <a:rPr lang="en-US" b="0" i="0" baseline="0" smtClean="0">
                    <a:latin typeface="Cambria Math"/>
                    <a:cs typeface="Calibri"/>
                  </a:rPr>
                  <a:t>=26/</a:t>
                </a:r>
                <a:r>
                  <a:rPr lang="en-US" b="0" i="0" baseline="0" smtClean="0">
                    <a:latin typeface="Cambria Math"/>
                    <a:cs typeface="Calibri"/>
                  </a:rPr>
                  <a:t>39</a:t>
                </a:r>
                <a:r>
                  <a:rPr lang="en-US" dirty="0" smtClean="0"/>
                  <a:t> This is </a:t>
                </a:r>
                <a:r>
                  <a:rPr lang="en-US" dirty="0" smtClean="0"/>
                  <a:t>true. </a:t>
                </a:r>
                <a:r>
                  <a:rPr lang="el-GR" baseline="0" dirty="0" smtClean="0">
                    <a:latin typeface="+mn-lt"/>
                    <a:cs typeface="Calibri"/>
                  </a:rPr>
                  <a:t>Δ</a:t>
                </a:r>
                <a:r>
                  <a:rPr lang="en-US" baseline="0" dirty="0" smtClean="0">
                    <a:latin typeface="+mn-lt"/>
                    <a:cs typeface="Calibri"/>
                  </a:rPr>
                  <a:t>LMN ~ </a:t>
                </a:r>
                <a:r>
                  <a:rPr lang="el-GR" baseline="0" dirty="0" smtClean="0">
                    <a:latin typeface="+mn-lt"/>
                    <a:cs typeface="Calibri"/>
                  </a:rPr>
                  <a:t>Δ</a:t>
                </a:r>
                <a:r>
                  <a:rPr lang="en-US" baseline="0" dirty="0" smtClean="0">
                    <a:latin typeface="+mn-lt"/>
                    <a:cs typeface="Calibri"/>
                  </a:rPr>
                  <a:t>YZX</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Try</a:t>
                </a:r>
                <a:r>
                  <a:rPr lang="en-US" baseline="0" dirty="0" smtClean="0"/>
                  <a:t> </a:t>
                </a:r>
                <a:r>
                  <a:rPr lang="el-GR" baseline="0" dirty="0" smtClean="0">
                    <a:latin typeface="+mn-lt"/>
                    <a:cs typeface="Calibri"/>
                  </a:rPr>
                  <a:t>Δ</a:t>
                </a:r>
                <a:r>
                  <a:rPr lang="en-US" baseline="0" dirty="0" smtClean="0">
                    <a:latin typeface="+mn-lt"/>
                    <a:cs typeface="Calibri"/>
                  </a:rPr>
                  <a:t>XYZ </a:t>
                </a:r>
                <a:r>
                  <a:rPr lang="en-US" baseline="0" dirty="0" smtClean="0">
                    <a:latin typeface="+mn-lt"/>
                    <a:cs typeface="Calibri"/>
                  </a:rPr>
                  <a:t>and </a:t>
                </a:r>
                <a:r>
                  <a:rPr lang="el-GR" baseline="0" dirty="0" smtClean="0">
                    <a:latin typeface="+mn-lt"/>
                    <a:cs typeface="Calibri"/>
                  </a:rPr>
                  <a:t>Δ</a:t>
                </a:r>
                <a:r>
                  <a:rPr lang="en-US" baseline="0" dirty="0" smtClean="0">
                    <a:latin typeface="+mn-lt"/>
                    <a:cs typeface="Calibri"/>
                  </a:rPr>
                  <a:t>RST: </a:t>
                </a:r>
                <a:r>
                  <a:rPr lang="en-US" b="0" i="0" baseline="0" smtClean="0">
                    <a:latin typeface="Cambria Math"/>
                    <a:cs typeface="Calibri"/>
                  </a:rPr>
                  <a:t>30/</a:t>
                </a:r>
                <a:r>
                  <a:rPr lang="en-US" b="0" i="0" baseline="0" smtClean="0">
                    <a:latin typeface="Cambria Math"/>
                    <a:cs typeface="Calibri"/>
                  </a:rPr>
                  <a:t>24=</a:t>
                </a:r>
                <a:r>
                  <a:rPr lang="en-US" b="0" i="0" baseline="0" smtClean="0">
                    <a:latin typeface="Cambria Math"/>
                    <a:cs typeface="Calibri"/>
                  </a:rPr>
                  <a:t>36/</a:t>
                </a:r>
                <a:r>
                  <a:rPr lang="en-US" b="0" i="0" baseline="0" smtClean="0">
                    <a:latin typeface="Cambria Math"/>
                    <a:cs typeface="Calibri"/>
                  </a:rPr>
                  <a:t>30=</a:t>
                </a:r>
                <a:r>
                  <a:rPr lang="en-US" b="0" i="0" baseline="0" smtClean="0">
                    <a:latin typeface="Cambria Math"/>
                    <a:cs typeface="Calibri"/>
                  </a:rPr>
                  <a:t>39/</a:t>
                </a:r>
                <a:r>
                  <a:rPr lang="en-US" b="0" i="0" baseline="0" smtClean="0">
                    <a:latin typeface="Cambria Math"/>
                    <a:cs typeface="Calibri"/>
                  </a:rPr>
                  <a:t>33</a:t>
                </a:r>
                <a:r>
                  <a:rPr lang="en-US" dirty="0" smtClean="0"/>
                  <a:t> This is not true</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smtClean="0">
                    <a:latin typeface="Cambria Math"/>
                  </a:rPr>
                  <a:t>12/24=𝑥/30=𝑦/33</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smtClean="0">
                    <a:latin typeface="Cambria Math"/>
                  </a:rPr>
                  <a:t>12/24=𝑥/30</a:t>
                </a:r>
                <a:r>
                  <a:rPr lang="en-US" baseline="0" dirty="0" smtClean="0"/>
                  <a:t> </a:t>
                </a:r>
                <a:r>
                  <a:rPr lang="en-US" baseline="0" dirty="0" smtClean="0">
                    <a:sym typeface="Wingdings" pitchFamily="2" charset="2"/>
                  </a:rPr>
                  <a:t> 24x = 360  x = 15</a:t>
                </a:r>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smtClean="0">
                    <a:latin typeface="Cambria Math"/>
                  </a:rPr>
                  <a:t>12/24=𝑦/33</a:t>
                </a:r>
                <a:r>
                  <a:rPr lang="en-US" baseline="0" dirty="0" smtClean="0"/>
                  <a:t> </a:t>
                </a:r>
                <a:r>
                  <a:rPr lang="en-US" baseline="0" dirty="0" smtClean="0">
                    <a:sym typeface="Wingdings" pitchFamily="2" charset="2"/>
                  </a:rPr>
                  <a:t> 24y = 396  x = 16.5</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mc:Fallback>
      </mc:AlternateContent>
      <p:sp>
        <p:nvSpPr>
          <p:cNvPr id="4" name="Slide Number Placeholder 3"/>
          <p:cNvSpPr>
            <a:spLocks noGrp="1"/>
          </p:cNvSpPr>
          <p:nvPr>
            <p:ph type="sldNum" sz="quarter" idx="10"/>
          </p:nvPr>
        </p:nvSpPr>
        <p:spPr/>
        <p:txBody>
          <a:bodyPr/>
          <a:lstStyle/>
          <a:p>
            <a:fld id="{3EA8126F-0FD3-47C8-A268-70CF4036EE7E}" type="slidenum">
              <a:rPr lang="en-US" smtClean="0"/>
              <a:t>19</a:t>
            </a:fld>
            <a:endParaRPr lang="en-US"/>
          </a:p>
        </p:txBody>
      </p:sp>
    </p:spTree>
    <p:extLst>
      <p:ext uri="{BB962C8B-B14F-4D97-AF65-F5344CB8AC3E}">
        <p14:creationId xmlns:p14="http://schemas.microsoft.com/office/powerpoint/2010/main" val="3263971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𝑅𝑆</m:t>
                        </m:r>
                      </m:num>
                      <m:den>
                        <m:r>
                          <a:rPr lang="en-US" b="0" i="1" smtClean="0">
                            <a:latin typeface="Cambria Math" panose="02040503050406030204" pitchFamily="18" charset="0"/>
                          </a:rPr>
                          <m:t>𝑁𝑃</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24</m:t>
                        </m:r>
                      </m:num>
                      <m:den>
                        <m:r>
                          <a:rPr lang="en-US" b="0" i="1" smtClean="0">
                            <a:latin typeface="Cambria Math" panose="02040503050406030204" pitchFamily="18" charset="0"/>
                          </a:rPr>
                          <m:t>18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𝑅𝑇</m:t>
                        </m:r>
                      </m:num>
                      <m:den>
                        <m:r>
                          <a:rPr lang="en-US" b="0" i="1" smtClean="0">
                            <a:latin typeface="Cambria Math" panose="02040503050406030204" pitchFamily="18" charset="0"/>
                          </a:rPr>
                          <m:t>𝑁𝑄</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28</m:t>
                        </m:r>
                      </m:num>
                      <m:den>
                        <m:r>
                          <a:rPr lang="en-US" b="0" i="1" smtClean="0">
                            <a:latin typeface="Cambria Math" panose="02040503050406030204" pitchFamily="18" charset="0"/>
                          </a:rPr>
                          <m:t>21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 </m:t>
                    </m:r>
                  </m:oMath>
                </a14:m>
                <a:r>
                  <a:rPr lang="en-US" dirty="0"/>
                  <a:t>SAS Similarity</a:t>
                </a:r>
              </a:p>
              <a:p>
                <a:endParaRPr lang="en-US" dirty="0"/>
              </a:p>
              <a:p>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𝑋𝑍</m:t>
                        </m:r>
                      </m:num>
                      <m:den>
                        <m:r>
                          <a:rPr lang="en-US" b="0" i="1" smtClean="0">
                            <a:latin typeface="Cambria Math" panose="02040503050406030204" pitchFamily="18" charset="0"/>
                          </a:rPr>
                          <m:t>𝑌𝑍</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9</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𝑍𝑊</m:t>
                        </m:r>
                      </m:num>
                      <m:den>
                        <m:r>
                          <a:rPr lang="en-US" b="0" i="1" smtClean="0">
                            <a:latin typeface="Cambria Math" panose="02040503050406030204" pitchFamily="18" charset="0"/>
                          </a:rPr>
                          <m:t>𝑍𝑋</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16</m:t>
                        </m:r>
                      </m:num>
                      <m:den>
                        <m:r>
                          <a:rPr lang="en-US" b="0" i="1" smtClean="0">
                            <a:latin typeface="Cambria Math" panose="02040503050406030204" pitchFamily="18" charset="0"/>
                          </a:rPr>
                          <m:t>12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𝑋𝑊</m:t>
                        </m:r>
                      </m:num>
                      <m:den>
                        <m:r>
                          <a:rPr lang="en-US" b="0" i="1" smtClean="0">
                            <a:latin typeface="Cambria Math" panose="02040503050406030204" pitchFamily="18" charset="0"/>
                          </a:rPr>
                          <m:t>𝑌𝑋</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20</m:t>
                        </m:r>
                      </m:num>
                      <m:den>
                        <m:r>
                          <a:rPr lang="en-US" b="0" i="1" smtClean="0">
                            <a:latin typeface="Cambria Math" panose="02040503050406030204" pitchFamily="18" charset="0"/>
                          </a:rPr>
                          <m:t>15</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r>
                      <a:rPr lang="en-US" b="0" i="1" smtClean="0">
                        <a:latin typeface="Cambria Math" panose="02040503050406030204" pitchFamily="18" charset="0"/>
                      </a:rPr>
                      <m:t>; </m:t>
                    </m:r>
                  </m:oMath>
                </a14:m>
                <a:r>
                  <a:rPr lang="en-US" dirty="0"/>
                  <a:t>SSS Similarity (or SAS Similarity)</a:t>
                </a:r>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𝑅𝑆/𝑁𝑃=24/18=4/3;𝑅𝑇/𝑁𝑄=28/21=4/3;∠𝑅≅∠𝑁; </a:t>
                </a:r>
                <a:r>
                  <a:rPr lang="en-US" dirty="0"/>
                  <a:t>SAS Similarity</a:t>
                </a:r>
              </a:p>
              <a:p>
                <a:endParaRPr lang="en-US" dirty="0"/>
              </a:p>
              <a:p>
                <a:r>
                  <a:rPr lang="en-US" b="0" i="0">
                    <a:latin typeface="Cambria Math" panose="02040503050406030204" pitchFamily="18" charset="0"/>
                  </a:rPr>
                  <a:t>𝑋𝑍/𝑌𝑍=12/9=4/3;𝑍𝑊/𝑍𝑋=16/12=4/3;𝑋𝑊/𝑌𝑋=20/15=4/3; </a:t>
                </a:r>
                <a:r>
                  <a:rPr lang="en-US" dirty="0"/>
                  <a:t>SSS Similarity (or SAS Similarity)</a:t>
                </a:r>
              </a:p>
            </p:txBody>
          </p:sp>
        </mc:Fallback>
      </mc:AlternateContent>
      <p:sp>
        <p:nvSpPr>
          <p:cNvPr id="4" name="Slide Number Placeholder 3"/>
          <p:cNvSpPr>
            <a:spLocks noGrp="1"/>
          </p:cNvSpPr>
          <p:nvPr>
            <p:ph type="sldNum" sz="quarter" idx="10"/>
          </p:nvPr>
        </p:nvSpPr>
        <p:spPr/>
        <p:txBody>
          <a:bodyPr/>
          <a:lstStyle/>
          <a:p>
            <a:fld id="{3EA8126F-0FD3-47C8-A268-70CF4036EE7E}" type="slidenum">
              <a:rPr lang="en-US" smtClean="0"/>
              <a:t>20</a:t>
            </a:fld>
            <a:endParaRPr lang="en-US"/>
          </a:p>
        </p:txBody>
      </p:sp>
    </p:spTree>
    <p:extLst>
      <p:ext uri="{BB962C8B-B14F-4D97-AF65-F5344CB8AC3E}">
        <p14:creationId xmlns:p14="http://schemas.microsoft.com/office/powerpoint/2010/main" val="2560196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1451A41-1B4F-4036-A40A-96DD57F6A755}" type="slidenum">
              <a:rPr lang="en-US" smtClean="0"/>
              <a:t>2</a:t>
            </a:fld>
            <a:endParaRPr lang="en-US"/>
          </a:p>
        </p:txBody>
      </p:sp>
    </p:spTree>
    <p:extLst>
      <p:ext uri="{BB962C8B-B14F-4D97-AF65-F5344CB8AC3E}">
        <p14:creationId xmlns:p14="http://schemas.microsoft.com/office/powerpoint/2010/main" val="2040930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A0FBE-DF15-4CCF-92FA-C9A713A5A948}" type="slidenum">
              <a:rPr lang="en-US" smtClean="0"/>
              <a:t>21</a:t>
            </a:fld>
            <a:endParaRPr lang="en-US"/>
          </a:p>
        </p:txBody>
      </p:sp>
    </p:spTree>
    <p:extLst>
      <p:ext uri="{BB962C8B-B14F-4D97-AF65-F5344CB8AC3E}">
        <p14:creationId xmlns:p14="http://schemas.microsoft.com/office/powerpoint/2010/main" val="907136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8126F-0FD3-47C8-A268-70CF4036EE7E}" type="slidenum">
              <a:rPr lang="en-US" smtClean="0"/>
              <a:t>22</a:t>
            </a:fld>
            <a:endParaRPr lang="en-US"/>
          </a:p>
        </p:txBody>
      </p:sp>
    </p:spTree>
    <p:extLst>
      <p:ext uri="{BB962C8B-B14F-4D97-AF65-F5344CB8AC3E}">
        <p14:creationId xmlns:p14="http://schemas.microsoft.com/office/powerpoint/2010/main" val="1642317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74693-6E70-4FDA-A98A-68543D5B2C5B}" type="slidenum">
              <a:rPr lang="en-US"/>
              <a:pPr/>
              <a:t>23</a:t>
            </a:fld>
            <a:endParaRPr lang="en-US"/>
          </a:p>
        </p:txBody>
      </p:sp>
      <p:sp>
        <p:nvSpPr>
          <p:cNvPr id="33794" name="Rectangle 2"/>
          <p:cNvSpPr>
            <a:spLocks noGrp="1" noRot="1" noChangeAspect="1" noChangeArrowheads="1" noTextEdit="1"/>
          </p:cNvSpPr>
          <p:nvPr>
            <p:ph type="sldImg"/>
          </p:nvPr>
        </p:nvSpPr>
        <p:spPr>
          <a:xfrm>
            <a:off x="381000" y="685800"/>
            <a:ext cx="6096000" cy="3429000"/>
          </a:xfrm>
          <a:ln/>
        </p:spPr>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p:txBody>
              <a:bodyPr/>
              <a:lstStyle/>
              <a:p>
                <a:pPr lvl="0"/>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𝑇𝑅</m:t>
                      </m:r>
                      <m:r>
                        <a:rPr lang="en-US" i="1" dirty="0" smtClean="0">
                          <a:latin typeface="Cambria Math" panose="02040503050406030204" pitchFamily="18" charset="0"/>
                        </a:rPr>
                        <m:t> = 10−2=8, </m:t>
                      </m:r>
                      <m:r>
                        <a:rPr lang="en-US" i="1" dirty="0" smtClean="0">
                          <a:latin typeface="Cambria Math" panose="02040503050406030204" pitchFamily="18" charset="0"/>
                        </a:rPr>
                        <m:t>𝑈𝑆</m:t>
                      </m:r>
                      <m:r>
                        <a:rPr lang="en-US" i="1" dirty="0">
                          <a:latin typeface="Cambria Math" panose="02040503050406030204" pitchFamily="18" charset="0"/>
                        </a:rPr>
                        <m:t>=12</m:t>
                      </m:r>
                      <m:r>
                        <a:rPr lang="en-US" b="0" i="1" dirty="0" smtClean="0">
                          <a:latin typeface="Cambria Math" panose="02040503050406030204" pitchFamily="18" charset="0"/>
                        </a:rPr>
                        <m:t>−</m:t>
                      </m:r>
                      <m:r>
                        <a:rPr lang="en-US" i="1" dirty="0">
                          <a:latin typeface="Cambria Math" panose="02040503050406030204" pitchFamily="18" charset="0"/>
                        </a:rPr>
                        <m:t>6=6</m:t>
                      </m:r>
                    </m:oMath>
                  </m:oMathPara>
                </a14:m>
                <a:endParaRPr lang="en-US" dirty="0"/>
              </a:p>
              <a:p>
                <a:pPr lvl="0"/>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𝑇𝑅</m:t>
                          </m:r>
                        </m:num>
                        <m:den>
                          <m:r>
                            <a:rPr lang="en-US" i="1" dirty="0" smtClean="0">
                              <a:latin typeface="Cambria Math" panose="02040503050406030204" pitchFamily="18" charset="0"/>
                            </a:rPr>
                            <m:t>𝑄𝑇</m:t>
                          </m:r>
                        </m:den>
                      </m:f>
                      <m:r>
                        <a:rPr lang="en-US" i="1" dirty="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𝑅𝑈</m:t>
                          </m:r>
                        </m:num>
                        <m:den>
                          <m:r>
                            <a:rPr lang="en-US" i="1" dirty="0" smtClean="0">
                              <a:latin typeface="Cambria Math" panose="02040503050406030204" pitchFamily="18" charset="0"/>
                            </a:rPr>
                            <m:t>𝑈𝑆</m:t>
                          </m:r>
                        </m:den>
                      </m:f>
                      <m:r>
                        <a:rPr lang="en-US" i="1" dirty="0" smtClean="0">
                          <a:latin typeface="Cambria Math" panose="02040503050406030204" pitchFamily="18" charset="0"/>
                        </a:rPr>
                        <m:t> </m:t>
                      </m:r>
                      <m:r>
                        <a:rPr lang="en-US" i="1" dirty="0">
                          <a:latin typeface="Cambria Math" panose="02040503050406030204" pitchFamily="18" charset="0"/>
                          <a:sym typeface="Wingdings" pitchFamily="2" charset="2"/>
                        </a:rPr>
                        <m:t></m:t>
                      </m:r>
                      <m:f>
                        <m:fPr>
                          <m:ctrlPr>
                            <a:rPr lang="en-US" i="1" dirty="0">
                              <a:latin typeface="Cambria Math" panose="02040503050406030204" pitchFamily="18" charset="0"/>
                            </a:rPr>
                          </m:ctrlPr>
                        </m:fPr>
                        <m:num>
                          <m:r>
                            <a:rPr lang="en-US" i="1" dirty="0">
                              <a:latin typeface="Cambria Math" panose="02040503050406030204" pitchFamily="18" charset="0"/>
                            </a:rPr>
                            <m:t>8</m:t>
                          </m:r>
                        </m:num>
                        <m:den>
                          <m:r>
                            <a:rPr lang="en-US" i="1" dirty="0">
                              <a:latin typeface="Cambria Math" panose="02040503050406030204" pitchFamily="18" charset="0"/>
                            </a:rPr>
                            <m:t>2</m:t>
                          </m:r>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6</m:t>
                          </m:r>
                        </m:num>
                        <m:den>
                          <m:r>
                            <a:rPr lang="en-US" i="1" dirty="0">
                              <a:latin typeface="Cambria Math" panose="02040503050406030204" pitchFamily="18" charset="0"/>
                            </a:rPr>
                            <m:t>6</m:t>
                          </m:r>
                        </m:den>
                      </m:f>
                      <m:r>
                        <a:rPr lang="en-US" i="1" dirty="0">
                          <a:latin typeface="Cambria Math" panose="02040503050406030204" pitchFamily="18" charset="0"/>
                        </a:rPr>
                        <m:t> </m:t>
                      </m:r>
                      <m:r>
                        <a:rPr lang="en-US" i="1" dirty="0">
                          <a:latin typeface="Cambria Math" panose="02040503050406030204" pitchFamily="18" charset="0"/>
                          <a:sym typeface="Wingdings" pitchFamily="2" charset="2"/>
                        </a:rPr>
                        <m:t></m:t>
                      </m:r>
                      <m:r>
                        <a:rPr lang="en-US" i="1" dirty="0">
                          <a:latin typeface="Cambria Math" panose="02040503050406030204" pitchFamily="18" charset="0"/>
                        </a:rPr>
                        <m:t> 4=1</m:t>
                      </m:r>
                    </m:oMath>
                  </m:oMathPara>
                </a14:m>
                <a:endParaRPr lang="en-US" dirty="0"/>
              </a:p>
              <a:p>
                <a:pPr lvl="0"/>
                <a:r>
                  <a:rPr lang="en-US" dirty="0"/>
                  <a:t>False, not parallel</a:t>
                </a:r>
              </a:p>
            </p:txBody>
          </p:sp>
        </mc:Choice>
        <mc:Fallback xmlns="">
          <p:sp>
            <p:nvSpPr>
              <p:cNvPr id="33795" name="Rectangle 3"/>
              <p:cNvSpPr>
                <a:spLocks noGrp="1" noChangeArrowheads="1"/>
              </p:cNvSpPr>
              <p:nvPr>
                <p:ph type="body" idx="1"/>
              </p:nvPr>
            </p:nvSpPr>
            <p:spPr/>
            <p:txBody>
              <a:bodyPr/>
              <a:lstStyle/>
              <a:p>
                <a:pPr lvl="0"/>
                <a:r>
                  <a:rPr lang="en-US" i="0" dirty="0">
                    <a:latin typeface="Cambria Math" panose="02040503050406030204" pitchFamily="18" charset="0"/>
                  </a:rPr>
                  <a:t>𝑇𝑅 = 10</a:t>
                </a:r>
                <a:r>
                  <a:rPr lang="en-US" b="0" i="0" dirty="0">
                    <a:latin typeface="Cambria Math" panose="02040503050406030204" pitchFamily="18" charset="0"/>
                  </a:rPr>
                  <a:t>−</a:t>
                </a:r>
                <a:r>
                  <a:rPr lang="en-US" i="0" dirty="0">
                    <a:latin typeface="Cambria Math" panose="02040503050406030204" pitchFamily="18" charset="0"/>
                  </a:rPr>
                  <a:t>2=8, 𝑈𝑆=12</a:t>
                </a:r>
                <a:r>
                  <a:rPr lang="en-US" b="0" i="0" dirty="0">
                    <a:latin typeface="Cambria Math" panose="02040503050406030204" pitchFamily="18" charset="0"/>
                  </a:rPr>
                  <a:t>−</a:t>
                </a:r>
                <a:r>
                  <a:rPr lang="en-US" i="0" dirty="0">
                    <a:latin typeface="Cambria Math" panose="02040503050406030204" pitchFamily="18" charset="0"/>
                  </a:rPr>
                  <a:t>6=6</a:t>
                </a:r>
                <a:endParaRPr lang="en-US" dirty="0"/>
              </a:p>
              <a:p>
                <a:pPr lvl="0"/>
                <a:r>
                  <a:rPr lang="en-US" i="0" dirty="0">
                    <a:latin typeface="Cambria Math" panose="02040503050406030204" pitchFamily="18" charset="0"/>
                  </a:rPr>
                  <a:t>𝑇𝑅/𝑄𝑇=𝑅𝑈/𝑈𝑆  </a:t>
                </a:r>
                <a:r>
                  <a:rPr lang="en-US" i="0" dirty="0">
                    <a:latin typeface="Cambria Math" panose="02040503050406030204" pitchFamily="18" charset="0"/>
                    <a:sym typeface="Wingdings" pitchFamily="2" charset="2"/>
                  </a:rPr>
                  <a:t></a:t>
                </a:r>
                <a:r>
                  <a:rPr lang="en-US" i="0" dirty="0">
                    <a:latin typeface="Cambria Math" panose="02040503050406030204" pitchFamily="18" charset="0"/>
                  </a:rPr>
                  <a:t>8/2=6/6  </a:t>
                </a:r>
                <a:r>
                  <a:rPr lang="en-US" i="0" dirty="0">
                    <a:latin typeface="Cambria Math" panose="02040503050406030204" pitchFamily="18" charset="0"/>
                    <a:sym typeface="Wingdings" pitchFamily="2" charset="2"/>
                  </a:rPr>
                  <a:t></a:t>
                </a:r>
                <a:r>
                  <a:rPr lang="en-US" i="0" dirty="0">
                    <a:latin typeface="Cambria Math" panose="02040503050406030204" pitchFamily="18" charset="0"/>
                  </a:rPr>
                  <a:t> 4=1</a:t>
                </a:r>
                <a:endParaRPr lang="en-US" dirty="0"/>
              </a:p>
              <a:p>
                <a:pPr lvl="0"/>
                <a:r>
                  <a:rPr lang="en-US" dirty="0"/>
                  <a:t>False, not parallel</a:t>
                </a:r>
              </a:p>
            </p:txBody>
          </p:sp>
        </mc:Fallback>
      </mc:AlternateContent>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94E44B-FE8F-4181-AD11-B5E5B46E57ED}" type="slidenum">
              <a:rPr lang="en-US"/>
              <a:pPr/>
              <a:t>24</a:t>
            </a:fld>
            <a:endParaRPr lang="en-US"/>
          </a:p>
        </p:txBody>
      </p:sp>
      <p:sp>
        <p:nvSpPr>
          <p:cNvPr id="37890" name="Rectangle 2"/>
          <p:cNvSpPr>
            <a:spLocks noGrp="1" noRot="1" noChangeAspect="1" noChangeArrowheads="1" noTextEdit="1"/>
          </p:cNvSpPr>
          <p:nvPr>
            <p:ph type="sldImg"/>
          </p:nvPr>
        </p:nvSpPr>
        <p:spPr>
          <a:xfrm>
            <a:off x="381000" y="685800"/>
            <a:ext cx="6096000" cy="3429000"/>
          </a:xfrm>
          <a:ln/>
        </p:spPr>
      </p:sp>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p: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𝑇𝑈</m:t>
                          </m:r>
                        </m:num>
                        <m:den>
                          <m:r>
                            <a:rPr lang="en-US" b="0" i="1" smtClean="0">
                              <a:latin typeface="Cambria Math"/>
                            </a:rPr>
                            <m:t>340</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160</m:t>
                          </m:r>
                        </m:num>
                        <m:den>
                          <m:r>
                            <a:rPr lang="en-US" b="0" i="1" smtClean="0">
                              <a:latin typeface="Cambria Math"/>
                            </a:rPr>
                            <m:t>320</m:t>
                          </m:r>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320</m:t>
                      </m:r>
                      <m:r>
                        <a:rPr lang="en-US" b="0" i="1" smtClean="0">
                          <a:latin typeface="Cambria Math"/>
                        </a:rPr>
                        <m:t>𝑇𝑈</m:t>
                      </m:r>
                      <m:r>
                        <a:rPr lang="en-US" b="0" i="1" smtClean="0">
                          <a:latin typeface="Cambria Math"/>
                        </a:rPr>
                        <m:t>=54400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𝑇𝑈</m:t>
                      </m:r>
                      <m:r>
                        <a:rPr lang="en-US" b="0" i="1" smtClean="0">
                          <a:latin typeface="Cambria Math"/>
                        </a:rPr>
                        <m:t>=170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𝑇𝑉</m:t>
                      </m:r>
                      <m:r>
                        <a:rPr lang="en-US" b="0" i="1" smtClean="0">
                          <a:latin typeface="Cambria Math"/>
                        </a:rPr>
                        <m:t>=</m:t>
                      </m:r>
                      <m:r>
                        <a:rPr lang="en-US" b="0" i="1" smtClean="0">
                          <a:latin typeface="Cambria Math"/>
                        </a:rPr>
                        <m:t>𝑇𝑈</m:t>
                      </m:r>
                      <m:r>
                        <a:rPr lang="en-US" b="0" i="1" smtClean="0">
                          <a:latin typeface="Cambria Math"/>
                        </a:rPr>
                        <m:t>+</m:t>
                      </m:r>
                      <m:r>
                        <a:rPr lang="en-US" b="0" i="1" smtClean="0">
                          <a:latin typeface="Cambria Math"/>
                        </a:rPr>
                        <m:t>𝑈𝑉</m:t>
                      </m:r>
                      <m:r>
                        <a:rPr lang="en-US" b="0" i="1" smtClean="0">
                          <a:latin typeface="Cambria Math"/>
                        </a:rPr>
                        <m:t>=170+340=510 </m:t>
                      </m:r>
                      <m:r>
                        <a:rPr lang="en-US" b="0" i="1" smtClean="0">
                          <a:latin typeface="Cambria Math"/>
                        </a:rPr>
                        <m:t>𝑚</m:t>
                      </m:r>
                    </m:oMath>
                  </m:oMathPara>
                </a14:m>
                <a:endParaRPr lang="en-US" dirty="0"/>
              </a:p>
            </p:txBody>
          </p:sp>
        </mc:Choice>
        <mc:Fallback xmlns="">
          <p:sp>
            <p:nvSpPr>
              <p:cNvPr id="37891" name="Rectangle 3"/>
              <p:cNvSpPr>
                <a:spLocks noGrp="1" noChangeArrowheads="1"/>
              </p:cNvSpPr>
              <p:nvPr>
                <p:ph type="body" idx="1"/>
              </p:nvPr>
            </p:nvSpPr>
            <p:spPr/>
            <p:txBody>
              <a:bodyPr/>
              <a:lstStyle/>
              <a:p>
                <a:r>
                  <a:rPr lang="en-US" b="0" i="0" smtClean="0">
                    <a:latin typeface="Cambria Math"/>
                  </a:rPr>
                  <a:t>𝑇𝑈/340=160/320</a:t>
                </a:r>
                <a:endParaRPr lang="en-US" b="0" dirty="0" smtClean="0"/>
              </a:p>
              <a:p>
                <a:r>
                  <a:rPr lang="en-US" b="0" i="0" smtClean="0">
                    <a:latin typeface="Cambria Math"/>
                  </a:rPr>
                  <a:t>320𝑇𝑈=54400</a:t>
                </a:r>
                <a:endParaRPr lang="en-US" b="0" dirty="0" smtClean="0"/>
              </a:p>
              <a:p>
                <a:r>
                  <a:rPr lang="en-US" b="0" i="0" smtClean="0">
                    <a:latin typeface="Cambria Math"/>
                  </a:rPr>
                  <a:t>𝑇𝑈=170</a:t>
                </a:r>
                <a:endParaRPr lang="en-US" b="0" dirty="0" smtClean="0"/>
              </a:p>
              <a:p>
                <a:r>
                  <a:rPr lang="en-US" b="0" i="0" smtClean="0">
                    <a:latin typeface="Cambria Math"/>
                  </a:rPr>
                  <a:t>𝑇𝑉=𝑇𝑈+𝑈𝑉=170+340=510 𝑚</a:t>
                </a:r>
                <a:endParaRPr lang="en-US" dirty="0"/>
              </a:p>
            </p:txBody>
          </p:sp>
        </mc:Fallback>
      </mc:AlternateContent>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52F840-2CE1-432E-BC75-A317792D51F5}" type="slidenum">
              <a:rPr lang="en-US"/>
              <a:pPr/>
              <a:t>25</a:t>
            </a:fld>
            <a:endParaRPr lang="en-US"/>
          </a:p>
        </p:txBody>
      </p:sp>
      <p:sp>
        <p:nvSpPr>
          <p:cNvPr id="46082" name="Rectangle 2"/>
          <p:cNvSpPr>
            <a:spLocks noGrp="1" noRot="1" noChangeAspect="1" noChangeArrowheads="1" noTextEdit="1"/>
          </p:cNvSpPr>
          <p:nvPr>
            <p:ph type="sldImg"/>
          </p:nvPr>
        </p:nvSpPr>
        <p:spPr>
          <a:xfrm>
            <a:off x="381000" y="685800"/>
            <a:ext cx="6096000" cy="3429000"/>
          </a:xfrm>
          <a:ln/>
        </p:spPr>
      </p:sp>
      <mc:AlternateContent xmlns:mc="http://schemas.openxmlformats.org/markup-compatibility/2006" xmlns:a14="http://schemas.microsoft.com/office/drawing/2010/main">
        <mc:Choice Requires="a14">
          <p:sp>
            <p:nvSpPr>
              <p:cNvPr id="46083" name="Rectangle 3"/>
              <p:cNvSpPr>
                <a:spLocks noGrp="1" noChangeArrowheads="1"/>
              </p:cNvSpPr>
              <p:nvPr>
                <p:ph type="body" idx="1"/>
              </p:nvPr>
            </p:nvSpPr>
            <p:spPr/>
            <p:txBody>
              <a:bodyPr/>
              <a:lstStyle/>
              <a:p>
                <a:pPr/>
                <a14:m>
                  <m:oMathPara xmlns:m="http://schemas.openxmlformats.org/officeDocument/2006/math">
                    <m:oMathParaPr>
                      <m:jc m:val="centerGroup"/>
                    </m:oMathParaPr>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10</m:t>
                          </m:r>
                        </m:num>
                        <m:den>
                          <m:r>
                            <a:rPr lang="en-US" i="1" dirty="0" smtClean="0">
                              <a:latin typeface="Cambria Math" panose="02040503050406030204" pitchFamily="18" charset="0"/>
                            </a:rPr>
                            <m:t>𝑥</m:t>
                          </m:r>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12</m:t>
                          </m:r>
                        </m:num>
                        <m:den>
                          <m:r>
                            <a:rPr lang="en-US" i="1" dirty="0" smtClean="0">
                              <a:latin typeface="Cambria Math" panose="02040503050406030204" pitchFamily="18" charset="0"/>
                            </a:rPr>
                            <m:t>18</m:t>
                          </m:r>
                          <m:r>
                            <a:rPr lang="en-US" b="0" i="1" dirty="0" smtClean="0">
                              <a:latin typeface="Cambria Math" panose="02040503050406030204" pitchFamily="18" charset="0"/>
                            </a:rPr>
                            <m:t>−</m:t>
                          </m:r>
                          <m:r>
                            <a:rPr lang="en-US" i="1" dirty="0" smtClean="0">
                              <a:latin typeface="Cambria Math" panose="02040503050406030204" pitchFamily="18" charset="0"/>
                            </a:rPr>
                            <m:t>𝑥</m:t>
                          </m:r>
                        </m:den>
                      </m:f>
                      <m:r>
                        <a:rPr lang="en-US" i="1" dirty="0" smtClean="0">
                          <a:latin typeface="Cambria Math" panose="02040503050406030204" pitchFamily="18" charset="0"/>
                        </a:rPr>
                        <m:t> </m:t>
                      </m:r>
                      <m:r>
                        <a:rPr lang="en-US" i="1" dirty="0">
                          <a:latin typeface="Cambria Math" panose="02040503050406030204" pitchFamily="18" charset="0"/>
                          <a:sym typeface="Wingdings" pitchFamily="2" charset="2"/>
                        </a:rPr>
                        <m:t> 10</m:t>
                      </m:r>
                      <m:d>
                        <m:dPr>
                          <m:ctrlPr>
                            <a:rPr lang="en-US" i="1" dirty="0">
                              <a:latin typeface="Cambria Math" panose="02040503050406030204" pitchFamily="18" charset="0"/>
                              <a:sym typeface="Wingdings" pitchFamily="2" charset="2"/>
                            </a:rPr>
                          </m:ctrlPr>
                        </m:dPr>
                        <m:e>
                          <m:r>
                            <a:rPr lang="en-US" i="1" dirty="0">
                              <a:latin typeface="Cambria Math" panose="02040503050406030204" pitchFamily="18" charset="0"/>
                              <a:sym typeface="Wingdings" pitchFamily="2" charset="2"/>
                            </a:rPr>
                            <m:t>18</m:t>
                          </m:r>
                          <m:r>
                            <a:rPr lang="en-US" b="0" i="1" dirty="0" smtClean="0">
                              <a:latin typeface="Cambria Math" panose="02040503050406030204" pitchFamily="18" charset="0"/>
                              <a:sym typeface="Wingdings" pitchFamily="2" charset="2"/>
                            </a:rPr>
                            <m:t>−</m:t>
                          </m:r>
                          <m:r>
                            <a:rPr lang="en-US" i="1" dirty="0">
                              <a:latin typeface="Cambria Math" panose="02040503050406030204" pitchFamily="18" charset="0"/>
                              <a:sym typeface="Wingdings" pitchFamily="2" charset="2"/>
                            </a:rPr>
                            <m:t>𝑥</m:t>
                          </m:r>
                        </m:e>
                      </m:d>
                      <m:r>
                        <a:rPr lang="en-US" i="1" dirty="0">
                          <a:latin typeface="Cambria Math" panose="02040503050406030204" pitchFamily="18" charset="0"/>
                          <a:sym typeface="Wingdings" pitchFamily="2" charset="2"/>
                        </a:rPr>
                        <m:t>=12</m:t>
                      </m:r>
                      <m:r>
                        <a:rPr lang="en-US" i="1" dirty="0">
                          <a:latin typeface="Cambria Math" panose="02040503050406030204" pitchFamily="18" charset="0"/>
                          <a:sym typeface="Wingdings" pitchFamily="2" charset="2"/>
                        </a:rPr>
                        <m:t>𝑥</m:t>
                      </m:r>
                      <m:r>
                        <a:rPr lang="en-US" i="1" dirty="0">
                          <a:latin typeface="Cambria Math" panose="02040503050406030204" pitchFamily="18" charset="0"/>
                          <a:sym typeface="Wingdings" pitchFamily="2" charset="2"/>
                        </a:rPr>
                        <m:t>  180−10</m:t>
                      </m:r>
                      <m:r>
                        <a:rPr lang="en-US" i="1" dirty="0">
                          <a:latin typeface="Cambria Math" panose="02040503050406030204" pitchFamily="18" charset="0"/>
                          <a:sym typeface="Wingdings" pitchFamily="2" charset="2"/>
                        </a:rPr>
                        <m:t>𝑥</m:t>
                      </m:r>
                      <m:r>
                        <a:rPr lang="en-US" i="1" dirty="0">
                          <a:latin typeface="Cambria Math" panose="02040503050406030204" pitchFamily="18" charset="0"/>
                          <a:sym typeface="Wingdings" pitchFamily="2" charset="2"/>
                        </a:rPr>
                        <m:t>=12</m:t>
                      </m:r>
                      <m:r>
                        <a:rPr lang="en-US" i="1" dirty="0">
                          <a:latin typeface="Cambria Math" panose="02040503050406030204" pitchFamily="18" charset="0"/>
                          <a:sym typeface="Wingdings" pitchFamily="2" charset="2"/>
                        </a:rPr>
                        <m:t>𝑥</m:t>
                      </m:r>
                      <m:r>
                        <a:rPr lang="en-US" i="1" dirty="0">
                          <a:latin typeface="Cambria Math" panose="02040503050406030204" pitchFamily="18" charset="0"/>
                          <a:sym typeface="Wingdings" pitchFamily="2" charset="2"/>
                        </a:rPr>
                        <m:t>  180=22</m:t>
                      </m:r>
                      <m:r>
                        <a:rPr lang="en-US" i="1" dirty="0">
                          <a:latin typeface="Cambria Math" panose="02040503050406030204" pitchFamily="18" charset="0"/>
                          <a:sym typeface="Wingdings" pitchFamily="2" charset="2"/>
                        </a:rPr>
                        <m:t>𝑥</m:t>
                      </m:r>
                      <m:r>
                        <a:rPr lang="en-US" i="1" dirty="0">
                          <a:latin typeface="Cambria Math" panose="02040503050406030204" pitchFamily="18" charset="0"/>
                          <a:sym typeface="Wingdings" pitchFamily="2" charset="2"/>
                        </a:rPr>
                        <m:t>  </m:t>
                      </m:r>
                      <m:r>
                        <a:rPr lang="en-US" i="1" dirty="0">
                          <a:latin typeface="Cambria Math" panose="02040503050406030204" pitchFamily="18" charset="0"/>
                          <a:sym typeface="Wingdings" pitchFamily="2" charset="2"/>
                        </a:rPr>
                        <m:t>𝑥</m:t>
                      </m:r>
                      <m:r>
                        <a:rPr lang="en-US" i="1" dirty="0">
                          <a:latin typeface="Cambria Math" panose="02040503050406030204" pitchFamily="18" charset="0"/>
                          <a:sym typeface="Wingdings" pitchFamily="2" charset="2"/>
                        </a:rPr>
                        <m:t>=</m:t>
                      </m:r>
                      <m:f>
                        <m:fPr>
                          <m:ctrlPr>
                            <a:rPr lang="en-US" i="1" dirty="0">
                              <a:latin typeface="Cambria Math" panose="02040503050406030204" pitchFamily="18" charset="0"/>
                              <a:sym typeface="Wingdings" pitchFamily="2" charset="2"/>
                            </a:rPr>
                          </m:ctrlPr>
                        </m:fPr>
                        <m:num>
                          <m:r>
                            <a:rPr lang="en-US" i="1" dirty="0">
                              <a:latin typeface="Cambria Math" panose="02040503050406030204" pitchFamily="18" charset="0"/>
                              <a:sym typeface="Wingdings" pitchFamily="2" charset="2"/>
                            </a:rPr>
                            <m:t>180</m:t>
                          </m:r>
                        </m:num>
                        <m:den>
                          <m:r>
                            <a:rPr lang="en-US" i="1" dirty="0">
                              <a:latin typeface="Cambria Math" panose="02040503050406030204" pitchFamily="18" charset="0"/>
                              <a:sym typeface="Wingdings" pitchFamily="2" charset="2"/>
                            </a:rPr>
                            <m:t>22</m:t>
                          </m:r>
                        </m:den>
                      </m:f>
                      <m:r>
                        <a:rPr lang="en-US" i="1" dirty="0">
                          <a:latin typeface="Cambria Math" panose="02040503050406030204" pitchFamily="18" charset="0"/>
                          <a:sym typeface="Wingdings" pitchFamily="2" charset="2"/>
                        </a:rPr>
                        <m:t> =8.18</m:t>
                      </m:r>
                    </m:oMath>
                  </m:oMathPara>
                </a14:m>
                <a:endParaRPr lang="en-US" dirty="0"/>
              </a:p>
            </p:txBody>
          </p:sp>
        </mc:Choice>
        <mc:Fallback xmlns="">
          <p:sp>
            <p:nvSpPr>
              <p:cNvPr id="46083" name="Rectangle 3"/>
              <p:cNvSpPr>
                <a:spLocks noGrp="1" noChangeArrowheads="1"/>
              </p:cNvSpPr>
              <p:nvPr>
                <p:ph type="body" idx="1"/>
              </p:nvPr>
            </p:nvSpPr>
            <p:spPr/>
            <p:txBody>
              <a:bodyPr/>
              <a:lstStyle/>
              <a:p>
                <a:r>
                  <a:rPr lang="en-US" i="0" dirty="0">
                    <a:latin typeface="Cambria Math" panose="02040503050406030204" pitchFamily="18" charset="0"/>
                  </a:rPr>
                  <a:t>10/𝑥=12/(18</a:t>
                </a:r>
                <a:r>
                  <a:rPr lang="en-US" b="0" i="0" dirty="0">
                    <a:latin typeface="Cambria Math" panose="02040503050406030204" pitchFamily="18" charset="0"/>
                  </a:rPr>
                  <a:t>−</a:t>
                </a:r>
                <a:r>
                  <a:rPr lang="en-US" i="0" dirty="0">
                    <a:latin typeface="Cambria Math" panose="02040503050406030204" pitchFamily="18" charset="0"/>
                  </a:rPr>
                  <a:t>𝑥)  </a:t>
                </a:r>
                <a:r>
                  <a:rPr lang="en-US" i="0" dirty="0">
                    <a:latin typeface="Cambria Math" panose="02040503050406030204" pitchFamily="18" charset="0"/>
                    <a:sym typeface="Wingdings" pitchFamily="2" charset="2"/>
                  </a:rPr>
                  <a:t> 10(18</a:t>
                </a:r>
                <a:r>
                  <a:rPr lang="en-US" b="0" i="0" dirty="0">
                    <a:latin typeface="Cambria Math" panose="02040503050406030204" pitchFamily="18" charset="0"/>
                    <a:sym typeface="Wingdings" pitchFamily="2" charset="2"/>
                  </a:rPr>
                  <a:t>−</a:t>
                </a:r>
                <a:r>
                  <a:rPr lang="en-US" i="0" dirty="0">
                    <a:latin typeface="Cambria Math" panose="02040503050406030204" pitchFamily="18" charset="0"/>
                    <a:sym typeface="Wingdings" pitchFamily="2" charset="2"/>
                  </a:rPr>
                  <a:t>𝑥)=12𝑥  180</a:t>
                </a:r>
                <a:r>
                  <a:rPr lang="en-US" b="0" i="0" dirty="0">
                    <a:latin typeface="Cambria Math" panose="02040503050406030204" pitchFamily="18" charset="0"/>
                    <a:sym typeface="Wingdings" pitchFamily="2" charset="2"/>
                  </a:rPr>
                  <a:t>−</a:t>
                </a:r>
                <a:r>
                  <a:rPr lang="en-US" i="0" dirty="0">
                    <a:latin typeface="Cambria Math" panose="02040503050406030204" pitchFamily="18" charset="0"/>
                    <a:sym typeface="Wingdings" pitchFamily="2" charset="2"/>
                  </a:rPr>
                  <a:t>10𝑥=12𝑥  180=22𝑥  𝑥=180/22  =8.18</a:t>
                </a:r>
                <a:endParaRPr lang="en-US" dirty="0"/>
              </a:p>
            </p:txBody>
          </p:sp>
        </mc:Fallback>
      </mc:AlternateContent>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9A0FBE-DF15-4CCF-92FA-C9A713A5A948}" type="slidenum">
              <a:rPr lang="en-US" smtClean="0"/>
              <a:t>4</a:t>
            </a:fld>
            <a:endParaRPr lang="en-US"/>
          </a:p>
        </p:txBody>
      </p:sp>
    </p:spTree>
    <p:extLst>
      <p:ext uri="{BB962C8B-B14F-4D97-AF65-F5344CB8AC3E}">
        <p14:creationId xmlns:p14="http://schemas.microsoft.com/office/powerpoint/2010/main" val="105243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3ADAE-23F9-4E04-AB17-68DF4F5D208F}" type="slidenum">
              <a:rPr lang="en-US"/>
              <a:pPr/>
              <a:t>5</a:t>
            </a:fld>
            <a:endParaRPr lang="en-US"/>
          </a:p>
        </p:txBody>
      </p:sp>
      <p:sp>
        <p:nvSpPr>
          <p:cNvPr id="22530" name="Rectangle 2"/>
          <p:cNvSpPr>
            <a:spLocks noGrp="1" noRot="1" noChangeAspect="1" noChangeArrowheads="1" noTextEdit="1"/>
          </p:cNvSpPr>
          <p:nvPr>
            <p:ph type="sldImg"/>
          </p:nvPr>
        </p:nvSpPr>
        <p:spPr>
          <a:xfrm>
            <a:off x="381000" y="685800"/>
            <a:ext cx="6096000" cy="3429000"/>
          </a:xfrm>
          <a:ln/>
        </p:spPr>
      </p:sp>
      <p:sp>
        <p:nvSpPr>
          <p:cNvPr id="22531" name="Rectangle 3"/>
          <p:cNvSpPr>
            <a:spLocks noGrp="1" noChangeArrowheads="1"/>
          </p:cNvSpPr>
          <p:nvPr>
            <p:ph type="body" idx="1"/>
          </p:nvPr>
        </p:nvSpPr>
        <p:spPr/>
        <p:txBody>
          <a:bodyPr/>
          <a:lstStyle/>
          <a:p>
            <a:r>
              <a:rPr lang="en-US"/>
              <a:t>Have the overhead ready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29807-6BD4-42AC-8D62-ECD3DA836617}" type="slidenum">
              <a:rPr lang="en-US"/>
              <a:pPr/>
              <a:t>6</a:t>
            </a:fld>
            <a:endParaRPr lang="en-US"/>
          </a:p>
        </p:txBody>
      </p:sp>
      <p:sp>
        <p:nvSpPr>
          <p:cNvPr id="24578" name="Rectangle 2"/>
          <p:cNvSpPr>
            <a:spLocks noGrp="1" noRot="1" noChangeAspect="1" noChangeArrowheads="1" noTextEdit="1"/>
          </p:cNvSpPr>
          <p:nvPr>
            <p:ph type="sldImg"/>
          </p:nvPr>
        </p:nvSpPr>
        <p:spPr>
          <a:xfrm>
            <a:off x="381000" y="685800"/>
            <a:ext cx="6096000" cy="3429000"/>
          </a:xfrm>
          <a:ln/>
        </p:spPr>
      </p:sp>
      <p:sp>
        <p:nvSpPr>
          <p:cNvPr id="245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𝐽𝐾</m:t>
                          </m:r>
                        </m:num>
                        <m:den>
                          <m:r>
                            <a:rPr lang="en-US" b="0" i="1" smtClean="0">
                              <a:latin typeface="Cambria Math" panose="02040503050406030204" pitchFamily="18" charset="0"/>
                            </a:rPr>
                            <m:t>𝐴𝐵</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36</m:t>
                          </m:r>
                        </m:num>
                        <m:den>
                          <m:r>
                            <a:rPr lang="en-US" b="0" i="1" smtClean="0">
                              <a:latin typeface="Cambria Math" panose="02040503050406030204" pitchFamily="18" charset="0"/>
                            </a:rPr>
                            <m:t>27</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3</m:t>
                          </m:r>
                        </m:den>
                      </m:f>
                    </m:oMath>
                  </m:oMathPara>
                </a14:m>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 ≅ ∠</m:t>
                      </m:r>
                      <m:r>
                        <a:rPr lang="en-US" i="1" dirty="0" smtClean="0">
                          <a:latin typeface="Cambria Math" panose="02040503050406030204" pitchFamily="18" charset="0"/>
                        </a:rPr>
                        <m:t>𝐽</m:t>
                      </m:r>
                      <m:r>
                        <a:rPr lang="en-US" i="1" dirty="0" smtClean="0">
                          <a:latin typeface="Cambria Math" panose="02040503050406030204" pitchFamily="18" charset="0"/>
                        </a:rPr>
                        <m:t>, ∠</m:t>
                      </m:r>
                      <m:r>
                        <a:rPr lang="en-US" i="1" dirty="0" smtClean="0">
                          <a:latin typeface="Cambria Math" panose="02040503050406030204" pitchFamily="18" charset="0"/>
                        </a:rPr>
                        <m:t>𝐵</m:t>
                      </m:r>
                      <m:r>
                        <a:rPr lang="en-US" i="1" dirty="0" smtClean="0">
                          <a:latin typeface="Cambria Math" panose="02040503050406030204" pitchFamily="18" charset="0"/>
                        </a:rPr>
                        <m:t> ≅ ∠</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 ≅ ∠</m:t>
                      </m:r>
                      <m:r>
                        <a:rPr lang="en-US" i="1" dirty="0" smtClean="0">
                          <a:latin typeface="Cambria Math" panose="02040503050406030204" pitchFamily="18" charset="0"/>
                        </a:rPr>
                        <m:t>𝐿</m:t>
                      </m:r>
                    </m:oMath>
                  </m:oMathPara>
                </a14:m>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𝐽𝐾</m:t>
                          </m:r>
                        </m:num>
                        <m:den>
                          <m:r>
                            <a:rPr lang="en-US" b="0" i="1" smtClean="0">
                              <a:latin typeface="Cambria Math" panose="02040503050406030204" pitchFamily="18" charset="0"/>
                            </a:rPr>
                            <m:t>𝐴𝐵</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𝐾𝐿</m:t>
                          </m:r>
                        </m:num>
                        <m:den>
                          <m:r>
                            <a:rPr lang="en-US" b="0" i="1" smtClean="0">
                              <a:latin typeface="Cambria Math" panose="02040503050406030204" pitchFamily="18" charset="0"/>
                            </a:rPr>
                            <m:t>𝐵𝐶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𝐿𝐽</m:t>
                          </m:r>
                        </m:num>
                        <m:den>
                          <m:r>
                            <a:rPr lang="en-US" b="0" i="1" smtClean="0">
                              <a:latin typeface="Cambria Math" panose="02040503050406030204" pitchFamily="18" charset="0"/>
                            </a:rPr>
                            <m:t>𝐶𝐴</m:t>
                          </m:r>
                        </m:den>
                      </m:f>
                    </m:oMath>
                  </m:oMathPara>
                </a14:m>
                <a:endParaRPr lang="en-US" i="1"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𝐽𝐾/𝐴𝐵=36/27=4/3</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latin typeface="Cambria Math" panose="02040503050406030204" pitchFamily="18" charset="0"/>
                  </a:rPr>
                  <a:t>∠𝐴 ≅ ∠𝐽, ∠𝐵 ≅ ∠𝐾, ∠𝐶 ≅ ∠𝐿</a:t>
                </a: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latin typeface="Cambria Math" panose="02040503050406030204" pitchFamily="18" charset="0"/>
                  </a:rPr>
                  <a:t>𝐽𝐾/𝐴𝐵=𝐾𝐿/𝐵𝐶=𝐿𝐽/𝐶𝐴</a:t>
                </a:r>
                <a:endParaRPr lang="en-US" i="1" dirty="0"/>
              </a:p>
              <a:p>
                <a:endParaRPr lang="en-US" dirty="0"/>
              </a:p>
            </p:txBody>
          </p:sp>
        </mc:Fallback>
      </mc:AlternateContent>
      <p:sp>
        <p:nvSpPr>
          <p:cNvPr id="4" name="Slide Number Placeholder 3"/>
          <p:cNvSpPr>
            <a:spLocks noGrp="1"/>
          </p:cNvSpPr>
          <p:nvPr>
            <p:ph type="sldNum" sz="quarter" idx="5"/>
          </p:nvPr>
        </p:nvSpPr>
        <p:spPr/>
        <p:txBody>
          <a:bodyPr/>
          <a:lstStyle/>
          <a:p>
            <a:fld id="{0B9A0FBE-DF15-4CCF-92FA-C9A713A5A948}" type="slidenum">
              <a:rPr lang="en-US" smtClean="0"/>
              <a:t>7</a:t>
            </a:fld>
            <a:endParaRPr lang="en-US"/>
          </a:p>
        </p:txBody>
      </p:sp>
    </p:spTree>
    <p:extLst>
      <p:ext uri="{BB962C8B-B14F-4D97-AF65-F5344CB8AC3E}">
        <p14:creationId xmlns:p14="http://schemas.microsoft.com/office/powerpoint/2010/main" val="292209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B2993-7686-4B1E-B647-07D9767414B0}" type="slidenum">
              <a:rPr lang="en-US"/>
              <a:pPr/>
              <a:t>8</a:t>
            </a:fld>
            <a:endParaRPr lang="en-US"/>
          </a:p>
        </p:txBody>
      </p:sp>
      <p:sp>
        <p:nvSpPr>
          <p:cNvPr id="26626" name="Rectangle 2"/>
          <p:cNvSpPr>
            <a:spLocks noGrp="1" noRot="1" noChangeAspect="1" noChangeArrowheads="1" noTextEdit="1"/>
          </p:cNvSpPr>
          <p:nvPr>
            <p:ph type="sldImg"/>
          </p:nvPr>
        </p:nvSpPr>
        <p:spPr>
          <a:xfrm>
            <a:off x="381000" y="685800"/>
            <a:ext cx="6096000" cy="3429000"/>
          </a:xfrm>
          <a:ln/>
        </p:spPr>
      </p:sp>
      <mc:AlternateContent xmlns:mc="http://schemas.openxmlformats.org/markup-compatibility/2006" xmlns:a14="http://schemas.microsoft.com/office/drawing/2010/main">
        <mc:Choice Requires="a14">
          <p:sp>
            <p:nvSpPr>
              <p:cNvPr id="26627" name="Rectangle 3"/>
              <p:cNvSpPr>
                <a:spLocks noGrp="1" noChangeArrowheads="1"/>
              </p:cNvSpPr>
              <p:nvPr>
                <p:ph type="body" idx="1"/>
              </p:nvPr>
            </p:nvSpPr>
            <p:spPr/>
            <p:txBody>
              <a:bodyPr/>
              <a:lstStyle/>
              <a:p>
                <a:r>
                  <a:rPr lang="en-US" b="0" dirty="0"/>
                  <a:t>Scale factor:</a:t>
                </a:r>
                <a:r>
                  <a:rPr lang="en-US" b="0" baseline="0"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6</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m:t>
                        </m:r>
                      </m:den>
                    </m:f>
                  </m:oMath>
                </a14:m>
                <a:endParaRPr lang="en-US" b="0" dirty="0"/>
              </a:p>
              <a:p>
                <a:endParaRPr lang="en-US" b="0" dirty="0"/>
              </a:p>
              <a:p>
                <a:r>
                  <a:rPr lang="en-US" b="0" dirty="0"/>
                  <a:t>x: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4</m:t>
                        </m:r>
                      </m:den>
                    </m:f>
                  </m:oMath>
                </a14:m>
                <a:r>
                  <a:rPr lang="en-US" b="0" dirty="0"/>
                  <a:t> </a:t>
                </a:r>
                <a:r>
                  <a:rPr lang="en-US" b="0" dirty="0">
                    <a:sym typeface="Wingdings" pitchFamily="2" charset="2"/>
                  </a:rPr>
                  <a:t> x = 8</a:t>
                </a:r>
                <a:endParaRPr lang="en-US" b="0" dirty="0"/>
              </a:p>
            </p:txBody>
          </p:sp>
        </mc:Choice>
        <mc:Fallback xmlns="">
          <p:sp>
            <p:nvSpPr>
              <p:cNvPr id="26627" name="Rectangle 3"/>
              <p:cNvSpPr>
                <a:spLocks noGrp="1" noChangeArrowheads="1"/>
              </p:cNvSpPr>
              <p:nvPr>
                <p:ph type="body" idx="1"/>
              </p:nvPr>
            </p:nvSpPr>
            <p:spPr/>
            <p:txBody>
              <a:bodyPr/>
              <a:lstStyle/>
              <a:p>
                <a:r>
                  <a:rPr lang="en-US" b="0" dirty="0" smtClean="0"/>
                  <a:t>Scale factor:</a:t>
                </a:r>
                <a:r>
                  <a:rPr lang="en-US" b="0" baseline="0" dirty="0" smtClean="0"/>
                  <a:t> </a:t>
                </a:r>
                <a:r>
                  <a:rPr lang="en-US" b="0" i="0" smtClean="0">
                    <a:latin typeface="Cambria Math"/>
                  </a:rPr>
                  <a:t>6/12=1/2</a:t>
                </a:r>
                <a:endParaRPr lang="en-US" b="0" dirty="0" smtClean="0"/>
              </a:p>
              <a:p>
                <a:endParaRPr lang="en-US" b="0" dirty="0" smtClean="0"/>
              </a:p>
              <a:p>
                <a:r>
                  <a:rPr lang="en-US" b="0" dirty="0" smtClean="0"/>
                  <a:t>x: </a:t>
                </a:r>
                <a:r>
                  <a:rPr lang="en-US" b="0" i="0" smtClean="0">
                    <a:latin typeface="Cambria Math"/>
                  </a:rPr>
                  <a:t>1/2=4/𝑥</a:t>
                </a:r>
                <a:r>
                  <a:rPr lang="en-US" b="0" dirty="0" smtClean="0"/>
                  <a:t> </a:t>
                </a:r>
                <a:r>
                  <a:rPr lang="en-US" b="0" dirty="0" smtClean="0">
                    <a:sym typeface="Wingdings" pitchFamily="2" charset="2"/>
                  </a:rPr>
                  <a:t> x = 8</a:t>
                </a:r>
                <a:endParaRPr lang="en-US" b="0" dirty="0"/>
              </a:p>
            </p:txBody>
          </p:sp>
        </mc:Fallback>
      </mc:AlternateContent>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a:rPr>
                            <m:t>48</m:t>
                          </m:r>
                        </m:num>
                        <m:den>
                          <m:r>
                            <a:rPr lang="en-US" b="0" i="1" smtClean="0">
                              <a:latin typeface="Cambria Math"/>
                            </a:rPr>
                            <m:t>40</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𝐾𝑀</m:t>
                          </m:r>
                        </m:num>
                        <m:den>
                          <m:r>
                            <a:rPr lang="en-US" b="0" i="1" smtClean="0">
                              <a:latin typeface="Cambria Math"/>
                            </a:rPr>
                            <m:t>35</m:t>
                          </m:r>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40⋅</m:t>
                      </m:r>
                      <m:r>
                        <a:rPr lang="en-US" b="0" i="1" smtClean="0">
                          <a:latin typeface="Cambria Math"/>
                        </a:rPr>
                        <m:t>𝐾𝑀</m:t>
                      </m:r>
                      <m:r>
                        <a:rPr lang="en-US" b="0" i="1" smtClean="0">
                          <a:latin typeface="Cambria Math"/>
                        </a:rPr>
                        <m:t>=48⋅35</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40⋅</m:t>
                      </m:r>
                      <m:r>
                        <a:rPr lang="en-US" b="0" i="1" smtClean="0">
                          <a:latin typeface="Cambria Math"/>
                        </a:rPr>
                        <m:t>𝐾𝑀</m:t>
                      </m:r>
                      <m:r>
                        <a:rPr lang="en-US" b="0" i="1" smtClean="0">
                          <a:latin typeface="Cambria Math"/>
                        </a:rPr>
                        <m:t>=1680</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a:rPr>
                        <m:t>𝐾𝑀</m:t>
                      </m:r>
                      <m:r>
                        <a:rPr lang="en-US" b="0" i="1" smtClean="0">
                          <a:latin typeface="Cambria Math"/>
                        </a:rPr>
                        <m:t>=42</m:t>
                      </m:r>
                    </m:oMath>
                  </m:oMathPara>
                </a14:m>
                <a:endParaRPr lang="en-US" dirty="0"/>
              </a:p>
            </p:txBody>
          </p:sp>
        </mc:Choice>
        <mc:Fallback xmlns="">
          <p:sp>
            <p:nvSpPr>
              <p:cNvPr id="3" name="Notes Placeholder 2"/>
              <p:cNvSpPr>
                <a:spLocks noGrp="1"/>
              </p:cNvSpPr>
              <p:nvPr>
                <p:ph type="body" idx="1"/>
              </p:nvPr>
            </p:nvSpPr>
            <p:spPr/>
            <p:txBody>
              <a:bodyPr/>
              <a:lstStyle/>
              <a:p>
                <a:r>
                  <a:rPr lang="en-US" b="0" i="0" smtClean="0">
                    <a:latin typeface="Cambria Math"/>
                  </a:rPr>
                  <a:t>48/40=𝐾𝑀/35</a:t>
                </a:r>
                <a:endParaRPr lang="en-US" b="0" dirty="0" smtClean="0"/>
              </a:p>
              <a:p>
                <a:r>
                  <a:rPr lang="en-US" b="0" i="0" smtClean="0">
                    <a:latin typeface="Cambria Math"/>
                  </a:rPr>
                  <a:t>40⋅𝐾𝑀=48⋅35</a:t>
                </a:r>
                <a:endParaRPr lang="en-US" b="0" dirty="0" smtClean="0"/>
              </a:p>
              <a:p>
                <a:r>
                  <a:rPr lang="en-US" b="0" i="0" smtClean="0">
                    <a:latin typeface="Cambria Math"/>
                  </a:rPr>
                  <a:t>40⋅𝐾𝑀=1680</a:t>
                </a:r>
                <a:endParaRPr lang="en-US" b="0" dirty="0" smtClean="0"/>
              </a:p>
              <a:p>
                <a:r>
                  <a:rPr lang="en-US" b="0" i="0" smtClean="0">
                    <a:latin typeface="Cambria Math"/>
                  </a:rPr>
                  <a:t>𝐾𝑀=42</a:t>
                </a:r>
                <a:endParaRPr lang="en-US" dirty="0"/>
              </a:p>
            </p:txBody>
          </p:sp>
        </mc:Fallback>
      </mc:AlternateContent>
      <p:sp>
        <p:nvSpPr>
          <p:cNvPr id="4" name="Slide Number Placeholder 3"/>
          <p:cNvSpPr>
            <a:spLocks noGrp="1"/>
          </p:cNvSpPr>
          <p:nvPr>
            <p:ph type="sldNum" sz="quarter" idx="10"/>
          </p:nvPr>
        </p:nvSpPr>
        <p:spPr/>
        <p:txBody>
          <a:bodyPr/>
          <a:lstStyle/>
          <a:p>
            <a:fld id="{3EA8126F-0FD3-47C8-A268-70CF4036EE7E}" type="slidenum">
              <a:rPr lang="en-US" smtClean="0"/>
              <a:t>9</a:t>
            </a:fld>
            <a:endParaRPr lang="en-US"/>
          </a:p>
        </p:txBody>
      </p:sp>
    </p:spTree>
    <p:extLst>
      <p:ext uri="{BB962C8B-B14F-4D97-AF65-F5344CB8AC3E}">
        <p14:creationId xmlns:p14="http://schemas.microsoft.com/office/powerpoint/2010/main" val="352566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8126F-0FD3-47C8-A268-70CF4036EE7E}" type="slidenum">
              <a:rPr lang="en-US" smtClean="0"/>
              <a:t>10</a:t>
            </a:fld>
            <a:endParaRPr lang="en-US"/>
          </a:p>
        </p:txBody>
      </p:sp>
    </p:spTree>
    <p:extLst>
      <p:ext uri="{BB962C8B-B14F-4D97-AF65-F5344CB8AC3E}">
        <p14:creationId xmlns:p14="http://schemas.microsoft.com/office/powerpoint/2010/main" val="3970668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05BC-146C-435A-AB3A-A8D56682AF14}"/>
              </a:ext>
            </a:extLst>
          </p:cNvPr>
          <p:cNvSpPr>
            <a:spLocks noGrp="1"/>
          </p:cNvSpPr>
          <p:nvPr>
            <p:ph type="ctrTitle"/>
          </p:nvPr>
        </p:nvSpPr>
        <p:spPr>
          <a:xfrm>
            <a:off x="1524000" y="1122363"/>
            <a:ext cx="9144000" cy="2387600"/>
          </a:xfrm>
        </p:spPr>
        <p:txBody>
          <a:bodyPr anchor="b"/>
          <a:lstStyle>
            <a:lvl1pPr algn="ctr">
              <a:defRPr sz="6000">
                <a:ln w="19050">
                  <a:solidFill>
                    <a:schemeClr val="tx1"/>
                  </a:solidFill>
                </a:ln>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F164E59-BC14-4B05-A215-041ABA75EF35}"/>
              </a:ext>
            </a:extLst>
          </p:cNvPr>
          <p:cNvSpPr>
            <a:spLocks noGrp="1"/>
          </p:cNvSpPr>
          <p:nvPr>
            <p:ph type="subTitle" idx="1"/>
          </p:nvPr>
        </p:nvSpPr>
        <p:spPr>
          <a:xfrm>
            <a:off x="1524000" y="3602038"/>
            <a:ext cx="9144000" cy="1655762"/>
          </a:xfrm>
        </p:spPr>
        <p:txBody>
          <a:bodyPr/>
          <a:lstStyle>
            <a:lvl1pPr marL="0" indent="0" algn="ctr">
              <a:buNone/>
              <a:defRPr sz="2400">
                <a:ln>
                  <a:solidFill>
                    <a:schemeClr val="tx1"/>
                  </a:solidFill>
                </a:ln>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A2B977-C091-44F8-94D7-19330FDFC9A0}"/>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AFFD703B-64BC-4EA2-B9A8-E61B657B3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CA8E0-67CE-4F0B-8CC5-42DA6CC013F4}"/>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325252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52FA5-D1AF-44F7-856C-455261D72D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FF6E49-C449-4699-A35F-FF8A94D7D7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D31D3-3CFB-4D12-AB33-48B28B3F9DB4}"/>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9F6CC981-4819-405D-9532-92C4C8992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EA771-0650-4F05-82B4-994130A0C7ED}"/>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366726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A955D-68E7-4142-B5BC-4331F0754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FE2C4-1ED6-40BF-83E4-F43083C0B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A22AB-90A0-40CC-9789-1F399A04EB05}"/>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A5713438-7906-491C-8D94-50F421FE3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08C4A-F0B4-4B36-AA9F-EF52F24278AB}"/>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357128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23DC-F54A-4A52-8135-30496F47B57F}"/>
              </a:ext>
            </a:extLst>
          </p:cNvPr>
          <p:cNvSpPr>
            <a:spLocks noGrp="1"/>
          </p:cNvSpPr>
          <p:nvPr>
            <p:ph type="title"/>
          </p:nvPr>
        </p:nvSpPr>
        <p:spPr>
          <a:xfrm>
            <a:off x="0" y="0"/>
            <a:ext cx="12192000" cy="1325563"/>
          </a:xfrm>
        </p:spPr>
        <p:txBody>
          <a:bodyPr/>
          <a:lstStyle>
            <a:lvl1pPr algn="r">
              <a:defRPr>
                <a:solidFill>
                  <a:schemeClr val="accent1">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F11232F-6E0A-4F0E-A710-D820E6661F1E}"/>
              </a:ext>
            </a:extLst>
          </p:cNvPr>
          <p:cNvSpPr>
            <a:spLocks noGrp="1"/>
          </p:cNvSpPr>
          <p:nvPr>
            <p:ph idx="1"/>
          </p:nvPr>
        </p:nvSpPr>
        <p:spPr>
          <a:xfrm>
            <a:off x="-1" y="1325563"/>
            <a:ext cx="12191999" cy="51673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8BD682-5014-49ED-8180-1878152DD2E0}"/>
              </a:ext>
            </a:extLst>
          </p:cNvPr>
          <p:cNvSpPr>
            <a:spLocks noGrp="1"/>
          </p:cNvSpPr>
          <p:nvPr>
            <p:ph type="dt" sz="half" idx="10"/>
          </p:nvPr>
        </p:nvSpPr>
        <p:spPr>
          <a:xfrm>
            <a:off x="0" y="6492874"/>
            <a:ext cx="2743200" cy="365125"/>
          </a:xfrm>
        </p:spPr>
        <p:txBody>
          <a:body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EED22E23-44F5-41FA-AB8B-89D5FD273932}"/>
              </a:ext>
            </a:extLst>
          </p:cNvPr>
          <p:cNvSpPr>
            <a:spLocks noGrp="1"/>
          </p:cNvSpPr>
          <p:nvPr>
            <p:ph type="ftr" sz="quarter" idx="11"/>
          </p:nvPr>
        </p:nvSpPr>
        <p:spPr>
          <a:xfrm>
            <a:off x="4038600" y="6492873"/>
            <a:ext cx="4114800" cy="365125"/>
          </a:xfrm>
        </p:spPr>
        <p:txBody>
          <a:bodyPr/>
          <a:lstStyle/>
          <a:p>
            <a:endParaRPr lang="en-US"/>
          </a:p>
        </p:txBody>
      </p:sp>
      <p:sp>
        <p:nvSpPr>
          <p:cNvPr id="6" name="Slide Number Placeholder 5">
            <a:extLst>
              <a:ext uri="{FF2B5EF4-FFF2-40B4-BE49-F238E27FC236}">
                <a16:creationId xmlns:a16="http://schemas.microsoft.com/office/drawing/2014/main" id="{3D2F953F-7561-492D-8C35-8B869EDE0299}"/>
              </a:ext>
            </a:extLst>
          </p:cNvPr>
          <p:cNvSpPr>
            <a:spLocks noGrp="1"/>
          </p:cNvSpPr>
          <p:nvPr>
            <p:ph type="sldNum" sz="quarter" idx="12"/>
          </p:nvPr>
        </p:nvSpPr>
        <p:spPr>
          <a:xfrm>
            <a:off x="9448800" y="6492875"/>
            <a:ext cx="2743200" cy="365125"/>
          </a:xfrm>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134146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BDEF-0FC0-423D-AA8B-0CAB127EEE16}"/>
              </a:ext>
            </a:extLst>
          </p:cNvPr>
          <p:cNvSpPr>
            <a:spLocks noGrp="1"/>
          </p:cNvSpPr>
          <p:nvPr>
            <p:ph type="title"/>
          </p:nvPr>
        </p:nvSpPr>
        <p:spPr>
          <a:xfrm>
            <a:off x="831850" y="842168"/>
            <a:ext cx="10515600" cy="2852737"/>
          </a:xfrm>
        </p:spPr>
        <p:txBody>
          <a:bodyPr anchor="b"/>
          <a:lstStyle>
            <a:lvl1pPr>
              <a:defRPr sz="6000">
                <a:ln>
                  <a:solidFill>
                    <a:schemeClr val="tx1"/>
                  </a:solidFill>
                </a:ln>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A7C58F2-9A5E-4086-87B8-4E3CF8343910}"/>
              </a:ext>
            </a:extLst>
          </p:cNvPr>
          <p:cNvSpPr>
            <a:spLocks noGrp="1"/>
          </p:cNvSpPr>
          <p:nvPr>
            <p:ph type="body" idx="1"/>
          </p:nvPr>
        </p:nvSpPr>
        <p:spPr>
          <a:xfrm>
            <a:off x="831850" y="3694905"/>
            <a:ext cx="10515600" cy="2797968"/>
          </a:xfrm>
        </p:spPr>
        <p:txBody>
          <a:bodyPr/>
          <a:lstStyle>
            <a:lvl1pPr marL="0" indent="0">
              <a:buNone/>
              <a:defRPr sz="2400">
                <a:ln>
                  <a:noFill/>
                </a:ln>
                <a:solidFill>
                  <a:schemeClr val="tx1"/>
                </a:solidFill>
                <a:highlight>
                  <a:srgbClr val="00FFFF"/>
                </a:highligh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57908E9A-9843-4078-B56C-BF6FD66B411D}"/>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4EDA8168-B35D-49D1-B6FE-16DC346B5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FCDFC-60E3-449E-A644-AA22BE4E122E}"/>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296213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247F-1439-48B6-8D2A-4213859F74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80E02-2791-4C0F-B1EB-4E532D2CDFAF}"/>
              </a:ext>
            </a:extLst>
          </p:cNvPr>
          <p:cNvSpPr>
            <a:spLocks noGrp="1"/>
          </p:cNvSpPr>
          <p:nvPr>
            <p:ph sz="half" idx="1"/>
          </p:nvPr>
        </p:nvSpPr>
        <p:spPr>
          <a:xfrm>
            <a:off x="0" y="1325563"/>
            <a:ext cx="6019800" cy="51673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D07654D-4761-430D-9D00-C04869AAEEC4}"/>
              </a:ext>
            </a:extLst>
          </p:cNvPr>
          <p:cNvSpPr>
            <a:spLocks noGrp="1"/>
          </p:cNvSpPr>
          <p:nvPr>
            <p:ph sz="half" idx="2"/>
          </p:nvPr>
        </p:nvSpPr>
        <p:spPr>
          <a:xfrm>
            <a:off x="6172200" y="1325562"/>
            <a:ext cx="6019800" cy="51673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E1254E5-75C7-44BE-9968-B15D3F72CE9D}"/>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6" name="Footer Placeholder 5">
            <a:extLst>
              <a:ext uri="{FF2B5EF4-FFF2-40B4-BE49-F238E27FC236}">
                <a16:creationId xmlns:a16="http://schemas.microsoft.com/office/drawing/2014/main" id="{D44A5E64-3275-4086-9A7D-532ED94BA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C12C8-FCA7-4639-B646-63CDCDDFAA52}"/>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404668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293B-AFBF-4ED0-AD83-DAAFEF17B3B8}"/>
              </a:ext>
            </a:extLst>
          </p:cNvPr>
          <p:cNvSpPr>
            <a:spLocks noGrp="1"/>
          </p:cNvSpPr>
          <p:nvPr>
            <p:ph type="title"/>
          </p:nvPr>
        </p:nvSpPr>
        <p:spPr>
          <a:xfrm>
            <a:off x="0" y="5555"/>
            <a:ext cx="121920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F9C37-4BB2-49C0-9E5D-52CEA8BCCDAF}"/>
              </a:ext>
            </a:extLst>
          </p:cNvPr>
          <p:cNvSpPr>
            <a:spLocks noGrp="1"/>
          </p:cNvSpPr>
          <p:nvPr>
            <p:ph type="body" idx="1"/>
          </p:nvPr>
        </p:nvSpPr>
        <p:spPr>
          <a:xfrm>
            <a:off x="0" y="1331118"/>
            <a:ext cx="59975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35ED9701-73E9-40DB-9DA6-E4C8E3849940}"/>
              </a:ext>
            </a:extLst>
          </p:cNvPr>
          <p:cNvSpPr>
            <a:spLocks noGrp="1"/>
          </p:cNvSpPr>
          <p:nvPr>
            <p:ph sz="half" idx="2"/>
          </p:nvPr>
        </p:nvSpPr>
        <p:spPr>
          <a:xfrm>
            <a:off x="0" y="2155030"/>
            <a:ext cx="5997575" cy="433784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05466B1-2D38-4546-AADE-E59CC0CA119C}"/>
              </a:ext>
            </a:extLst>
          </p:cNvPr>
          <p:cNvSpPr>
            <a:spLocks noGrp="1"/>
          </p:cNvSpPr>
          <p:nvPr>
            <p:ph type="body" sz="quarter" idx="3"/>
          </p:nvPr>
        </p:nvSpPr>
        <p:spPr>
          <a:xfrm>
            <a:off x="6172199" y="1331118"/>
            <a:ext cx="601980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7C4AA76-A80A-493E-A2E6-E0B682E7E5EB}"/>
              </a:ext>
            </a:extLst>
          </p:cNvPr>
          <p:cNvSpPr>
            <a:spLocks noGrp="1"/>
          </p:cNvSpPr>
          <p:nvPr>
            <p:ph sz="quarter" idx="4"/>
          </p:nvPr>
        </p:nvSpPr>
        <p:spPr>
          <a:xfrm>
            <a:off x="6172200" y="2155030"/>
            <a:ext cx="6019800" cy="433784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BDA6598D-6A15-4583-ACCA-66786CD382A3}"/>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8" name="Footer Placeholder 7">
            <a:extLst>
              <a:ext uri="{FF2B5EF4-FFF2-40B4-BE49-F238E27FC236}">
                <a16:creationId xmlns:a16="http://schemas.microsoft.com/office/drawing/2014/main" id="{22C879F0-37CB-440D-8FFA-81AB04EA9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D79F9A-7300-4287-9E68-021C1153EABD}"/>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2320509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7299-3AED-4292-80F8-E0D03C44CF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B736FB-51D7-42F7-A407-51CB986B0041}"/>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4" name="Footer Placeholder 3">
            <a:extLst>
              <a:ext uri="{FF2B5EF4-FFF2-40B4-BE49-F238E27FC236}">
                <a16:creationId xmlns:a16="http://schemas.microsoft.com/office/drawing/2014/main" id="{21616A3C-3E44-4DD9-B0E7-A28328563F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48F847-6A46-4B63-8ED9-081B4727A655}"/>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55476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3EA2C-0BB1-44C3-B1A2-5C0A1A50FE1C}"/>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3" name="Footer Placeholder 2">
            <a:extLst>
              <a:ext uri="{FF2B5EF4-FFF2-40B4-BE49-F238E27FC236}">
                <a16:creationId xmlns:a16="http://schemas.microsoft.com/office/drawing/2014/main" id="{A734AA45-ADC0-46FC-8D73-0EA4CACB98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238CF-561A-4AF9-A1CC-09D945B59F71}"/>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161317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9864-8B17-4ED4-9F1E-6EE63E81E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C1EDE2-8092-470F-8E90-6102E6AF5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D58C97-F90F-4732-A2DF-7A659C010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6AE5DA-6A93-4B17-A462-4E286AD63A91}"/>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6" name="Footer Placeholder 5">
            <a:extLst>
              <a:ext uri="{FF2B5EF4-FFF2-40B4-BE49-F238E27FC236}">
                <a16:creationId xmlns:a16="http://schemas.microsoft.com/office/drawing/2014/main" id="{C2A1BFDE-2BF3-48B6-8FDB-BCDA78D1D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38F35-FBD9-4C5C-AF61-1F381D5CFA6D}"/>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285516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D3A3-D23F-455E-AAB2-087BF4A91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2DCBE3-A204-42E6-AE14-112F926CFA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7E4BE4-97C0-4EED-8B42-1D07977C2F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ECB211-E3F7-4E74-A8A7-23FB93D5C84C}"/>
              </a:ext>
            </a:extLst>
          </p:cNvPr>
          <p:cNvSpPr>
            <a:spLocks noGrp="1"/>
          </p:cNvSpPr>
          <p:nvPr>
            <p:ph type="dt" sz="half" idx="10"/>
          </p:nvPr>
        </p:nvSpPr>
        <p:spPr/>
        <p:txBody>
          <a:bodyPr/>
          <a:lstStyle/>
          <a:p>
            <a:fld id="{E6B642CA-68DE-4709-BBA3-60E63AD2C3CD}" type="datetimeFigureOut">
              <a:rPr lang="en-US" smtClean="0"/>
              <a:t>2/2/2023</a:t>
            </a:fld>
            <a:endParaRPr lang="en-US"/>
          </a:p>
        </p:txBody>
      </p:sp>
      <p:sp>
        <p:nvSpPr>
          <p:cNvPr id="6" name="Footer Placeholder 5">
            <a:extLst>
              <a:ext uri="{FF2B5EF4-FFF2-40B4-BE49-F238E27FC236}">
                <a16:creationId xmlns:a16="http://schemas.microsoft.com/office/drawing/2014/main" id="{E0267E9D-E8EA-42EE-ADEC-88620A5C92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30BD78-D7BC-4D97-89CE-B98B262724DF}"/>
              </a:ext>
            </a:extLst>
          </p:cNvPr>
          <p:cNvSpPr>
            <a:spLocks noGrp="1"/>
          </p:cNvSpPr>
          <p:nvPr>
            <p:ph type="sldNum" sz="quarter" idx="12"/>
          </p:nvPr>
        </p:nvSpPr>
        <p:spPr/>
        <p:txBody>
          <a:bodyPr/>
          <a:lstStyle/>
          <a:p>
            <a:fld id="{BF018A4A-8788-4789-B93F-81EE0703BFEB}" type="slidenum">
              <a:rPr lang="en-US" smtClean="0"/>
              <a:t>‹#›</a:t>
            </a:fld>
            <a:endParaRPr lang="en-US"/>
          </a:p>
        </p:txBody>
      </p:sp>
    </p:spTree>
    <p:extLst>
      <p:ext uri="{BB962C8B-B14F-4D97-AF65-F5344CB8AC3E}">
        <p14:creationId xmlns:p14="http://schemas.microsoft.com/office/powerpoint/2010/main" val="124150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53DFA2-FFB3-441D-89C0-4583D540A20C}"/>
              </a:ext>
            </a:extLst>
          </p:cNvPr>
          <p:cNvSpPr>
            <a:spLocks noGrp="1"/>
          </p:cNvSpPr>
          <p:nvPr>
            <p:ph type="title"/>
          </p:nvPr>
        </p:nvSpPr>
        <p:spPr>
          <a:xfrm>
            <a:off x="0" y="0"/>
            <a:ext cx="12192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B06361-C8FE-46D3-ACCE-00C09C9D64D8}"/>
              </a:ext>
            </a:extLst>
          </p:cNvPr>
          <p:cNvSpPr>
            <a:spLocks noGrp="1"/>
          </p:cNvSpPr>
          <p:nvPr>
            <p:ph type="body" idx="1"/>
          </p:nvPr>
        </p:nvSpPr>
        <p:spPr>
          <a:xfrm>
            <a:off x="-1" y="1325563"/>
            <a:ext cx="12191999" cy="51673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B42DE9-88B7-4D4A-80B8-330E9FB300C3}"/>
              </a:ext>
            </a:extLst>
          </p:cNvPr>
          <p:cNvSpPr>
            <a:spLocks noGrp="1"/>
          </p:cNvSpPr>
          <p:nvPr>
            <p:ph type="dt" sz="half" idx="2"/>
          </p:nvPr>
        </p:nvSpPr>
        <p:spPr>
          <a:xfrm>
            <a:off x="0" y="649287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642CA-68DE-4709-BBA3-60E63AD2C3CD}" type="datetimeFigureOut">
              <a:rPr lang="en-US" smtClean="0"/>
              <a:t>2/2/2023</a:t>
            </a:fld>
            <a:endParaRPr lang="en-US"/>
          </a:p>
        </p:txBody>
      </p:sp>
      <p:sp>
        <p:nvSpPr>
          <p:cNvPr id="5" name="Footer Placeholder 4">
            <a:extLst>
              <a:ext uri="{FF2B5EF4-FFF2-40B4-BE49-F238E27FC236}">
                <a16:creationId xmlns:a16="http://schemas.microsoft.com/office/drawing/2014/main" id="{6FE60924-02BE-47E5-AF47-68F5746148C8}"/>
              </a:ext>
            </a:extLst>
          </p:cNvPr>
          <p:cNvSpPr>
            <a:spLocks noGrp="1"/>
          </p:cNvSpPr>
          <p:nvPr>
            <p:ph type="ftr" sz="quarter" idx="3"/>
          </p:nvPr>
        </p:nvSpPr>
        <p:spPr>
          <a:xfrm>
            <a:off x="4038600" y="649287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6E38BA-A1EF-4D29-B266-E588C39B309B}"/>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18A4A-8788-4789-B93F-81EE0703BFEB}" type="slidenum">
              <a:rPr lang="en-US" smtClean="0"/>
              <a:t>‹#›</a:t>
            </a:fld>
            <a:endParaRPr lang="en-US"/>
          </a:p>
        </p:txBody>
      </p:sp>
    </p:spTree>
    <p:extLst>
      <p:ext uri="{BB962C8B-B14F-4D97-AF65-F5344CB8AC3E}">
        <p14:creationId xmlns:p14="http://schemas.microsoft.com/office/powerpoint/2010/main" val="248559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0" eaLnBrk="1" latinLnBrk="0" hangingPunct="1">
        <a:lnSpc>
          <a:spcPct val="90000"/>
        </a:lnSpc>
        <a:spcBef>
          <a:spcPct val="0"/>
        </a:spcBef>
        <a:buNone/>
        <a:defRPr sz="4400" kern="1200">
          <a:ln w="28575">
            <a:solidFill>
              <a:schemeClr val="bg1"/>
            </a:solidFill>
          </a:ln>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wright@andrews.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4FFF-90C0-4A05-B26F-B703528952BF}"/>
              </a:ext>
            </a:extLst>
          </p:cNvPr>
          <p:cNvSpPr>
            <a:spLocks noGrp="1"/>
          </p:cNvSpPr>
          <p:nvPr>
            <p:ph type="ctrTitle"/>
          </p:nvPr>
        </p:nvSpPr>
        <p:spPr/>
        <p:txBody>
          <a:bodyPr/>
          <a:lstStyle/>
          <a:p>
            <a:r>
              <a:rPr lang="en-US" dirty="0"/>
              <a:t>Similarity</a:t>
            </a:r>
          </a:p>
        </p:txBody>
      </p:sp>
      <p:sp>
        <p:nvSpPr>
          <p:cNvPr id="3" name="Subtitle 2">
            <a:extLst>
              <a:ext uri="{FF2B5EF4-FFF2-40B4-BE49-F238E27FC236}">
                <a16:creationId xmlns:a16="http://schemas.microsoft.com/office/drawing/2014/main" id="{04F25567-A971-49B7-AA63-708535975E57}"/>
              </a:ext>
            </a:extLst>
          </p:cNvPr>
          <p:cNvSpPr>
            <a:spLocks noGrp="1"/>
          </p:cNvSpPr>
          <p:nvPr>
            <p:ph type="subTitle" idx="1"/>
          </p:nvPr>
        </p:nvSpPr>
        <p:spPr/>
        <p:txBody>
          <a:bodyPr/>
          <a:lstStyle/>
          <a:p>
            <a:r>
              <a:rPr lang="en-US" dirty="0">
                <a:highlight>
                  <a:srgbClr val="00FFFF"/>
                </a:highlight>
              </a:rPr>
              <a:t>Geometry</a:t>
            </a:r>
          </a:p>
          <a:p>
            <a:r>
              <a:rPr lang="en-US" dirty="0">
                <a:highlight>
                  <a:srgbClr val="00FFFF"/>
                </a:highlight>
              </a:rPr>
              <a:t>Chapter 8</a:t>
            </a:r>
          </a:p>
        </p:txBody>
      </p:sp>
    </p:spTree>
    <p:extLst>
      <p:ext uri="{BB962C8B-B14F-4D97-AF65-F5344CB8AC3E}">
        <p14:creationId xmlns:p14="http://schemas.microsoft.com/office/powerpoint/2010/main" val="231796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8.1 Similar Polygons</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 y="3429000"/>
                <a:ext cx="12191999" cy="3428999"/>
              </a:xfrm>
            </p:spPr>
            <p:txBody>
              <a:bodyPr>
                <a:normAutofit fontScale="92500" lnSpcReduction="20000"/>
              </a:bodyPr>
              <a:lstStyle/>
              <a:p>
                <a:r>
                  <a:rPr lang="en-US" dirty="0"/>
                  <a:t>If Δ</a:t>
                </a:r>
                <a:r>
                  <a:rPr lang="en-US" i="1" dirty="0"/>
                  <a:t>ABC</a:t>
                </a:r>
                <a:r>
                  <a:rPr lang="en-US" dirty="0"/>
                  <a:t> ~ Δ</a:t>
                </a:r>
                <a:r>
                  <a:rPr lang="en-US" i="1" dirty="0"/>
                  <a:t>DEF</a:t>
                </a:r>
                <a:r>
                  <a:rPr lang="en-US" dirty="0"/>
                  <a:t>, then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𝐷𝐸</m:t>
                        </m:r>
                      </m:num>
                      <m:den>
                        <m:r>
                          <a:rPr lang="en-US" b="0" i="1" smtClean="0">
                            <a:latin typeface="Cambria Math" panose="02040503050406030204" pitchFamily="18" charset="0"/>
                          </a:rPr>
                          <m:t>𝐴𝐵</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Perimeter</m:t>
                        </m:r>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𝐷𝐸𝐹</m:t>
                        </m:r>
                      </m:num>
                      <m:den>
                        <m:r>
                          <m:rPr>
                            <m:sty m:val="p"/>
                          </m:rPr>
                          <a:rPr lang="en-US" b="0" i="0" smtClean="0">
                            <a:latin typeface="Cambria Math" panose="02040503050406030204" pitchFamily="18" charset="0"/>
                          </a:rPr>
                          <m:t>Perimeter</m:t>
                        </m:r>
                        <m:r>
                          <a:rPr lang="en-US" b="0" i="0"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𝐴𝐵𝐶</m:t>
                        </m:r>
                      </m:den>
                    </m:f>
                  </m:oMath>
                </a14:m>
                <a:endParaRPr lang="en-US" b="0" dirty="0"/>
              </a:p>
              <a:p>
                <a:endParaRPr lang="en-US" dirty="0"/>
              </a:p>
              <a:p>
                <a:endParaRPr lang="en-US" dirty="0"/>
              </a:p>
              <a:p>
                <a:endParaRPr lang="en-US" dirty="0"/>
              </a:p>
              <a:p>
                <a:endParaRPr lang="en-US" dirty="0"/>
              </a:p>
              <a:p>
                <a:endParaRPr lang="en-US" dirty="0"/>
              </a:p>
              <a:p>
                <a:r>
                  <a:rPr lang="en-US" dirty="0"/>
                  <a:t>If </a:t>
                </a:r>
                <a:r>
                  <a:rPr lang="en-US"/>
                  <a:t>Δ</a:t>
                </a:r>
                <a:r>
                  <a:rPr lang="en-US" i="1"/>
                  <a:t>ABC</a:t>
                </a:r>
                <a:r>
                  <a:rPr lang="en-US"/>
                  <a:t> ~ </a:t>
                </a:r>
                <a:r>
                  <a:rPr lang="en-US" dirty="0"/>
                  <a:t>Δ</a:t>
                </a:r>
                <a:r>
                  <a:rPr lang="en-US" i="1" dirty="0"/>
                  <a:t>DEF</a:t>
                </a:r>
                <a:r>
                  <a:rPr lang="en-US" dirty="0"/>
                  <a:t>, then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𝐷𝐸</m:t>
                                </m:r>
                              </m:num>
                              <m:den>
                                <m:r>
                                  <a:rPr lang="en-US" b="0" i="1" smtClean="0">
                                    <a:latin typeface="Cambria Math" panose="02040503050406030204" pitchFamily="18" charset="0"/>
                                  </a:rPr>
                                  <m:t>𝐴𝐵</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Area</m:t>
                        </m:r>
                        <m:r>
                          <a:rPr lang="en-US" b="0" i="1"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𝐷𝐸𝐹</m:t>
                        </m:r>
                      </m:num>
                      <m:den>
                        <m:r>
                          <m:rPr>
                            <m:sty m:val="p"/>
                          </m:rPr>
                          <a:rPr lang="en-US" b="0" i="0" smtClean="0">
                            <a:latin typeface="Cambria Math" panose="02040503050406030204" pitchFamily="18" charset="0"/>
                          </a:rPr>
                          <m:t>Area</m:t>
                        </m:r>
                        <m:r>
                          <a:rPr lang="en-US" b="0" i="0" smtClean="0">
                            <a:latin typeface="Cambria Math" panose="02040503050406030204" pitchFamily="18" charset="0"/>
                          </a:rPr>
                          <m:t> </m:t>
                        </m:r>
                        <m:r>
                          <m:rPr>
                            <m:sty m:val="p"/>
                          </m:rPr>
                          <a:rPr lang="en-US" b="0" i="0" smtClean="0">
                            <a:latin typeface="Cambria Math" panose="02040503050406030204" pitchFamily="18" charset="0"/>
                          </a:rPr>
                          <m:t>Δ</m:t>
                        </m:r>
                        <m:r>
                          <a:rPr lang="en-US" b="0" i="1" smtClean="0">
                            <a:latin typeface="Cambria Math" panose="02040503050406030204" pitchFamily="18" charset="0"/>
                          </a:rPr>
                          <m:t>𝐴𝐵𝐶</m:t>
                        </m:r>
                      </m:den>
                    </m:f>
                  </m:oMath>
                </a14:m>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 y="3429000"/>
                <a:ext cx="12191999" cy="3428999"/>
              </a:xfrm>
              <a:blipFill>
                <a:blip r:embed="rId3"/>
                <a:stretch>
                  <a:fillRect l="-750" t="-3025"/>
                </a:stretch>
              </a:blipFill>
            </p:spPr>
            <p:txBody>
              <a:bodyPr/>
              <a:lstStyle/>
              <a:p>
                <a:r>
                  <a:rPr lang="en-US">
                    <a:noFill/>
                  </a:rPr>
                  <a:t> </a:t>
                </a:r>
              </a:p>
            </p:txBody>
          </p:sp>
        </mc:Fallback>
      </mc:AlternateContent>
      <p:sp>
        <p:nvSpPr>
          <p:cNvPr id="5" name="Rectangle 4"/>
          <p:cNvSpPr/>
          <p:nvPr/>
        </p:nvSpPr>
        <p:spPr>
          <a:xfrm>
            <a:off x="609600" y="1981200"/>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200" dirty="0"/>
              <a:t>If two polygons are similar, then the ratio of their perimeters is equal to the ratios of their corresponding side lengths.</a:t>
            </a:r>
          </a:p>
        </p:txBody>
      </p:sp>
      <p:sp>
        <p:nvSpPr>
          <p:cNvPr id="6" name="Rectangle 5"/>
          <p:cNvSpPr/>
          <p:nvPr/>
        </p:nvSpPr>
        <p:spPr>
          <a:xfrm>
            <a:off x="609600" y="1447800"/>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Perimeters of Similar Polygons</a:t>
            </a:r>
          </a:p>
        </p:txBody>
      </p:sp>
      <p:sp>
        <p:nvSpPr>
          <p:cNvPr id="8" name="Rectangle 7">
            <a:extLst>
              <a:ext uri="{FF2B5EF4-FFF2-40B4-BE49-F238E27FC236}">
                <a16:creationId xmlns:a16="http://schemas.microsoft.com/office/drawing/2014/main" id="{9305C49D-CC00-4C0C-8F36-12B9DF203833}"/>
              </a:ext>
            </a:extLst>
          </p:cNvPr>
          <p:cNvSpPr/>
          <p:nvPr/>
        </p:nvSpPr>
        <p:spPr>
          <a:xfrm>
            <a:off x="609600" y="4551114"/>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200" dirty="0"/>
              <a:t>If two polygons are similar, then the ratio of their areas is equal to the squares of the ratios of their corresponding side lengths.</a:t>
            </a:r>
          </a:p>
        </p:txBody>
      </p:sp>
      <p:sp>
        <p:nvSpPr>
          <p:cNvPr id="9" name="Rectangle 8">
            <a:extLst>
              <a:ext uri="{FF2B5EF4-FFF2-40B4-BE49-F238E27FC236}">
                <a16:creationId xmlns:a16="http://schemas.microsoft.com/office/drawing/2014/main" id="{1177A71B-F87A-4A1A-9076-E86EEDC36D5A}"/>
              </a:ext>
            </a:extLst>
          </p:cNvPr>
          <p:cNvSpPr/>
          <p:nvPr/>
        </p:nvSpPr>
        <p:spPr>
          <a:xfrm>
            <a:off x="609600" y="4009776"/>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Area of Similar Polygons</a:t>
            </a:r>
          </a:p>
        </p:txBody>
      </p:sp>
    </p:spTree>
    <p:extLst>
      <p:ext uri="{BB962C8B-B14F-4D97-AF65-F5344CB8AC3E}">
        <p14:creationId xmlns:p14="http://schemas.microsoft.com/office/powerpoint/2010/main" val="85053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P spid="6"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325562"/>
            <a:ext cx="12191999" cy="5532437"/>
          </a:xfrm>
        </p:spPr>
        <p:txBody>
          <a:bodyPr>
            <a:normAutofit lnSpcReduction="10000"/>
          </a:bodyPr>
          <a:lstStyle/>
          <a:p>
            <a:pPr marL="146300" indent="0">
              <a:buNone/>
            </a:pPr>
            <a:r>
              <a:rPr lang="en-US" sz="3200" i="1" dirty="0"/>
              <a:t>ABCDE</a:t>
            </a:r>
            <a:r>
              <a:rPr lang="en-US" sz="3200" dirty="0"/>
              <a:t> ~ </a:t>
            </a:r>
            <a:r>
              <a:rPr lang="en-US" sz="3200" i="1" dirty="0"/>
              <a:t>FGHJK</a:t>
            </a:r>
            <a:r>
              <a:rPr lang="en-US" sz="3200" dirty="0"/>
              <a:t>, the area of </a:t>
            </a:r>
            <a:r>
              <a:rPr lang="en-US" sz="3200" i="1" dirty="0"/>
              <a:t>FGHJK</a:t>
            </a:r>
            <a:r>
              <a:rPr lang="en-US" sz="3200" dirty="0"/>
              <a:t> is 318 in</a:t>
            </a:r>
            <a:r>
              <a:rPr lang="en-US" sz="3200" baseline="30000" dirty="0"/>
              <a:t>2</a:t>
            </a:r>
            <a:endParaRPr lang="en-US" sz="3200" i="1" dirty="0"/>
          </a:p>
          <a:p>
            <a:r>
              <a:rPr lang="en-US" sz="3200" dirty="0"/>
              <a:t>Find the scale factor of </a:t>
            </a:r>
            <a:r>
              <a:rPr lang="en-US" sz="3200" i="1" dirty="0"/>
              <a:t>FGHJK</a:t>
            </a:r>
            <a:r>
              <a:rPr lang="en-US" sz="3200" dirty="0"/>
              <a:t> to </a:t>
            </a:r>
            <a:r>
              <a:rPr lang="en-US" sz="3200" i="1" dirty="0"/>
              <a:t>ABCDE</a:t>
            </a:r>
          </a:p>
          <a:p>
            <a:endParaRPr lang="en-US" sz="3200" dirty="0"/>
          </a:p>
          <a:p>
            <a:r>
              <a:rPr lang="en-US" sz="3200" dirty="0"/>
              <a:t>Find the perimeter of </a:t>
            </a:r>
            <a:r>
              <a:rPr lang="en-US" sz="3200" i="1" dirty="0"/>
              <a:t>ABCDE</a:t>
            </a:r>
            <a:endParaRPr lang="en-US" sz="3200" dirty="0"/>
          </a:p>
          <a:p>
            <a:endParaRPr lang="en-US" sz="3200" i="1" dirty="0"/>
          </a:p>
          <a:p>
            <a:endParaRPr lang="en-US" sz="3200" i="1" dirty="0"/>
          </a:p>
          <a:p>
            <a:r>
              <a:rPr lang="en-US" sz="3200" dirty="0"/>
              <a:t>Find the area of </a:t>
            </a:r>
            <a:r>
              <a:rPr lang="en-US" sz="3200" i="1" dirty="0"/>
              <a:t>ABCDE</a:t>
            </a:r>
          </a:p>
          <a:p>
            <a:endParaRPr lang="en-US" sz="3200" i="1" dirty="0"/>
          </a:p>
          <a:p>
            <a:endParaRPr lang="en-US" sz="3200" i="1" dirty="0"/>
          </a:p>
          <a:p>
            <a:r>
              <a:rPr lang="en-US" sz="3200" dirty="0"/>
              <a:t>Try #18</a:t>
            </a:r>
          </a:p>
        </p:txBody>
      </p:sp>
      <p:sp>
        <p:nvSpPr>
          <p:cNvPr id="3" name="Title 2"/>
          <p:cNvSpPr>
            <a:spLocks noGrp="1"/>
          </p:cNvSpPr>
          <p:nvPr>
            <p:ph type="title"/>
          </p:nvPr>
        </p:nvSpPr>
        <p:spPr/>
        <p:txBody>
          <a:bodyPr/>
          <a:lstStyle/>
          <a:p>
            <a:r>
              <a:rPr lang="en-US" dirty="0"/>
              <a:t>8.1 Similar Polygons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514601"/>
            <a:ext cx="647700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65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AA0A-A66F-42B7-A598-2A622920B4A6}"/>
              </a:ext>
            </a:extLst>
          </p:cNvPr>
          <p:cNvSpPr>
            <a:spLocks noGrp="1"/>
          </p:cNvSpPr>
          <p:nvPr>
            <p:ph type="title"/>
          </p:nvPr>
        </p:nvSpPr>
        <p:spPr/>
        <p:txBody>
          <a:bodyPr/>
          <a:lstStyle/>
          <a:p>
            <a:r>
              <a:rPr lang="en-US" dirty="0"/>
              <a:t>8.2 Proving Triangle Similarity by AA</a:t>
            </a:r>
          </a:p>
        </p:txBody>
      </p:sp>
      <p:sp>
        <p:nvSpPr>
          <p:cNvPr id="3" name="Text Placeholder 2">
            <a:extLst>
              <a:ext uri="{FF2B5EF4-FFF2-40B4-BE49-F238E27FC236}">
                <a16:creationId xmlns:a16="http://schemas.microsoft.com/office/drawing/2014/main" id="{A727F145-6773-40EA-97E3-1001C6B6E1A3}"/>
              </a:ext>
            </a:extLst>
          </p:cNvPr>
          <p:cNvSpPr>
            <a:spLocks noGrp="1"/>
          </p:cNvSpPr>
          <p:nvPr>
            <p:ph type="body" idx="1"/>
          </p:nvPr>
        </p:nvSpPr>
        <p:spPr/>
        <p:txBody>
          <a:bodyPr>
            <a:normAutofit/>
          </a:bodyPr>
          <a:lstStyle/>
          <a:p>
            <a:r>
              <a:rPr lang="en-US" dirty="0"/>
              <a:t>After this lesson…</a:t>
            </a:r>
          </a:p>
          <a:p>
            <a:r>
              <a:rPr lang="en-US" dirty="0"/>
              <a:t>• I can use similarity transformations to prove the Angle-Angle Similarity Theorem.</a:t>
            </a:r>
          </a:p>
          <a:p>
            <a:r>
              <a:rPr lang="en-US" dirty="0"/>
              <a:t>• I can use angle measures of triangles to determine whether triangles are similar.</a:t>
            </a:r>
          </a:p>
          <a:p>
            <a:r>
              <a:rPr lang="en-US" dirty="0"/>
              <a:t>• I can solve real-life problems using similar triangles.</a:t>
            </a:r>
          </a:p>
        </p:txBody>
      </p:sp>
    </p:spTree>
    <p:extLst>
      <p:ext uri="{BB962C8B-B14F-4D97-AF65-F5344CB8AC3E}">
        <p14:creationId xmlns:p14="http://schemas.microsoft.com/office/powerpoint/2010/main" val="24563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normAutofit/>
          </a:bodyPr>
          <a:lstStyle/>
          <a:p>
            <a:r>
              <a:rPr lang="en-US" dirty="0"/>
              <a:t>8.2 Proving Triangle Similarity by AA</a:t>
            </a:r>
          </a:p>
        </p:txBody>
      </p:sp>
      <p:sp>
        <p:nvSpPr>
          <p:cNvPr id="28675" name="Rectangle 3"/>
          <p:cNvSpPr>
            <a:spLocks noGrp="1" noRot="1" noChangeArrowheads="1"/>
          </p:cNvSpPr>
          <p:nvPr>
            <p:ph type="body" idx="1"/>
          </p:nvPr>
        </p:nvSpPr>
        <p:spPr/>
        <p:txBody>
          <a:bodyPr/>
          <a:lstStyle/>
          <a:p>
            <a:r>
              <a:rPr lang="en-US" dirty="0"/>
              <a:t>Draw two triangles with two pairs of congruent angles.  Measure the corresponding sides.  Are they proportional?  Are the triangles similar?</a:t>
            </a:r>
          </a:p>
          <a:p>
            <a:endParaRPr lang="en-US" dirty="0"/>
          </a:p>
        </p:txBody>
      </p:sp>
      <p:sp>
        <p:nvSpPr>
          <p:cNvPr id="5" name="Rectangle 4"/>
          <p:cNvSpPr/>
          <p:nvPr/>
        </p:nvSpPr>
        <p:spPr>
          <a:xfrm>
            <a:off x="616373" y="5300980"/>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200" dirty="0">
                <a:solidFill>
                  <a:schemeClr val="tx1"/>
                </a:solidFill>
              </a:rPr>
              <a:t>If two angles of one triangle are congruent to two angles of another triangle, then the triangles are similar.</a:t>
            </a:r>
          </a:p>
        </p:txBody>
      </p:sp>
      <p:sp>
        <p:nvSpPr>
          <p:cNvPr id="6" name="Rectangle 5"/>
          <p:cNvSpPr/>
          <p:nvPr/>
        </p:nvSpPr>
        <p:spPr>
          <a:xfrm>
            <a:off x="616373" y="4767580"/>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AA Similarity</a:t>
            </a:r>
          </a:p>
        </p:txBody>
      </p:sp>
      <p:grpSp>
        <p:nvGrpSpPr>
          <p:cNvPr id="4" name="Group 3"/>
          <p:cNvGrpSpPr/>
          <p:nvPr/>
        </p:nvGrpSpPr>
        <p:grpSpPr>
          <a:xfrm>
            <a:off x="1016003" y="3200402"/>
            <a:ext cx="8319911" cy="1459923"/>
            <a:chOff x="762000" y="3200400"/>
            <a:chExt cx="6239933" cy="1459922"/>
          </a:xfrm>
        </p:grpSpPr>
        <p:sp>
          <p:nvSpPr>
            <p:cNvPr id="2" name="Isosceles Triangle 1"/>
            <p:cNvSpPr/>
            <p:nvPr/>
          </p:nvSpPr>
          <p:spPr>
            <a:xfrm>
              <a:off x="762000" y="3200400"/>
              <a:ext cx="3048000" cy="1371600"/>
            </a:xfrm>
            <a:prstGeom prst="triangle">
              <a:avLst>
                <a:gd name="adj" fmla="val 32707"/>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Isosceles Triangle 7"/>
            <p:cNvSpPr/>
            <p:nvPr/>
          </p:nvSpPr>
          <p:spPr>
            <a:xfrm>
              <a:off x="4800600" y="3581400"/>
              <a:ext cx="2201333" cy="990600"/>
            </a:xfrm>
            <a:prstGeom prst="triangle">
              <a:avLst>
                <a:gd name="adj" fmla="val 32707"/>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TextBox 2"/>
            <p:cNvSpPr txBox="1"/>
            <p:nvPr/>
          </p:nvSpPr>
          <p:spPr>
            <a:xfrm>
              <a:off x="914400" y="4182616"/>
              <a:ext cx="609600" cy="461665"/>
            </a:xfrm>
            <a:prstGeom prst="rect">
              <a:avLst/>
            </a:prstGeom>
            <a:noFill/>
          </p:spPr>
          <p:txBody>
            <a:bodyPr wrap="square" rtlCol="0">
              <a:spAutoFit/>
            </a:bodyPr>
            <a:lstStyle/>
            <a:p>
              <a:r>
                <a:rPr lang="en-US" sz="2400" dirty="0"/>
                <a:t>55° </a:t>
              </a:r>
            </a:p>
          </p:txBody>
        </p:sp>
        <p:sp>
          <p:nvSpPr>
            <p:cNvPr id="10" name="TextBox 9"/>
            <p:cNvSpPr txBox="1"/>
            <p:nvPr/>
          </p:nvSpPr>
          <p:spPr>
            <a:xfrm>
              <a:off x="4953000" y="4182615"/>
              <a:ext cx="609600" cy="461665"/>
            </a:xfrm>
            <a:prstGeom prst="rect">
              <a:avLst/>
            </a:prstGeom>
            <a:noFill/>
          </p:spPr>
          <p:txBody>
            <a:bodyPr wrap="square" rtlCol="0">
              <a:spAutoFit/>
            </a:bodyPr>
            <a:lstStyle/>
            <a:p>
              <a:r>
                <a:rPr lang="en-US" sz="2400" dirty="0"/>
                <a:t>55° </a:t>
              </a:r>
            </a:p>
          </p:txBody>
        </p:sp>
        <p:sp>
          <p:nvSpPr>
            <p:cNvPr id="11" name="TextBox 10"/>
            <p:cNvSpPr txBox="1"/>
            <p:nvPr/>
          </p:nvSpPr>
          <p:spPr>
            <a:xfrm>
              <a:off x="2947736" y="4182615"/>
              <a:ext cx="609600" cy="461665"/>
            </a:xfrm>
            <a:prstGeom prst="rect">
              <a:avLst/>
            </a:prstGeom>
            <a:noFill/>
          </p:spPr>
          <p:txBody>
            <a:bodyPr wrap="square" rtlCol="0">
              <a:spAutoFit/>
            </a:bodyPr>
            <a:lstStyle/>
            <a:p>
              <a:r>
                <a:rPr lang="en-US" sz="2400" dirty="0"/>
                <a:t>34° </a:t>
              </a:r>
            </a:p>
          </p:txBody>
        </p:sp>
        <p:sp>
          <p:nvSpPr>
            <p:cNvPr id="12" name="TextBox 11"/>
            <p:cNvSpPr txBox="1"/>
            <p:nvPr/>
          </p:nvSpPr>
          <p:spPr>
            <a:xfrm>
              <a:off x="6172200" y="4198657"/>
              <a:ext cx="609600" cy="461665"/>
            </a:xfrm>
            <a:prstGeom prst="rect">
              <a:avLst/>
            </a:prstGeom>
            <a:noFill/>
          </p:spPr>
          <p:txBody>
            <a:bodyPr wrap="square" rtlCol="0">
              <a:spAutoFit/>
            </a:bodyPr>
            <a:lstStyle/>
            <a:p>
              <a:r>
                <a:rPr lang="en-US" sz="2400" dirty="0"/>
                <a:t>34° </a:t>
              </a:r>
            </a:p>
          </p:txBody>
        </p:sp>
      </p:grpSp>
    </p:spTree>
    <p:extLst>
      <p:ext uri="{BB962C8B-B14F-4D97-AF65-F5344CB8AC3E}">
        <p14:creationId xmlns:p14="http://schemas.microsoft.com/office/powerpoint/2010/main" val="360076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Show that the triangles are similar. Write a similarity statement.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#2</a:t>
            </a:r>
          </a:p>
        </p:txBody>
      </p:sp>
      <p:sp>
        <p:nvSpPr>
          <p:cNvPr id="3" name="Title 2"/>
          <p:cNvSpPr>
            <a:spLocks noGrp="1"/>
          </p:cNvSpPr>
          <p:nvPr>
            <p:ph type="title"/>
          </p:nvPr>
        </p:nvSpPr>
        <p:spPr/>
        <p:txBody>
          <a:bodyPr>
            <a:normAutofit/>
          </a:bodyPr>
          <a:lstStyle/>
          <a:p>
            <a:r>
              <a:rPr lang="en-US" dirty="0"/>
              <a:t>8.2 Proving Triangle Similarity by AA</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590801"/>
            <a:ext cx="5283200"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3" y="3810001"/>
            <a:ext cx="4787900" cy="197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58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B2D9-F4D1-4533-9DB8-05BBACBE39FE}"/>
              </a:ext>
            </a:extLst>
          </p:cNvPr>
          <p:cNvSpPr>
            <a:spLocks noGrp="1"/>
          </p:cNvSpPr>
          <p:nvPr>
            <p:ph type="title"/>
          </p:nvPr>
        </p:nvSpPr>
        <p:spPr/>
        <p:txBody>
          <a:bodyPr/>
          <a:lstStyle/>
          <a:p>
            <a:r>
              <a:rPr lang="en-US" dirty="0"/>
              <a:t>8.2 Proving Triangle Similarity by AA</a:t>
            </a:r>
          </a:p>
        </p:txBody>
      </p:sp>
      <p:sp>
        <p:nvSpPr>
          <p:cNvPr id="3" name="Content Placeholder 2">
            <a:extLst>
              <a:ext uri="{FF2B5EF4-FFF2-40B4-BE49-F238E27FC236}">
                <a16:creationId xmlns:a16="http://schemas.microsoft.com/office/drawing/2014/main" id="{2B73FD2A-394C-4108-B5FB-125B64D03D3F}"/>
              </a:ext>
            </a:extLst>
          </p:cNvPr>
          <p:cNvSpPr>
            <a:spLocks noGrp="1"/>
          </p:cNvSpPr>
          <p:nvPr>
            <p:ph idx="1"/>
          </p:nvPr>
        </p:nvSpPr>
        <p:spPr/>
        <p:txBody>
          <a:bodyPr/>
          <a:lstStyle/>
          <a:p>
            <a:r>
              <a:rPr lang="en-US" dirty="0"/>
              <a:t>Show that the triangles are similar. Write a similarity statement.</a:t>
            </a:r>
          </a:p>
          <a:p>
            <a:r>
              <a:rPr lang="en-US" dirty="0"/>
              <a:t>△</a:t>
            </a:r>
            <a:r>
              <a:rPr lang="en-US" i="1" dirty="0"/>
              <a:t>QPR </a:t>
            </a:r>
            <a:r>
              <a:rPr lang="en-US" dirty="0"/>
              <a:t>and △</a:t>
            </a:r>
            <a:r>
              <a:rPr lang="en-US" i="1" dirty="0"/>
              <a:t>QTP</a:t>
            </a:r>
          </a:p>
          <a:p>
            <a:endParaRPr lang="en-US" i="1" dirty="0"/>
          </a:p>
          <a:p>
            <a:endParaRPr lang="en-US" i="1" dirty="0"/>
          </a:p>
          <a:p>
            <a:endParaRPr lang="en-US" i="1" dirty="0"/>
          </a:p>
          <a:p>
            <a:endParaRPr lang="en-US" i="1" dirty="0"/>
          </a:p>
          <a:p>
            <a:r>
              <a:rPr lang="en-US" dirty="0"/>
              <a:t>△</a:t>
            </a:r>
            <a:r>
              <a:rPr lang="en-US" i="1" dirty="0"/>
              <a:t>ABC </a:t>
            </a:r>
            <a:r>
              <a:rPr lang="en-US" dirty="0"/>
              <a:t>and △</a:t>
            </a:r>
            <a:r>
              <a:rPr lang="en-US" i="1" dirty="0"/>
              <a:t>EDC</a:t>
            </a:r>
          </a:p>
          <a:p>
            <a:endParaRPr lang="en-US" i="1" dirty="0"/>
          </a:p>
          <a:p>
            <a:endParaRPr lang="en-US" i="1" dirty="0"/>
          </a:p>
          <a:p>
            <a:r>
              <a:rPr lang="en-US" dirty="0"/>
              <a:t>Try #6</a:t>
            </a:r>
          </a:p>
        </p:txBody>
      </p:sp>
      <p:pic>
        <p:nvPicPr>
          <p:cNvPr id="4" name="Picture 3">
            <a:extLst>
              <a:ext uri="{FF2B5EF4-FFF2-40B4-BE49-F238E27FC236}">
                <a16:creationId xmlns:a16="http://schemas.microsoft.com/office/drawing/2014/main" id="{F78B8AAC-153A-4FCA-811D-A6941B07B9F3}"/>
              </a:ext>
            </a:extLst>
          </p:cNvPr>
          <p:cNvPicPr>
            <a:picLocks noChangeAspect="1"/>
          </p:cNvPicPr>
          <p:nvPr/>
        </p:nvPicPr>
        <p:blipFill>
          <a:blip r:embed="rId3">
            <a:lum contrast="20000"/>
          </a:blip>
          <a:stretch>
            <a:fillRect/>
          </a:stretch>
        </p:blipFill>
        <p:spPr>
          <a:xfrm>
            <a:off x="5519634" y="1893581"/>
            <a:ext cx="3127059" cy="1984019"/>
          </a:xfrm>
          <a:prstGeom prst="rect">
            <a:avLst/>
          </a:prstGeom>
        </p:spPr>
      </p:pic>
      <p:pic>
        <p:nvPicPr>
          <p:cNvPr id="5" name="Picture 4">
            <a:extLst>
              <a:ext uri="{FF2B5EF4-FFF2-40B4-BE49-F238E27FC236}">
                <a16:creationId xmlns:a16="http://schemas.microsoft.com/office/drawing/2014/main" id="{E3A384E7-4A46-42F9-8FE3-37948CB29586}"/>
              </a:ext>
            </a:extLst>
          </p:cNvPr>
          <p:cNvPicPr>
            <a:picLocks noChangeAspect="1"/>
          </p:cNvPicPr>
          <p:nvPr/>
        </p:nvPicPr>
        <p:blipFill>
          <a:blip r:embed="rId4">
            <a:lum contrast="20000"/>
          </a:blip>
          <a:stretch>
            <a:fillRect/>
          </a:stretch>
        </p:blipFill>
        <p:spPr>
          <a:xfrm>
            <a:off x="8646695" y="3224929"/>
            <a:ext cx="3354608" cy="3492534"/>
          </a:xfrm>
          <a:prstGeom prst="rect">
            <a:avLst/>
          </a:prstGeom>
        </p:spPr>
      </p:pic>
    </p:spTree>
    <p:extLst>
      <p:ext uri="{BB962C8B-B14F-4D97-AF65-F5344CB8AC3E}">
        <p14:creationId xmlns:p14="http://schemas.microsoft.com/office/powerpoint/2010/main" val="252762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8.2 Proving Triangle Similarity by AA</a:t>
            </a:r>
          </a:p>
        </p:txBody>
      </p:sp>
      <p:sp>
        <p:nvSpPr>
          <p:cNvPr id="2" name="Content Placeholder 1"/>
          <p:cNvSpPr>
            <a:spLocks noGrp="1"/>
          </p:cNvSpPr>
          <p:nvPr>
            <p:ph idx="1"/>
          </p:nvPr>
        </p:nvSpPr>
        <p:spPr>
          <a:xfrm>
            <a:off x="-1" y="1325562"/>
            <a:ext cx="12191999" cy="5532437"/>
          </a:xfrm>
        </p:spPr>
        <p:txBody>
          <a:bodyPr>
            <a:normAutofit/>
          </a:bodyPr>
          <a:lstStyle/>
          <a:p>
            <a:r>
              <a:rPr lang="en-US" dirty="0"/>
              <a:t>You can use similar triangles to find things like the height of a tree by using shadows.  You put a stick perpendicular to the ground.  Measure the stick and the shadow.  Then measure the shadow of the tree.  The triangles formed by the stick and the shadow and the tree and its shadow are similar so the height of the tree can be found by ratios. Suppose we use a meter stick.  The stick’s shadow is 3 m.  The tree’s shadow is 150 m.  How high is the tree?</a:t>
            </a:r>
          </a:p>
          <a:p>
            <a:endParaRPr lang="en-US" dirty="0"/>
          </a:p>
          <a:p>
            <a:endParaRPr lang="en-US" dirty="0"/>
          </a:p>
          <a:p>
            <a:endParaRPr lang="en-US" dirty="0"/>
          </a:p>
          <a:p>
            <a:endParaRPr lang="en-US" dirty="0"/>
          </a:p>
          <a:p>
            <a:endParaRPr lang="en-US" dirty="0"/>
          </a:p>
          <a:p>
            <a:r>
              <a:rPr lang="en-US" dirty="0"/>
              <a:t>Try #20</a:t>
            </a:r>
          </a:p>
        </p:txBody>
      </p:sp>
    </p:spTree>
    <p:extLst>
      <p:ext uri="{BB962C8B-B14F-4D97-AF65-F5344CB8AC3E}">
        <p14:creationId xmlns:p14="http://schemas.microsoft.com/office/powerpoint/2010/main" val="74258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EEEE-4D66-4908-8ACD-9A548F8E0203}"/>
              </a:ext>
            </a:extLst>
          </p:cNvPr>
          <p:cNvSpPr>
            <a:spLocks noGrp="1"/>
          </p:cNvSpPr>
          <p:nvPr>
            <p:ph type="title"/>
          </p:nvPr>
        </p:nvSpPr>
        <p:spPr/>
        <p:txBody>
          <a:bodyPr/>
          <a:lstStyle/>
          <a:p>
            <a:r>
              <a:rPr lang="en-US" dirty="0"/>
              <a:t>8.3 Proving Triangle Similarity by SSS and SAS</a:t>
            </a:r>
          </a:p>
        </p:txBody>
      </p:sp>
      <p:sp>
        <p:nvSpPr>
          <p:cNvPr id="3" name="Text Placeholder 2">
            <a:extLst>
              <a:ext uri="{FF2B5EF4-FFF2-40B4-BE49-F238E27FC236}">
                <a16:creationId xmlns:a16="http://schemas.microsoft.com/office/drawing/2014/main" id="{D3759D88-99CC-4E2D-B792-ADA35026DCB8}"/>
              </a:ext>
            </a:extLst>
          </p:cNvPr>
          <p:cNvSpPr>
            <a:spLocks noGrp="1"/>
          </p:cNvSpPr>
          <p:nvPr>
            <p:ph type="body" idx="1"/>
          </p:nvPr>
        </p:nvSpPr>
        <p:spPr/>
        <p:txBody>
          <a:bodyPr/>
          <a:lstStyle/>
          <a:p>
            <a:r>
              <a:rPr lang="en-US" dirty="0"/>
              <a:t>After this lesson…</a:t>
            </a:r>
          </a:p>
          <a:p>
            <a:r>
              <a:rPr lang="en-US" dirty="0"/>
              <a:t>• I can use the SSS and SAS Similarity Theorems to determine whether</a:t>
            </a:r>
          </a:p>
          <a:p>
            <a:r>
              <a:rPr lang="en-US" dirty="0"/>
              <a:t>triangles are similar.</a:t>
            </a:r>
          </a:p>
        </p:txBody>
      </p:sp>
    </p:spTree>
    <p:extLst>
      <p:ext uri="{BB962C8B-B14F-4D97-AF65-F5344CB8AC3E}">
        <p14:creationId xmlns:p14="http://schemas.microsoft.com/office/powerpoint/2010/main" val="289518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8.3 Proving Triangle Similarity by SSS and SAS</a:t>
            </a:r>
          </a:p>
        </p:txBody>
      </p:sp>
      <p:sp>
        <p:nvSpPr>
          <p:cNvPr id="4" name="Rectangle 3"/>
          <p:cNvSpPr/>
          <p:nvPr/>
        </p:nvSpPr>
        <p:spPr>
          <a:xfrm>
            <a:off x="657013" y="2057400"/>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200" dirty="0">
                <a:solidFill>
                  <a:schemeClr val="tx1"/>
                </a:solidFill>
              </a:rPr>
              <a:t>If the measures of the corresponding sides of two triangles are proportional, then the triangles are similar.</a:t>
            </a:r>
          </a:p>
        </p:txBody>
      </p:sp>
      <p:sp>
        <p:nvSpPr>
          <p:cNvPr id="5" name="Rectangle 4"/>
          <p:cNvSpPr/>
          <p:nvPr/>
        </p:nvSpPr>
        <p:spPr>
          <a:xfrm>
            <a:off x="657013" y="1524000"/>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SSS Similarity</a:t>
            </a:r>
          </a:p>
        </p:txBody>
      </p:sp>
      <p:sp>
        <p:nvSpPr>
          <p:cNvPr id="6" name="Rectangle 5"/>
          <p:cNvSpPr/>
          <p:nvPr/>
        </p:nvSpPr>
        <p:spPr>
          <a:xfrm>
            <a:off x="657013" y="4724400"/>
            <a:ext cx="10972800" cy="1676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80000"/>
              </a:lnSpc>
            </a:pPr>
            <a:r>
              <a:rPr lang="en-US" sz="3200" dirty="0">
                <a:solidFill>
                  <a:schemeClr val="tx1"/>
                </a:solidFill>
              </a:rPr>
              <a:t>If the measures of two sides of a triangle are proportional to the measures of two corresponding sides of another triangle and the included angles are congruent, then the triangles are similar.</a:t>
            </a:r>
          </a:p>
        </p:txBody>
      </p:sp>
      <p:sp>
        <p:nvSpPr>
          <p:cNvPr id="7" name="Rectangle 6"/>
          <p:cNvSpPr/>
          <p:nvPr/>
        </p:nvSpPr>
        <p:spPr>
          <a:xfrm>
            <a:off x="657013" y="4191000"/>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SAS Similarity</a:t>
            </a:r>
          </a:p>
        </p:txBody>
      </p:sp>
    </p:spTree>
    <p:extLst>
      <p:ext uri="{BB962C8B-B14F-4D97-AF65-F5344CB8AC3E}">
        <p14:creationId xmlns:p14="http://schemas.microsoft.com/office/powerpoint/2010/main" val="286638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8.3 Proving Triangle Similarity by SSS and SAS</a:t>
            </a:r>
          </a:p>
        </p:txBody>
      </p:sp>
      <p:sp>
        <p:nvSpPr>
          <p:cNvPr id="2" name="Content Placeholder 1"/>
          <p:cNvSpPr>
            <a:spLocks noGrp="1"/>
          </p:cNvSpPr>
          <p:nvPr>
            <p:ph idx="1"/>
          </p:nvPr>
        </p:nvSpPr>
        <p:spPr/>
        <p:txBody>
          <a:bodyPr/>
          <a:lstStyle/>
          <a:p>
            <a:r>
              <a:rPr lang="en-US" dirty="0"/>
              <a:t>Which of the three triangles are similar?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#2</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968" y="1747042"/>
            <a:ext cx="6451600" cy="21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185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This Slideshow was developed to accompany the textbook</a:t>
            </a:r>
          </a:p>
          <a:p>
            <a:pPr lvl="1"/>
            <a:r>
              <a:rPr lang="en-US" i="1" dirty="0"/>
              <a:t>Big Ideas Geometry</a:t>
            </a:r>
          </a:p>
          <a:p>
            <a:pPr lvl="1"/>
            <a:r>
              <a:rPr lang="en-US" i="1" dirty="0"/>
              <a:t>By Larson and Boswell</a:t>
            </a:r>
          </a:p>
          <a:p>
            <a:pPr lvl="1"/>
            <a:r>
              <a:rPr lang="en-US" i="1" dirty="0"/>
              <a:t>2022 K12 (National Geographic/Cengage)</a:t>
            </a:r>
          </a:p>
          <a:p>
            <a:r>
              <a:rPr lang="en-US" dirty="0"/>
              <a:t>Some examples and diagrams are taken from the textbook.</a:t>
            </a:r>
          </a:p>
          <a:p>
            <a:endParaRPr lang="en-US" i="1" dirty="0"/>
          </a:p>
          <a:p>
            <a:endParaRPr lang="en-US" dirty="0"/>
          </a:p>
        </p:txBody>
      </p:sp>
      <p:sp>
        <p:nvSpPr>
          <p:cNvPr id="4" name="Rectangle 3"/>
          <p:cNvSpPr/>
          <p:nvPr/>
        </p:nvSpPr>
        <p:spPr bwMode="auto">
          <a:xfrm>
            <a:off x="6400800" y="5532876"/>
            <a:ext cx="5791200" cy="1320800"/>
          </a:xfrm>
          <a:prstGeom prst="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square" lIns="121920" tIns="60960" rIns="121920" bIns="60960" numCol="1" rtlCol="0" anchor="t" anchorCtr="0" compatLnSpc="1">
            <a:prstTxWarp prst="textNoShape">
              <a:avLst/>
            </a:prstTxWarp>
          </a:bodyPr>
          <a:lstStyle/>
          <a:p>
            <a:r>
              <a:rPr lang="en-US" sz="2400" dirty="0"/>
              <a:t>Slides created by </a:t>
            </a:r>
          </a:p>
          <a:p>
            <a:r>
              <a:rPr lang="en-US" sz="2400" dirty="0"/>
              <a:t>Richard Wright, Andrews Academy </a:t>
            </a:r>
          </a:p>
          <a:p>
            <a:pPr defTabSz="1219140" eaLnBrk="0" fontAlgn="base" hangingPunct="0">
              <a:spcBef>
                <a:spcPct val="0"/>
              </a:spcBef>
              <a:spcAft>
                <a:spcPct val="0"/>
              </a:spcAft>
            </a:pPr>
            <a:r>
              <a:rPr lang="en-US" sz="2400" dirty="0">
                <a:solidFill>
                  <a:schemeClr val="tx1"/>
                </a:solidFill>
                <a:latin typeface="Comic Sans MS" pitchFamily="66" charset="0"/>
                <a:hlinkClick r:id="rId3"/>
              </a:rPr>
              <a:t>rwright@andrews.edu</a:t>
            </a:r>
            <a:r>
              <a:rPr lang="en-US" sz="2400" dirty="0">
                <a:solidFill>
                  <a:schemeClr val="tx1"/>
                </a:solidFill>
                <a:latin typeface="Comic Sans MS" pitchFamily="66" charset="0"/>
              </a:rPr>
              <a:t> </a:t>
            </a:r>
          </a:p>
        </p:txBody>
      </p:sp>
    </p:spTree>
    <p:extLst>
      <p:ext uri="{BB962C8B-B14F-4D97-AF65-F5344CB8AC3E}">
        <p14:creationId xmlns:p14="http://schemas.microsoft.com/office/powerpoint/2010/main" val="423772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8.3 Proving Triangle Similarity by SSS and SAS</a:t>
            </a:r>
          </a:p>
        </p:txBody>
      </p:sp>
      <p:sp>
        <p:nvSpPr>
          <p:cNvPr id="2" name="Content Placeholder 1"/>
          <p:cNvSpPr>
            <a:spLocks noGrp="1"/>
          </p:cNvSpPr>
          <p:nvPr>
            <p:ph idx="1"/>
          </p:nvPr>
        </p:nvSpPr>
        <p:spPr/>
        <p:txBody>
          <a:bodyPr>
            <a:normAutofit/>
          </a:bodyPr>
          <a:lstStyle/>
          <a:p>
            <a:r>
              <a:rPr lang="en-US" dirty="0"/>
              <a:t>Explain how to show that the indicated triangles are similar.</a:t>
            </a:r>
          </a:p>
          <a:p>
            <a:r>
              <a:rPr lang="en-US" dirty="0"/>
              <a:t>Δ</a:t>
            </a:r>
            <a:r>
              <a:rPr lang="en-US" i="1" dirty="0"/>
              <a:t>SRT</a:t>
            </a:r>
            <a:r>
              <a:rPr lang="en-US" dirty="0"/>
              <a:t> ~ Δ</a:t>
            </a:r>
            <a:r>
              <a:rPr lang="en-US" i="1" dirty="0"/>
              <a:t>PNQ</a:t>
            </a:r>
          </a:p>
          <a:p>
            <a:endParaRPr lang="en-US" dirty="0"/>
          </a:p>
          <a:p>
            <a:endParaRPr lang="en-US" dirty="0"/>
          </a:p>
          <a:p>
            <a:endParaRPr lang="en-US" dirty="0"/>
          </a:p>
          <a:p>
            <a:r>
              <a:rPr lang="en-US" dirty="0"/>
              <a:t>Δ</a:t>
            </a:r>
            <a:r>
              <a:rPr lang="en-US" i="1" dirty="0"/>
              <a:t>XZW</a:t>
            </a:r>
            <a:r>
              <a:rPr lang="en-US" dirty="0"/>
              <a:t> ~ Δ</a:t>
            </a:r>
            <a:r>
              <a:rPr lang="en-US" i="1" dirty="0"/>
              <a:t>YZX</a:t>
            </a:r>
          </a:p>
          <a:p>
            <a:endParaRPr lang="en-US" i="1" dirty="0"/>
          </a:p>
          <a:p>
            <a:endParaRPr lang="en-US" i="1" dirty="0"/>
          </a:p>
          <a:p>
            <a:endParaRPr lang="en-US" i="1" dirty="0"/>
          </a:p>
          <a:p>
            <a:r>
              <a:rPr lang="en-US" dirty="0"/>
              <a:t>Try #9</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3" y="2333626"/>
            <a:ext cx="6743700" cy="219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695827"/>
            <a:ext cx="5054600" cy="21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3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9218"/>
                                        </p:tgtEl>
                                        <p:attrNameLst>
                                          <p:attrName>style.visibility</p:attrName>
                                        </p:attrNameLst>
                                      </p:cBhvr>
                                      <p:to>
                                        <p:strVal val="visible"/>
                                      </p:to>
                                    </p:set>
                                    <p:animEffect transition="in" filter="fade">
                                      <p:cBhvr>
                                        <p:cTn id="9" dur="500"/>
                                        <p:tgtEl>
                                          <p:spTgt spid="92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9219"/>
                                        </p:tgtEl>
                                        <p:attrNameLst>
                                          <p:attrName>style.visibility</p:attrName>
                                        </p:attrNameLst>
                                      </p:cBhvr>
                                      <p:to>
                                        <p:strVal val="visible"/>
                                      </p:to>
                                    </p:set>
                                    <p:animEffect transition="in" filter="fade">
                                      <p:cBhvr>
                                        <p:cTn id="16" dur="500"/>
                                        <p:tgtEl>
                                          <p:spTgt spid="921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EFB9-4BCD-4626-A528-203BEA776304}"/>
              </a:ext>
            </a:extLst>
          </p:cNvPr>
          <p:cNvSpPr>
            <a:spLocks noGrp="1"/>
          </p:cNvSpPr>
          <p:nvPr>
            <p:ph type="title"/>
          </p:nvPr>
        </p:nvSpPr>
        <p:spPr/>
        <p:txBody>
          <a:bodyPr/>
          <a:lstStyle/>
          <a:p>
            <a:r>
              <a:rPr lang="en-US" dirty="0"/>
              <a:t>8.4 Proportionality Theorems</a:t>
            </a:r>
          </a:p>
        </p:txBody>
      </p:sp>
      <p:sp>
        <p:nvSpPr>
          <p:cNvPr id="3" name="Text Placeholder 2">
            <a:extLst>
              <a:ext uri="{FF2B5EF4-FFF2-40B4-BE49-F238E27FC236}">
                <a16:creationId xmlns:a16="http://schemas.microsoft.com/office/drawing/2014/main" id="{AD2E8C59-2119-47E7-A683-84F56EAE2F2A}"/>
              </a:ext>
            </a:extLst>
          </p:cNvPr>
          <p:cNvSpPr>
            <a:spLocks noGrp="1"/>
          </p:cNvSpPr>
          <p:nvPr>
            <p:ph type="body" idx="1"/>
          </p:nvPr>
        </p:nvSpPr>
        <p:spPr/>
        <p:txBody>
          <a:bodyPr/>
          <a:lstStyle/>
          <a:p>
            <a:r>
              <a:rPr lang="en-US" dirty="0"/>
              <a:t>After this lesson…</a:t>
            </a:r>
          </a:p>
          <a:p>
            <a:r>
              <a:rPr lang="en-US" dirty="0"/>
              <a:t>• I can use proportionality theorems to find lengths in triangles.</a:t>
            </a:r>
          </a:p>
          <a:p>
            <a:r>
              <a:rPr lang="en-US" dirty="0"/>
              <a:t>• I can find lengths when two transversals intersect three parallel lines.</a:t>
            </a:r>
          </a:p>
          <a:p>
            <a:r>
              <a:rPr lang="en-US" dirty="0"/>
              <a:t>• I can find lengths when a ray bisects an angle of a triangle.</a:t>
            </a:r>
          </a:p>
        </p:txBody>
      </p:sp>
    </p:spTree>
    <p:extLst>
      <p:ext uri="{BB962C8B-B14F-4D97-AF65-F5344CB8AC3E}">
        <p14:creationId xmlns:p14="http://schemas.microsoft.com/office/powerpoint/2010/main" val="3810813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8.4 Proportionality Theorems</a:t>
            </a:r>
          </a:p>
        </p:txBody>
      </p:sp>
      <p:sp>
        <p:nvSpPr>
          <p:cNvPr id="2" name="Content Placeholder 1"/>
          <p:cNvSpPr>
            <a:spLocks noGrp="1"/>
          </p:cNvSpPr>
          <p:nvPr>
            <p:ph idx="1"/>
          </p:nvPr>
        </p:nvSpPr>
        <p:spPr>
          <a:xfrm>
            <a:off x="-1" y="5167309"/>
            <a:ext cx="12191999" cy="1325564"/>
          </a:xfrm>
        </p:spPr>
        <p:txBody>
          <a:bodyPr/>
          <a:lstStyle/>
          <a:p>
            <a:r>
              <a:rPr lang="en-US" dirty="0"/>
              <a:t>And the converse is also true.  Proportional segments </a:t>
            </a:r>
            <a:r>
              <a:rPr lang="en-US" dirty="0">
                <a:sym typeface="Wingdings" pitchFamily="2" charset="2"/>
              </a:rPr>
              <a:t></a:t>
            </a:r>
            <a:r>
              <a:rPr lang="en-US" dirty="0"/>
              <a:t> line parallel to the third side.</a:t>
            </a:r>
          </a:p>
          <a:p>
            <a:endParaRPr lang="en-US" dirty="0"/>
          </a:p>
        </p:txBody>
      </p:sp>
      <p:sp>
        <p:nvSpPr>
          <p:cNvPr id="4" name="Rectangle 3"/>
          <p:cNvSpPr/>
          <p:nvPr/>
        </p:nvSpPr>
        <p:spPr>
          <a:xfrm>
            <a:off x="657013" y="2057400"/>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200" dirty="0">
                <a:solidFill>
                  <a:schemeClr val="tx1"/>
                </a:solidFill>
              </a:rPr>
              <a:t>If a line is parallel to a side of a triangle, then it separates the other two sides into proportional segments.</a:t>
            </a:r>
          </a:p>
        </p:txBody>
      </p:sp>
      <p:sp>
        <p:nvSpPr>
          <p:cNvPr id="5" name="Rectangle 4"/>
          <p:cNvSpPr/>
          <p:nvPr/>
        </p:nvSpPr>
        <p:spPr>
          <a:xfrm>
            <a:off x="657013" y="1524000"/>
            <a:ext cx="109728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3733" dirty="0"/>
              <a:t>Triangle Proportionality Theorem</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614" y="3352800"/>
            <a:ext cx="5664200" cy="1924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92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par>
                                <p:cTn id="10" presetID="10"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dirty="0"/>
              <a:t>8.4 Proportionality Theorems</a:t>
            </a:r>
          </a:p>
        </p:txBody>
      </p:sp>
      <mc:AlternateContent xmlns:mc="http://schemas.openxmlformats.org/markup-compatibility/2006" xmlns:a14="http://schemas.microsoft.com/office/drawing/2010/main">
        <mc:Choice Requires="a14">
          <p:sp>
            <p:nvSpPr>
              <p:cNvPr id="32771" name="Rectangle 3"/>
              <p:cNvSpPr>
                <a:spLocks noGrp="1" noRot="1" noChangeArrowheads="1"/>
              </p:cNvSpPr>
              <p:nvPr>
                <p:ph type="body" idx="1"/>
              </p:nvPr>
            </p:nvSpPr>
            <p:spPr/>
            <p:txBody>
              <a:bodyPr>
                <a:normAutofit/>
              </a:bodyPr>
              <a:lstStyle/>
              <a:p>
                <a:r>
                  <a:rPr lang="en-US" dirty="0"/>
                  <a:t>In </a:t>
                </a:r>
                <a:r>
                  <a:rPr lang="el-GR" dirty="0"/>
                  <a:t>Δ</a:t>
                </a:r>
                <a:r>
                  <a:rPr lang="en-US" i="1" dirty="0"/>
                  <a:t>RSQ</a:t>
                </a:r>
                <a:r>
                  <a:rPr lang="en-US" dirty="0"/>
                  <a:t> with chord </a:t>
                </a:r>
                <a:r>
                  <a:rPr lang="en-US" i="1" dirty="0"/>
                  <a:t>TU</a:t>
                </a:r>
                <a:r>
                  <a:rPr lang="en-US" dirty="0"/>
                  <a:t>, </a:t>
                </a:r>
                <a:r>
                  <a:rPr lang="en-US" i="1" dirty="0"/>
                  <a:t>QR</a:t>
                </a:r>
                <a:r>
                  <a:rPr lang="en-US" dirty="0"/>
                  <a:t> = 10, </a:t>
                </a:r>
                <a:r>
                  <a:rPr lang="en-US" i="1" dirty="0"/>
                  <a:t>QT</a:t>
                </a:r>
                <a:r>
                  <a:rPr lang="en-US" dirty="0"/>
                  <a:t> = 2, </a:t>
                </a:r>
                <a:r>
                  <a:rPr lang="en-US" i="1" dirty="0"/>
                  <a:t>UR</a:t>
                </a:r>
                <a:r>
                  <a:rPr lang="en-US" dirty="0"/>
                  <a:t> = 6, and </a:t>
                </a:r>
                <a:r>
                  <a:rPr lang="en-US" i="1" dirty="0"/>
                  <a:t>SR</a:t>
                </a:r>
                <a:r>
                  <a:rPr lang="en-US" dirty="0"/>
                  <a:t> = 12.  Determine if </a:t>
                </a:r>
                <a14:m>
                  <m:oMath xmlns:m="http://schemas.openxmlformats.org/officeDocument/2006/math">
                    <m:bar>
                      <m:barPr>
                        <m:pos m:val="top"/>
                        <m:ctrlPr>
                          <a:rPr lang="en-US" i="1">
                            <a:latin typeface="Cambria Math" panose="02040503050406030204" pitchFamily="18" charset="0"/>
                          </a:rPr>
                        </m:ctrlPr>
                      </m:barPr>
                      <m:e>
                        <m:r>
                          <a:rPr lang="en-US">
                            <a:latin typeface="Cambria Math" panose="02040503050406030204" pitchFamily="18" charset="0"/>
                          </a:rPr>
                          <m:t>𝑄𝑆</m:t>
                        </m:r>
                      </m:e>
                    </m:bar>
                    <m:r>
                      <a:rPr lang="en-US">
                        <a:latin typeface="Cambria Math" panose="02040503050406030204" pitchFamily="18" charset="0"/>
                      </a:rPr>
                      <m:t>∥</m:t>
                    </m:r>
                    <m:bar>
                      <m:barPr>
                        <m:pos m:val="top"/>
                        <m:ctrlPr>
                          <a:rPr lang="en-US" i="1">
                            <a:latin typeface="Cambria Math" panose="02040503050406030204" pitchFamily="18" charset="0"/>
                          </a:rPr>
                        </m:ctrlPr>
                      </m:barPr>
                      <m:e>
                        <m:r>
                          <a:rPr lang="en-US">
                            <a:latin typeface="Cambria Math" panose="02040503050406030204" pitchFamily="18" charset="0"/>
                          </a:rPr>
                          <m:t>𝑇𝑈</m:t>
                        </m:r>
                      </m:e>
                    </m:bar>
                  </m:oMath>
                </a14:m>
                <a:r>
                  <a:rPr lang="en-US" dirty="0"/>
                  <a:t>.</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Try #4</a:t>
                </a:r>
              </a:p>
            </p:txBody>
          </p:sp>
        </mc:Choice>
        <mc:Fallback xmlns="">
          <p:sp>
            <p:nvSpPr>
              <p:cNvPr id="32771" name="Rectangle 3"/>
              <p:cNvSpPr>
                <a:spLocks noGrp="1" noRot="1" noChangeAspect="1" noMove="1" noResize="1" noEditPoints="1" noAdjustHandles="1" noChangeArrowheads="1" noChangeShapeType="1" noTextEdit="1"/>
              </p:cNvSpPr>
              <p:nvPr>
                <p:ph type="body" idx="1"/>
              </p:nvPr>
            </p:nvSpPr>
            <p:spPr>
              <a:blipFill>
                <a:blip r:embed="rId3"/>
                <a:stretch>
                  <a:fillRect l="-900" t="-2005"/>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518" y="1810928"/>
            <a:ext cx="5956300" cy="197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7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US" dirty="0"/>
              <a:t>8.4 Proportionality Theorems</a:t>
            </a:r>
          </a:p>
        </p:txBody>
      </p:sp>
      <p:sp>
        <p:nvSpPr>
          <p:cNvPr id="36867" name="Rectangle 3"/>
          <p:cNvSpPr>
            <a:spLocks noGrp="1" noRot="1" noChangeArrowheads="1"/>
          </p:cNvSpPr>
          <p:nvPr>
            <p:ph type="body" idx="1"/>
          </p:nvPr>
        </p:nvSpPr>
        <p:spPr>
          <a:xfrm>
            <a:off x="-1" y="2692373"/>
            <a:ext cx="12191999" cy="4165627"/>
          </a:xfrm>
        </p:spPr>
        <p:txBody>
          <a:bodyPr/>
          <a:lstStyle/>
          <a:p>
            <a:r>
              <a:rPr lang="en-US" dirty="0"/>
              <a:t>Using the information in the diagram, find the distance </a:t>
            </a:r>
            <a:r>
              <a:rPr lang="en-US" i="1" dirty="0"/>
              <a:t>TV</a:t>
            </a:r>
            <a:r>
              <a:rPr lang="en-US" dirty="0"/>
              <a:t>.</a:t>
            </a:r>
          </a:p>
          <a:p>
            <a:endParaRPr lang="en-US" dirty="0"/>
          </a:p>
          <a:p>
            <a:endParaRPr lang="en-US" dirty="0"/>
          </a:p>
          <a:p>
            <a:endParaRPr lang="en-US" dirty="0"/>
          </a:p>
          <a:p>
            <a:endParaRPr lang="en-US" dirty="0"/>
          </a:p>
          <a:p>
            <a:endParaRPr lang="en-US" dirty="0"/>
          </a:p>
          <a:p>
            <a:endParaRPr lang="en-US" dirty="0"/>
          </a:p>
          <a:p>
            <a:r>
              <a:rPr lang="en-US" dirty="0"/>
              <a:t>Try #12</a:t>
            </a:r>
          </a:p>
          <a:p>
            <a:endParaRPr lang="en-US" dirty="0"/>
          </a:p>
        </p:txBody>
      </p:sp>
      <p:sp>
        <p:nvSpPr>
          <p:cNvPr id="24" name="Rectangle 23"/>
          <p:cNvSpPr/>
          <p:nvPr/>
        </p:nvSpPr>
        <p:spPr>
          <a:xfrm>
            <a:off x="657013" y="1396973"/>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90000"/>
              </a:lnSpc>
            </a:pPr>
            <a:r>
              <a:rPr lang="en-US" sz="3200" dirty="0">
                <a:solidFill>
                  <a:schemeClr val="tx1"/>
                </a:solidFill>
              </a:rPr>
              <a:t>If three or more parallel lines intersect two transversals, then they cut off the transversals proportionally.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010" y="3216471"/>
            <a:ext cx="4186991" cy="3641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59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p:txBody>
          <a:bodyPr/>
          <a:lstStyle/>
          <a:p>
            <a:r>
              <a:rPr lang="en-US"/>
              <a:t>8.4 Proportionality Theorems</a:t>
            </a:r>
            <a:endParaRPr lang="en-US" dirty="0"/>
          </a:p>
        </p:txBody>
      </p:sp>
      <p:sp>
        <p:nvSpPr>
          <p:cNvPr id="45059" name="Rectangle 3"/>
          <p:cNvSpPr>
            <a:spLocks noGrp="1" noRot="1" noChangeArrowheads="1"/>
          </p:cNvSpPr>
          <p:nvPr>
            <p:ph type="body" idx="1"/>
          </p:nvPr>
        </p:nvSpPr>
        <p:spPr>
          <a:xfrm>
            <a:off x="-1" y="2743200"/>
            <a:ext cx="12191999" cy="4114800"/>
          </a:xfrm>
        </p:spPr>
        <p:txBody>
          <a:bodyPr/>
          <a:lstStyle/>
          <a:p>
            <a:r>
              <a:rPr lang="en-US" dirty="0"/>
              <a:t>Find </a:t>
            </a:r>
            <a:r>
              <a:rPr lang="en-US" i="1" dirty="0"/>
              <a:t>x</a:t>
            </a:r>
          </a:p>
          <a:p>
            <a:endParaRPr lang="en-US" dirty="0"/>
          </a:p>
          <a:p>
            <a:endParaRPr lang="en-US" dirty="0"/>
          </a:p>
          <a:p>
            <a:endParaRPr lang="en-US" dirty="0"/>
          </a:p>
          <a:p>
            <a:endParaRPr lang="en-US" dirty="0"/>
          </a:p>
          <a:p>
            <a:endParaRPr lang="en-US" dirty="0"/>
          </a:p>
          <a:p>
            <a:endParaRPr lang="en-US" dirty="0"/>
          </a:p>
          <a:p>
            <a:r>
              <a:rPr lang="en-US" dirty="0"/>
              <a:t>Try #18</a:t>
            </a:r>
          </a:p>
          <a:p>
            <a:endParaRPr lang="en-US" dirty="0"/>
          </a:p>
          <a:p>
            <a:endParaRPr lang="en-US" dirty="0"/>
          </a:p>
        </p:txBody>
      </p:sp>
      <p:grpSp>
        <p:nvGrpSpPr>
          <p:cNvPr id="45069" name="Group 13"/>
          <p:cNvGrpSpPr>
            <a:grpSpLocks/>
          </p:cNvGrpSpPr>
          <p:nvPr/>
        </p:nvGrpSpPr>
        <p:grpSpPr bwMode="auto">
          <a:xfrm>
            <a:off x="4267200" y="2971798"/>
            <a:ext cx="4368800" cy="2138363"/>
            <a:chOff x="2016" y="2496"/>
            <a:chExt cx="2064" cy="1347"/>
          </a:xfrm>
        </p:grpSpPr>
        <p:sp>
          <p:nvSpPr>
            <p:cNvPr id="45060" name="AutoShape 4"/>
            <p:cNvSpPr>
              <a:spLocks noChangeArrowheads="1"/>
            </p:cNvSpPr>
            <p:nvPr/>
          </p:nvSpPr>
          <p:spPr bwMode="auto">
            <a:xfrm flipV="1">
              <a:off x="2352" y="2736"/>
              <a:ext cx="1536" cy="1056"/>
            </a:xfrm>
            <a:prstGeom prst="rtTriangle">
              <a:avLst/>
            </a:prstGeom>
            <a:solidFill>
              <a:schemeClr val="accent1">
                <a:lumMod val="40000"/>
                <a:lumOff val="60000"/>
              </a:schemeClr>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061" name="Text Box 5"/>
            <p:cNvSpPr txBox="1">
              <a:spLocks noChangeArrowheads="1"/>
            </p:cNvSpPr>
            <p:nvPr/>
          </p:nvSpPr>
          <p:spPr bwMode="auto">
            <a:xfrm>
              <a:off x="2016" y="3072"/>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10</a:t>
              </a:r>
            </a:p>
          </p:txBody>
        </p:sp>
        <p:sp>
          <p:nvSpPr>
            <p:cNvPr id="45062" name="Text Box 6"/>
            <p:cNvSpPr txBox="1">
              <a:spLocks noChangeArrowheads="1"/>
            </p:cNvSpPr>
            <p:nvPr/>
          </p:nvSpPr>
          <p:spPr bwMode="auto">
            <a:xfrm>
              <a:off x="2592" y="3552"/>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i="1" dirty="0"/>
                <a:t>x</a:t>
              </a:r>
            </a:p>
          </p:txBody>
        </p:sp>
        <p:sp>
          <p:nvSpPr>
            <p:cNvPr id="45063" name="Text Box 7"/>
            <p:cNvSpPr txBox="1">
              <a:spLocks noChangeArrowheads="1"/>
            </p:cNvSpPr>
            <p:nvPr/>
          </p:nvSpPr>
          <p:spPr bwMode="auto">
            <a:xfrm>
              <a:off x="2832" y="2496"/>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12</a:t>
              </a:r>
            </a:p>
          </p:txBody>
        </p:sp>
        <p:sp>
          <p:nvSpPr>
            <p:cNvPr id="45064" name="Text Box 8"/>
            <p:cNvSpPr txBox="1">
              <a:spLocks noChangeArrowheads="1"/>
            </p:cNvSpPr>
            <p:nvPr/>
          </p:nvSpPr>
          <p:spPr bwMode="auto">
            <a:xfrm>
              <a:off x="3312" y="3552"/>
              <a:ext cx="48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t>18</a:t>
              </a:r>
            </a:p>
          </p:txBody>
        </p:sp>
        <p:sp>
          <p:nvSpPr>
            <p:cNvPr id="45065" name="AutoShape 9"/>
            <p:cNvSpPr>
              <a:spLocks/>
            </p:cNvSpPr>
            <p:nvPr/>
          </p:nvSpPr>
          <p:spPr bwMode="auto">
            <a:xfrm rot="3615819">
              <a:off x="3072" y="2640"/>
              <a:ext cx="336" cy="1680"/>
            </a:xfrm>
            <a:prstGeom prst="rightBrace">
              <a:avLst>
                <a:gd name="adj1" fmla="val 416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p>
          </p:txBody>
        </p:sp>
        <p:sp>
          <p:nvSpPr>
            <p:cNvPr id="45066" name="Line 10"/>
            <p:cNvSpPr>
              <a:spLocks noChangeShapeType="1"/>
            </p:cNvSpPr>
            <p:nvPr/>
          </p:nvSpPr>
          <p:spPr bwMode="auto">
            <a:xfrm>
              <a:off x="2352" y="2736"/>
              <a:ext cx="576" cy="62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5067" name="Freeform 11"/>
            <p:cNvSpPr>
              <a:spLocks/>
            </p:cNvSpPr>
            <p:nvPr/>
          </p:nvSpPr>
          <p:spPr bwMode="auto">
            <a:xfrm>
              <a:off x="2365" y="2900"/>
              <a:ext cx="122" cy="49"/>
            </a:xfrm>
            <a:custGeom>
              <a:avLst/>
              <a:gdLst>
                <a:gd name="T0" fmla="*/ 0 w 122"/>
                <a:gd name="T1" fmla="*/ 41 h 49"/>
                <a:gd name="T2" fmla="*/ 122 w 122"/>
                <a:gd name="T3" fmla="*/ 0 h 49"/>
              </a:gdLst>
              <a:ahLst/>
              <a:cxnLst>
                <a:cxn ang="0">
                  <a:pos x="T0" y="T1"/>
                </a:cxn>
                <a:cxn ang="0">
                  <a:pos x="T2" y="T3"/>
                </a:cxn>
              </a:cxnLst>
              <a:rect l="0" t="0" r="r" b="b"/>
              <a:pathLst>
                <a:path w="122" h="49">
                  <a:moveTo>
                    <a:pt x="0" y="41"/>
                  </a:moveTo>
                  <a:cubicBezTo>
                    <a:pt x="94" y="33"/>
                    <a:pt x="73" y="49"/>
                    <a:pt x="122"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45068" name="Freeform 12"/>
            <p:cNvSpPr>
              <a:spLocks/>
            </p:cNvSpPr>
            <p:nvPr/>
          </p:nvSpPr>
          <p:spPr bwMode="auto">
            <a:xfrm>
              <a:off x="2534" y="2744"/>
              <a:ext cx="89" cy="197"/>
            </a:xfrm>
            <a:custGeom>
              <a:avLst/>
              <a:gdLst>
                <a:gd name="T0" fmla="*/ 0 w 89"/>
                <a:gd name="T1" fmla="*/ 197 h 197"/>
                <a:gd name="T2" fmla="*/ 61 w 89"/>
                <a:gd name="T3" fmla="*/ 150 h 197"/>
                <a:gd name="T4" fmla="*/ 55 w 89"/>
                <a:gd name="T5" fmla="*/ 0 h 197"/>
              </a:gdLst>
              <a:ahLst/>
              <a:cxnLst>
                <a:cxn ang="0">
                  <a:pos x="T0" y="T1"/>
                </a:cxn>
                <a:cxn ang="0">
                  <a:pos x="T2" y="T3"/>
                </a:cxn>
                <a:cxn ang="0">
                  <a:pos x="T4" y="T5"/>
                </a:cxn>
              </a:cxnLst>
              <a:rect l="0" t="0" r="r" b="b"/>
              <a:pathLst>
                <a:path w="89" h="197">
                  <a:moveTo>
                    <a:pt x="0" y="197"/>
                  </a:moveTo>
                  <a:cubicBezTo>
                    <a:pt x="24" y="189"/>
                    <a:pt x="61" y="150"/>
                    <a:pt x="61" y="150"/>
                  </a:cubicBezTo>
                  <a:cubicBezTo>
                    <a:pt x="77" y="103"/>
                    <a:pt x="89" y="40"/>
                    <a:pt x="55" y="0"/>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4" name="Rectangle 13"/>
          <p:cNvSpPr/>
          <p:nvPr/>
        </p:nvSpPr>
        <p:spPr>
          <a:xfrm>
            <a:off x="609600" y="1447800"/>
            <a:ext cx="10972800" cy="1295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nSpc>
                <a:spcPct val="90000"/>
              </a:lnSpc>
            </a:pPr>
            <a:r>
              <a:rPr lang="en-US" sz="3200" dirty="0">
                <a:solidFill>
                  <a:schemeClr val="tx1"/>
                </a:solidFill>
              </a:rPr>
              <a:t>An angle bisector in a triangle separates the opposite side into segments that have the same ratio as the other two sides.</a:t>
            </a:r>
          </a:p>
        </p:txBody>
      </p:sp>
    </p:spTree>
    <p:extLst>
      <p:ext uri="{BB962C8B-B14F-4D97-AF65-F5344CB8AC3E}">
        <p14:creationId xmlns:p14="http://schemas.microsoft.com/office/powerpoint/2010/main" val="159997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0" end="0"/>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45069"/>
                                        </p:tgtEl>
                                        <p:attrNameLst>
                                          <p:attrName>style.visibility</p:attrName>
                                        </p:attrNameLst>
                                      </p:cBhvr>
                                      <p:to>
                                        <p:strVal val="visible"/>
                                      </p:to>
                                    </p:set>
                                    <p:animEffect transition="in" filter="fade">
                                      <p:cBhvr>
                                        <p:cTn id="13" dur="500"/>
                                        <p:tgtEl>
                                          <p:spTgt spid="4506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5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uiExpand="1" build="p"/>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66F8-78A9-40C7-BB10-305430169620}"/>
              </a:ext>
            </a:extLst>
          </p:cNvPr>
          <p:cNvSpPr>
            <a:spLocks noGrp="1"/>
          </p:cNvSpPr>
          <p:nvPr>
            <p:ph type="title"/>
          </p:nvPr>
        </p:nvSpPr>
        <p:spPr/>
        <p:txBody>
          <a:bodyPr>
            <a:normAutofit fontScale="90000"/>
          </a:bodyPr>
          <a:lstStyle/>
          <a:p>
            <a:r>
              <a:rPr lang="en-US" dirty="0"/>
              <a:t>How to Solve Proportions and Solve Geometry Proportions using given equations</a:t>
            </a:r>
          </a:p>
        </p:txBody>
      </p:sp>
      <p:sp>
        <p:nvSpPr>
          <p:cNvPr id="3" name="Text Placeholder 2">
            <a:extLst>
              <a:ext uri="{FF2B5EF4-FFF2-40B4-BE49-F238E27FC236}">
                <a16:creationId xmlns:a16="http://schemas.microsoft.com/office/drawing/2014/main" id="{6265B164-43D4-41D1-B84D-59CDC2D81D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1154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BB50-3C0A-4CB7-AEEA-3EEB25742121}"/>
              </a:ext>
            </a:extLst>
          </p:cNvPr>
          <p:cNvSpPr>
            <a:spLocks noGrp="1"/>
          </p:cNvSpPr>
          <p:nvPr>
            <p:ph type="title"/>
          </p:nvPr>
        </p:nvSpPr>
        <p:spPr/>
        <p:txBody>
          <a:bodyPr/>
          <a:lstStyle/>
          <a:p>
            <a:r>
              <a:rPr lang="en-US" dirty="0"/>
              <a:t>8.1 Similar Polygons</a:t>
            </a:r>
          </a:p>
        </p:txBody>
      </p:sp>
      <p:sp>
        <p:nvSpPr>
          <p:cNvPr id="3" name="Text Placeholder 2">
            <a:extLst>
              <a:ext uri="{FF2B5EF4-FFF2-40B4-BE49-F238E27FC236}">
                <a16:creationId xmlns:a16="http://schemas.microsoft.com/office/drawing/2014/main" id="{FB988482-DD2E-49DE-B5CC-2FCF6EF5F071}"/>
              </a:ext>
            </a:extLst>
          </p:cNvPr>
          <p:cNvSpPr>
            <a:spLocks noGrp="1"/>
          </p:cNvSpPr>
          <p:nvPr>
            <p:ph type="body" idx="1"/>
          </p:nvPr>
        </p:nvSpPr>
        <p:spPr/>
        <p:txBody>
          <a:bodyPr>
            <a:normAutofit/>
          </a:bodyPr>
          <a:lstStyle/>
          <a:p>
            <a:r>
              <a:rPr lang="en-US" dirty="0"/>
              <a:t>After this lesson…</a:t>
            </a:r>
          </a:p>
          <a:p>
            <a:r>
              <a:rPr lang="en-US" dirty="0"/>
              <a:t>• I can use similarity statements.</a:t>
            </a:r>
          </a:p>
          <a:p>
            <a:r>
              <a:rPr lang="en-US" dirty="0"/>
              <a:t>• I can fi </a:t>
            </a:r>
            <a:r>
              <a:rPr lang="en-US" dirty="0" err="1"/>
              <a:t>nd</a:t>
            </a:r>
            <a:r>
              <a:rPr lang="en-US" dirty="0"/>
              <a:t> corresponding lengths in similar polygons.</a:t>
            </a:r>
          </a:p>
          <a:p>
            <a:r>
              <a:rPr lang="en-US" dirty="0"/>
              <a:t>• I can fi </a:t>
            </a:r>
            <a:r>
              <a:rPr lang="en-US" dirty="0" err="1"/>
              <a:t>nd</a:t>
            </a:r>
            <a:r>
              <a:rPr lang="en-US" dirty="0"/>
              <a:t> perimeters and areas of similar polygons.</a:t>
            </a:r>
          </a:p>
          <a:p>
            <a:r>
              <a:rPr lang="en-US" dirty="0"/>
              <a:t>• I can decide whether polygons are similar.</a:t>
            </a:r>
          </a:p>
        </p:txBody>
      </p:sp>
    </p:spTree>
    <p:extLst>
      <p:ext uri="{BB962C8B-B14F-4D97-AF65-F5344CB8AC3E}">
        <p14:creationId xmlns:p14="http://schemas.microsoft.com/office/powerpoint/2010/main" val="130273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r>
              <a:rPr lang="en-US" dirty="0"/>
              <a:t>8.1 Similar Polygons</a:t>
            </a:r>
          </a:p>
        </p:txBody>
      </p:sp>
      <p:sp>
        <p:nvSpPr>
          <p:cNvPr id="21507" name="Rectangle 3"/>
          <p:cNvSpPr>
            <a:spLocks noGrp="1" noRot="1" noChangeArrowheads="1"/>
          </p:cNvSpPr>
          <p:nvPr>
            <p:ph type="body" idx="1"/>
          </p:nvPr>
        </p:nvSpPr>
        <p:spPr/>
        <p:txBody>
          <a:bodyPr/>
          <a:lstStyle/>
          <a:p>
            <a:r>
              <a:rPr lang="en-US" dirty="0"/>
              <a:t>When I show the same thing on the overhead projector and the computer monitor, the projected image is larger than what is on the screen.  The image is of a different size, but the same shape as what I write.  They are similar. </a:t>
            </a:r>
          </a:p>
        </p:txBody>
      </p:sp>
    </p:spTree>
    <p:extLst>
      <p:ext uri="{BB962C8B-B14F-4D97-AF65-F5344CB8AC3E}">
        <p14:creationId xmlns:p14="http://schemas.microsoft.com/office/powerpoint/2010/main" val="159048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en-US" dirty="0"/>
              <a:t>8.1 Similar Polygons</a:t>
            </a:r>
          </a:p>
        </p:txBody>
      </p:sp>
      <mc:AlternateContent xmlns:mc="http://schemas.openxmlformats.org/markup-compatibility/2006" xmlns:a14="http://schemas.microsoft.com/office/drawing/2010/main">
        <mc:Choice Requires="a14">
          <p:sp>
            <p:nvSpPr>
              <p:cNvPr id="23555" name="Rectangle 3"/>
              <p:cNvSpPr>
                <a:spLocks noGrp="1" noRot="1" noChangeArrowheads="1"/>
              </p:cNvSpPr>
              <p:nvPr>
                <p:ph type="body" idx="1"/>
              </p:nvPr>
            </p:nvSpPr>
            <p:spPr>
              <a:xfrm>
                <a:off x="-1" y="1325563"/>
                <a:ext cx="12191999" cy="5532437"/>
              </a:xfrm>
            </p:spPr>
            <p:txBody>
              <a:bodyPr>
                <a:normAutofit fontScale="92500" lnSpcReduction="10000"/>
              </a:bodyPr>
              <a:lstStyle/>
              <a:p>
                <a:r>
                  <a:rPr lang="en-US" dirty="0"/>
                  <a:t>Similar figures</a:t>
                </a:r>
              </a:p>
              <a:p>
                <a:r>
                  <a:rPr lang="en-US" dirty="0"/>
                  <a:t>When two figures are the same shape but different sizes, they are similar.</a:t>
                </a:r>
              </a:p>
              <a:p>
                <a:endParaRPr lang="en-US" dirty="0"/>
              </a:p>
              <a:p>
                <a:r>
                  <a:rPr lang="en-US" dirty="0"/>
                  <a:t>Similar polygons (~)</a:t>
                </a:r>
              </a:p>
              <a:p>
                <a:r>
                  <a:rPr lang="en-US" dirty="0"/>
                  <a:t>Polygons are similar </a:t>
                </a:r>
                <a:r>
                  <a:rPr lang="en-US" dirty="0" err="1"/>
                  <a:t>iff</a:t>
                </a:r>
                <a:r>
                  <a:rPr lang="en-US" dirty="0"/>
                  <a:t> corresponding angles are congruent and corresponding sides are proportional.</a:t>
                </a:r>
              </a:p>
              <a:p>
                <a:r>
                  <a:rPr lang="en-US" dirty="0"/>
                  <a:t>Ratio of lengths of corresponding sides is the scale factor.</a:t>
                </a:r>
              </a:p>
              <a:p>
                <a:endParaRPr lang="en-US" dirty="0"/>
              </a:p>
              <a:p>
                <a:r>
                  <a:rPr lang="en-US" dirty="0"/>
                  <a:t>Angles</a:t>
                </a:r>
              </a:p>
              <a:p>
                <a:pPr lvl="1"/>
                <a14:m>
                  <m:oMath xmlns:m="http://schemas.openxmlformats.org/officeDocument/2006/math">
                    <m:r>
                      <a:rPr lang="en-US" b="0" i="1" smtClean="0">
                        <a:latin typeface="Cambria Math" panose="02040503050406030204" pitchFamily="18" charset="0"/>
                      </a:rPr>
                      <m:t>∠</m:t>
                    </m:r>
                    <m:r>
                      <a:rPr lang="en-US" b="0" i="1" smtClean="0">
                        <a:solidFill>
                          <a:schemeClr val="accent1"/>
                        </a:solidFill>
                        <a:latin typeface="Cambria Math" panose="02040503050406030204" pitchFamily="18" charset="0"/>
                      </a:rPr>
                      <m:t>𝐴</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𝐷</m:t>
                    </m:r>
                    <m:r>
                      <a:rPr lang="en-US" b="0" i="1" smtClean="0">
                        <a:latin typeface="Cambria Math" panose="02040503050406030204" pitchFamily="18" charset="0"/>
                      </a:rPr>
                      <m:t>, ∠</m:t>
                    </m:r>
                    <m:r>
                      <a:rPr lang="en-US" b="0" i="1" smtClean="0">
                        <a:solidFill>
                          <a:schemeClr val="accent1"/>
                        </a:solidFill>
                        <a:latin typeface="Cambria Math" panose="02040503050406030204" pitchFamily="18" charset="0"/>
                      </a:rPr>
                      <m:t>𝐵</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𝐸</m:t>
                    </m:r>
                    <m:r>
                      <a:rPr lang="en-US" b="0" i="1" smtClean="0">
                        <a:latin typeface="Cambria Math" panose="02040503050406030204" pitchFamily="18" charset="0"/>
                      </a:rPr>
                      <m:t>, ∠</m:t>
                    </m:r>
                    <m:r>
                      <a:rPr lang="en-US" b="0" i="1" smtClean="0">
                        <a:solidFill>
                          <a:schemeClr val="accent1"/>
                        </a:solidFill>
                        <a:latin typeface="Cambria Math" panose="02040503050406030204" pitchFamily="18" charset="0"/>
                      </a:rPr>
                      <m:t>𝐶</m:t>
                    </m:r>
                    <m:r>
                      <a:rPr lang="en-US" b="0" i="1" smtClean="0">
                        <a:latin typeface="Cambria Math" panose="02040503050406030204" pitchFamily="18" charset="0"/>
                      </a:rPr>
                      <m:t>≅∠</m:t>
                    </m:r>
                    <m:r>
                      <a:rPr lang="en-US" b="0" i="1" smtClean="0">
                        <a:solidFill>
                          <a:schemeClr val="accent5"/>
                        </a:solidFill>
                        <a:latin typeface="Cambria Math" panose="02040503050406030204" pitchFamily="18" charset="0"/>
                      </a:rPr>
                      <m:t>𝐹</m:t>
                    </m:r>
                  </m:oMath>
                </a14:m>
                <a:endParaRPr lang="en-US" b="0" dirty="0"/>
              </a:p>
              <a:p>
                <a:r>
                  <a:rPr lang="en-US" dirty="0"/>
                  <a:t>Ratios of side lengths (scale factor)</a:t>
                </a:r>
              </a:p>
              <a:p>
                <a:pPr lvl="1"/>
                <a14:m>
                  <m:oMath xmlns:m="http://schemas.openxmlformats.org/officeDocument/2006/math">
                    <m:f>
                      <m:fPr>
                        <m:ctrlPr>
                          <a:rPr lang="en-US" b="0" i="1" smtClean="0">
                            <a:latin typeface="Cambria Math" panose="02040503050406030204" pitchFamily="18" charset="0"/>
                          </a:rPr>
                        </m:ctrlPr>
                      </m:fPr>
                      <m:num>
                        <m:r>
                          <a:rPr lang="en-US" b="0" i="1" smtClean="0">
                            <a:solidFill>
                              <a:schemeClr val="accent5"/>
                            </a:solidFill>
                            <a:latin typeface="Cambria Math" panose="02040503050406030204" pitchFamily="18" charset="0"/>
                          </a:rPr>
                          <m:t>𝐷𝐸</m:t>
                        </m:r>
                      </m:num>
                      <m:den>
                        <m:r>
                          <a:rPr lang="en-US" b="0" i="1" smtClean="0">
                            <a:solidFill>
                              <a:schemeClr val="accent1"/>
                            </a:solidFill>
                            <a:latin typeface="Cambria Math" panose="02040503050406030204" pitchFamily="18" charset="0"/>
                          </a:rPr>
                          <m:t>𝐴𝐵</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5"/>
                            </a:solidFill>
                            <a:latin typeface="Cambria Math" panose="02040503050406030204" pitchFamily="18" charset="0"/>
                          </a:rPr>
                          <m:t>𝐸𝐹</m:t>
                        </m:r>
                      </m:num>
                      <m:den>
                        <m:r>
                          <a:rPr lang="en-US" b="0" i="1" smtClean="0">
                            <a:solidFill>
                              <a:schemeClr val="accent1"/>
                            </a:solidFill>
                            <a:latin typeface="Cambria Math" panose="02040503050406030204" pitchFamily="18" charset="0"/>
                          </a:rPr>
                          <m:t>𝐵𝐶</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solidFill>
                              <a:schemeClr val="accent5"/>
                            </a:solidFill>
                            <a:latin typeface="Cambria Math" panose="02040503050406030204" pitchFamily="18" charset="0"/>
                          </a:rPr>
                          <m:t>𝐹𝐷</m:t>
                        </m:r>
                      </m:num>
                      <m:den>
                        <m:r>
                          <a:rPr lang="en-US" b="0" i="1" smtClean="0">
                            <a:solidFill>
                              <a:schemeClr val="accent1"/>
                            </a:solidFill>
                            <a:latin typeface="Cambria Math" panose="02040503050406030204" pitchFamily="18" charset="0"/>
                          </a:rPr>
                          <m:t>𝐶𝐴</m:t>
                        </m:r>
                      </m:den>
                    </m:f>
                    <m:r>
                      <a:rPr lang="en-US" b="0" i="1" smtClean="0">
                        <a:latin typeface="Cambria Math" panose="02040503050406030204" pitchFamily="18" charset="0"/>
                      </a:rPr>
                      <m:t>=</m:t>
                    </m:r>
                    <m:r>
                      <a:rPr lang="en-US" b="0" i="1" smtClean="0">
                        <a:latin typeface="Cambria Math" panose="02040503050406030204" pitchFamily="18" charset="0"/>
                      </a:rPr>
                      <m:t>𝑘</m:t>
                    </m:r>
                  </m:oMath>
                </a14:m>
                <a:endParaRPr lang="en-US" dirty="0"/>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1" y="1325563"/>
                <a:ext cx="12191999" cy="5532437"/>
              </a:xfrm>
              <a:blipFill>
                <a:blip r:embed="rId3"/>
                <a:stretch>
                  <a:fillRect l="-750" t="-2423"/>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EA9949C5-E401-4771-B1A7-901EB5EA3BC2}"/>
              </a:ext>
            </a:extLst>
          </p:cNvPr>
          <p:cNvGrpSpPr/>
          <p:nvPr/>
        </p:nvGrpSpPr>
        <p:grpSpPr>
          <a:xfrm>
            <a:off x="8351034" y="4091781"/>
            <a:ext cx="3840966" cy="2601977"/>
            <a:chOff x="5309937" y="1352316"/>
            <a:chExt cx="3840966" cy="2601977"/>
          </a:xfrm>
        </p:grpSpPr>
        <p:pic>
          <p:nvPicPr>
            <p:cNvPr id="6" name="Picture 5">
              <a:extLst>
                <a:ext uri="{FF2B5EF4-FFF2-40B4-BE49-F238E27FC236}">
                  <a16:creationId xmlns:a16="http://schemas.microsoft.com/office/drawing/2014/main" id="{058D95D8-7A59-4B82-B380-6FC0D8D0CFCE}"/>
                </a:ext>
              </a:extLst>
            </p:cNvPr>
            <p:cNvPicPr>
              <a:picLocks noChangeAspect="1"/>
            </p:cNvPicPr>
            <p:nvPr/>
          </p:nvPicPr>
          <p:blipFill>
            <a:blip r:embed="rId4"/>
            <a:stretch>
              <a:fillRect/>
            </a:stretch>
          </p:blipFill>
          <p:spPr>
            <a:xfrm>
              <a:off x="5323267" y="1352316"/>
              <a:ext cx="3827636" cy="2601977"/>
            </a:xfrm>
            <a:prstGeom prst="rect">
              <a:avLst/>
            </a:prstGeom>
          </p:spPr>
        </p:pic>
        <p:sp>
          <p:nvSpPr>
            <p:cNvPr id="7" name="Rectangle 6">
              <a:extLst>
                <a:ext uri="{FF2B5EF4-FFF2-40B4-BE49-F238E27FC236}">
                  <a16:creationId xmlns:a16="http://schemas.microsoft.com/office/drawing/2014/main" id="{BE747435-1B20-4481-8F48-4DFA0E2079BE}"/>
                </a:ext>
              </a:extLst>
            </p:cNvPr>
            <p:cNvSpPr/>
            <p:nvPr/>
          </p:nvSpPr>
          <p:spPr>
            <a:xfrm>
              <a:off x="5309937" y="2651126"/>
              <a:ext cx="277303" cy="525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9601FCB9-68DF-4CF4-B348-D7BFDB416232}"/>
              </a:ext>
            </a:extLst>
          </p:cNvPr>
          <p:cNvGrpSpPr/>
          <p:nvPr/>
        </p:nvGrpSpPr>
        <p:grpSpPr>
          <a:xfrm>
            <a:off x="5630405" y="4121278"/>
            <a:ext cx="2713964" cy="1915417"/>
            <a:chOff x="5342020" y="3467237"/>
            <a:chExt cx="2713964" cy="1915417"/>
          </a:xfrm>
        </p:grpSpPr>
        <p:pic>
          <p:nvPicPr>
            <p:cNvPr id="4" name="Picture 3">
              <a:extLst>
                <a:ext uri="{FF2B5EF4-FFF2-40B4-BE49-F238E27FC236}">
                  <a16:creationId xmlns:a16="http://schemas.microsoft.com/office/drawing/2014/main" id="{A274EF21-2343-418C-B8DC-CDC92BA101B4}"/>
                </a:ext>
              </a:extLst>
            </p:cNvPr>
            <p:cNvPicPr>
              <a:picLocks noChangeAspect="1"/>
            </p:cNvPicPr>
            <p:nvPr/>
          </p:nvPicPr>
          <p:blipFill>
            <a:blip r:embed="rId5"/>
            <a:stretch>
              <a:fillRect/>
            </a:stretch>
          </p:blipFill>
          <p:spPr>
            <a:xfrm>
              <a:off x="5342020" y="3467237"/>
              <a:ext cx="2623350" cy="1915417"/>
            </a:xfrm>
            <a:prstGeom prst="rect">
              <a:avLst/>
            </a:prstGeom>
          </p:spPr>
        </p:pic>
        <p:sp>
          <p:nvSpPr>
            <p:cNvPr id="13" name="Rectangle 12">
              <a:extLst>
                <a:ext uri="{FF2B5EF4-FFF2-40B4-BE49-F238E27FC236}">
                  <a16:creationId xmlns:a16="http://schemas.microsoft.com/office/drawing/2014/main" id="{F731138A-9503-4FE9-B287-24B44699CE5F}"/>
                </a:ext>
              </a:extLst>
            </p:cNvPr>
            <p:cNvSpPr/>
            <p:nvPr/>
          </p:nvSpPr>
          <p:spPr>
            <a:xfrm>
              <a:off x="7778681" y="4005470"/>
              <a:ext cx="277303" cy="5252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809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randombar(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55">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555">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5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A722-E61E-4388-974D-AC56CADEC180}"/>
              </a:ext>
            </a:extLst>
          </p:cNvPr>
          <p:cNvSpPr>
            <a:spLocks noGrp="1"/>
          </p:cNvSpPr>
          <p:nvPr>
            <p:ph type="title"/>
          </p:nvPr>
        </p:nvSpPr>
        <p:spPr/>
        <p:txBody>
          <a:bodyPr/>
          <a:lstStyle/>
          <a:p>
            <a:r>
              <a:rPr lang="en-US" dirty="0"/>
              <a:t>8.1 Similar Polygons</a:t>
            </a:r>
          </a:p>
        </p:txBody>
      </p:sp>
      <p:sp>
        <p:nvSpPr>
          <p:cNvPr id="3" name="Content Placeholder 2">
            <a:extLst>
              <a:ext uri="{FF2B5EF4-FFF2-40B4-BE49-F238E27FC236}">
                <a16:creationId xmlns:a16="http://schemas.microsoft.com/office/drawing/2014/main" id="{21E25ABF-281B-48AC-8D7F-ACCBCF5BB244}"/>
              </a:ext>
            </a:extLst>
          </p:cNvPr>
          <p:cNvSpPr>
            <a:spLocks noGrp="1"/>
          </p:cNvSpPr>
          <p:nvPr>
            <p:ph idx="1"/>
          </p:nvPr>
        </p:nvSpPr>
        <p:spPr>
          <a:xfrm>
            <a:off x="-1" y="1325562"/>
            <a:ext cx="12191999" cy="5532437"/>
          </a:xfrm>
        </p:spPr>
        <p:txBody>
          <a:bodyPr>
            <a:normAutofit/>
          </a:bodyPr>
          <a:lstStyle/>
          <a:p>
            <a:pPr marL="0" indent="0">
              <a:buNone/>
            </a:pPr>
            <a:r>
              <a:rPr lang="en-US" dirty="0"/>
              <a:t>△</a:t>
            </a:r>
            <a:r>
              <a:rPr lang="en-US" i="1" dirty="0"/>
              <a:t>ABC </a:t>
            </a:r>
            <a:r>
              <a:rPr lang="en-US" dirty="0"/>
              <a:t>∼ △</a:t>
            </a:r>
            <a:r>
              <a:rPr lang="en-US" i="1" dirty="0"/>
              <a:t>JKL</a:t>
            </a:r>
          </a:p>
          <a:p>
            <a:pPr marL="514350" indent="-514350">
              <a:buFont typeface="+mj-lt"/>
              <a:buAutoNum type="alphaLcPeriod"/>
            </a:pPr>
            <a:r>
              <a:rPr lang="en-US" dirty="0"/>
              <a:t>Find the scale factor from △</a:t>
            </a:r>
            <a:r>
              <a:rPr lang="en-US" i="1" dirty="0"/>
              <a:t>ABC </a:t>
            </a:r>
            <a:r>
              <a:rPr lang="en-US" dirty="0"/>
              <a:t>to △</a:t>
            </a:r>
            <a:r>
              <a:rPr lang="en-US" i="1" dirty="0"/>
              <a:t>JKL</a:t>
            </a:r>
            <a:r>
              <a:rPr lang="en-US" dirty="0"/>
              <a:t>.</a:t>
            </a:r>
          </a:p>
          <a:p>
            <a:pPr marL="514350" indent="-514350">
              <a:buFont typeface="+mj-lt"/>
              <a:buAutoNum type="alphaLcPeriod"/>
            </a:pPr>
            <a:endParaRPr lang="en-US" dirty="0"/>
          </a:p>
          <a:p>
            <a:pPr marL="514350" indent="-514350">
              <a:buFont typeface="+mj-lt"/>
              <a:buAutoNum type="alphaLcPeriod"/>
            </a:pPr>
            <a:endParaRPr lang="en-US" dirty="0"/>
          </a:p>
          <a:p>
            <a:pPr marL="514350" indent="-514350">
              <a:buFont typeface="+mj-lt"/>
              <a:buAutoNum type="alphaLcPeriod"/>
            </a:pPr>
            <a:r>
              <a:rPr lang="en-US" dirty="0"/>
              <a:t>List all pairs of congruent angles.</a:t>
            </a:r>
          </a:p>
          <a:p>
            <a:pPr marL="514350" indent="-514350">
              <a:buFont typeface="+mj-lt"/>
              <a:buAutoNum type="alphaLcPeriod"/>
            </a:pPr>
            <a:endParaRPr lang="en-US" dirty="0"/>
          </a:p>
          <a:p>
            <a:pPr marL="514350" indent="-514350">
              <a:buFont typeface="+mj-lt"/>
              <a:buAutoNum type="alphaLcPeriod"/>
            </a:pPr>
            <a:endParaRPr lang="en-US" dirty="0"/>
          </a:p>
          <a:p>
            <a:pPr marL="514350" indent="-514350">
              <a:buFont typeface="+mj-lt"/>
              <a:buAutoNum type="alphaLcPeriod"/>
            </a:pPr>
            <a:r>
              <a:rPr lang="en-US" dirty="0"/>
              <a:t>Write the ratios of the corresponding side lengths in a statement of proportionality.</a:t>
            </a:r>
          </a:p>
          <a:p>
            <a:pPr marL="514350" indent="-514350">
              <a:buFont typeface="+mj-lt"/>
              <a:buAutoNum type="alphaLcPeriod"/>
            </a:pPr>
            <a:endParaRPr lang="en-US" dirty="0"/>
          </a:p>
          <a:p>
            <a:pPr marL="0" indent="0">
              <a:buNone/>
            </a:pPr>
            <a:r>
              <a:rPr lang="en-US" dirty="0"/>
              <a:t>Try #2</a:t>
            </a:r>
          </a:p>
        </p:txBody>
      </p:sp>
      <p:pic>
        <p:nvPicPr>
          <p:cNvPr id="4" name="Picture 3">
            <a:extLst>
              <a:ext uri="{FF2B5EF4-FFF2-40B4-BE49-F238E27FC236}">
                <a16:creationId xmlns:a16="http://schemas.microsoft.com/office/drawing/2014/main" id="{A1C1F546-F87B-4453-A028-3E9E09AFA5BE}"/>
              </a:ext>
            </a:extLst>
          </p:cNvPr>
          <p:cNvPicPr>
            <a:picLocks noChangeAspect="1"/>
          </p:cNvPicPr>
          <p:nvPr/>
        </p:nvPicPr>
        <p:blipFill>
          <a:blip r:embed="rId3">
            <a:lum contrast="20000"/>
          </a:blip>
          <a:stretch>
            <a:fillRect/>
          </a:stretch>
        </p:blipFill>
        <p:spPr>
          <a:xfrm>
            <a:off x="7692528" y="1467594"/>
            <a:ext cx="4378817" cy="2367064"/>
          </a:xfrm>
          <a:prstGeom prst="rect">
            <a:avLst/>
          </a:prstGeom>
        </p:spPr>
      </p:pic>
    </p:spTree>
    <p:extLst>
      <p:ext uri="{BB962C8B-B14F-4D97-AF65-F5344CB8AC3E}">
        <p14:creationId xmlns:p14="http://schemas.microsoft.com/office/powerpoint/2010/main" val="2906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dirty="0"/>
              <a:t>8.1 Similar Polygons</a:t>
            </a:r>
          </a:p>
        </p:txBody>
      </p:sp>
      <p:sp>
        <p:nvSpPr>
          <p:cNvPr id="25603" name="Rectangle 3"/>
          <p:cNvSpPr>
            <a:spLocks noGrp="1" noRot="1" noChangeArrowheads="1"/>
          </p:cNvSpPr>
          <p:nvPr>
            <p:ph type="body" idx="1"/>
          </p:nvPr>
        </p:nvSpPr>
        <p:spPr/>
        <p:txBody>
          <a:bodyPr/>
          <a:lstStyle/>
          <a:p>
            <a:r>
              <a:rPr lang="en-US" i="1" dirty="0"/>
              <a:t>ABCD</a:t>
            </a:r>
            <a:r>
              <a:rPr lang="en-US" dirty="0"/>
              <a:t> ~ </a:t>
            </a:r>
            <a:r>
              <a:rPr lang="en-US" i="1" dirty="0"/>
              <a:t>QRST</a:t>
            </a:r>
          </a:p>
          <a:p>
            <a:r>
              <a:rPr lang="en-US" dirty="0"/>
              <a:t>What is the scale factor of </a:t>
            </a:r>
            <a:r>
              <a:rPr lang="en-US" i="1" dirty="0"/>
              <a:t>QRST</a:t>
            </a:r>
            <a:r>
              <a:rPr lang="en-US" dirty="0"/>
              <a:t> to </a:t>
            </a:r>
            <a:r>
              <a:rPr lang="en-US" i="1" dirty="0"/>
              <a:t>ABCD</a:t>
            </a:r>
            <a:r>
              <a:rPr lang="en-US" dirty="0"/>
              <a:t>?</a:t>
            </a:r>
          </a:p>
          <a:p>
            <a:endParaRPr lang="en-US" dirty="0"/>
          </a:p>
          <a:p>
            <a:endParaRPr lang="en-US" dirty="0"/>
          </a:p>
          <a:p>
            <a:endParaRPr lang="en-US" dirty="0"/>
          </a:p>
          <a:p>
            <a:r>
              <a:rPr lang="en-US" dirty="0"/>
              <a:t>Find </a:t>
            </a:r>
            <a:r>
              <a:rPr lang="en-US" i="1" dirty="0"/>
              <a:t>x</a:t>
            </a:r>
            <a:r>
              <a:rPr lang="en-US" dirty="0"/>
              <a:t>.</a:t>
            </a:r>
          </a:p>
          <a:p>
            <a:endParaRPr lang="en-US" dirty="0"/>
          </a:p>
          <a:p>
            <a:endParaRPr lang="en-US" dirty="0"/>
          </a:p>
          <a:p>
            <a:endParaRPr lang="en-US" dirty="0"/>
          </a:p>
          <a:p>
            <a:r>
              <a:rPr lang="en-US" dirty="0"/>
              <a:t>Try #4</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709" y="4114800"/>
            <a:ext cx="7125691" cy="202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24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8.1 Similar Polygons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l-GR" dirty="0"/>
                  <a:t>Δ</a:t>
                </a:r>
                <a:r>
                  <a:rPr lang="en-US" i="1" dirty="0"/>
                  <a:t>JKL</a:t>
                </a:r>
                <a:r>
                  <a:rPr lang="en-US" dirty="0"/>
                  <a:t> ~ </a:t>
                </a:r>
                <a:r>
                  <a:rPr lang="el-GR" dirty="0"/>
                  <a:t>Δ</a:t>
                </a:r>
                <a:r>
                  <a:rPr lang="en-US" i="1" dirty="0"/>
                  <a:t>EFG</a:t>
                </a:r>
                <a:r>
                  <a:rPr lang="en-US" dirty="0"/>
                  <a:t>. Find the length of the median </a:t>
                </a:r>
                <a14:m>
                  <m:oMath xmlns:m="http://schemas.openxmlformats.org/officeDocument/2006/math">
                    <m:bar>
                      <m:barPr>
                        <m:pos m:val="top"/>
                        <m:ctrlPr>
                          <a:rPr lang="en-US" i="1" smtClean="0">
                            <a:latin typeface="Cambria Math" panose="02040503050406030204" pitchFamily="18" charset="0"/>
                          </a:rPr>
                        </m:ctrlPr>
                      </m:barPr>
                      <m:e>
                        <m:r>
                          <a:rPr lang="en-US" smtClean="0">
                            <a:latin typeface="Cambria Math" panose="02040503050406030204" pitchFamily="18" charset="0"/>
                          </a:rPr>
                          <m:t>𝐾𝑀</m:t>
                        </m:r>
                      </m:e>
                    </m:bar>
                  </m:oMath>
                </a14:m>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Try #8</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900" t="-1179" b="-2241"/>
                </a:stretch>
              </a:blipFill>
            </p:spPr>
            <p:txBody>
              <a:bodyPr/>
              <a:lstStyle/>
              <a:p>
                <a:r>
                  <a:rPr lang="en-US">
                    <a:noFill/>
                  </a:rPr>
                  <a:t> </a:t>
                </a:r>
              </a:p>
            </p:txBody>
          </p:sp>
        </mc:Fallback>
      </mc:AlternateContent>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03" y="2209800"/>
            <a:ext cx="6413500" cy="147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42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3">
      <a:majorFont>
        <a:latin typeface="Arial Black"/>
        <a:ea typeface=""/>
        <a:cs typeface=""/>
      </a:majorFont>
      <a:minorFont>
        <a:latin typeface="Cambr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1483</Words>
  <Application>Microsoft Office PowerPoint</Application>
  <PresentationFormat>Widescreen</PresentationFormat>
  <Paragraphs>270</Paragraphs>
  <Slides>25</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Calibri</vt:lpstr>
      <vt:lpstr>Cambria</vt:lpstr>
      <vt:lpstr>Cambria Math</vt:lpstr>
      <vt:lpstr>Comic Sans MS</vt:lpstr>
      <vt:lpstr>Symbol</vt:lpstr>
      <vt:lpstr>Wingdings</vt:lpstr>
      <vt:lpstr>Office Theme</vt:lpstr>
      <vt:lpstr>Similarity</vt:lpstr>
      <vt:lpstr>PowerPoint Presentation</vt:lpstr>
      <vt:lpstr>How to Solve Proportions and Solve Geometry Proportions using given equations</vt:lpstr>
      <vt:lpstr>8.1 Similar Polygons</vt:lpstr>
      <vt:lpstr>8.1 Similar Polygons</vt:lpstr>
      <vt:lpstr>8.1 Similar Polygons</vt:lpstr>
      <vt:lpstr>8.1 Similar Polygons</vt:lpstr>
      <vt:lpstr>8.1 Similar Polygons</vt:lpstr>
      <vt:lpstr>8.1 Similar Polygons</vt:lpstr>
      <vt:lpstr>8.1 Similar Polygons</vt:lpstr>
      <vt:lpstr>8.1 Similar Polygons</vt:lpstr>
      <vt:lpstr>8.2 Proving Triangle Similarity by AA</vt:lpstr>
      <vt:lpstr>8.2 Proving Triangle Similarity by AA</vt:lpstr>
      <vt:lpstr>8.2 Proving Triangle Similarity by AA</vt:lpstr>
      <vt:lpstr>8.2 Proving Triangle Similarity by AA</vt:lpstr>
      <vt:lpstr>8.2 Proving Triangle Similarity by AA</vt:lpstr>
      <vt:lpstr>8.3 Proving Triangle Similarity by SSS and SAS</vt:lpstr>
      <vt:lpstr>8.3 Proving Triangle Similarity by SSS and SAS</vt:lpstr>
      <vt:lpstr>8.3 Proving Triangle Similarity by SSS and SAS</vt:lpstr>
      <vt:lpstr>8.3 Proving Triangle Similarity by SSS and SAS</vt:lpstr>
      <vt:lpstr>8.4 Proportionality Theorems</vt:lpstr>
      <vt:lpstr>8.4 Proportionality Theorems</vt:lpstr>
      <vt:lpstr>8.4 Proportionality Theorems</vt:lpstr>
      <vt:lpstr>8.4 Proportionality Theorems</vt:lpstr>
      <vt:lpstr>8.4 Proportionality Theorems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Wright</dc:creator>
  <cp:lastModifiedBy>Richard Wright</cp:lastModifiedBy>
  <cp:revision>33</cp:revision>
  <dcterms:created xsi:type="dcterms:W3CDTF">2021-10-28T17:44:38Z</dcterms:created>
  <dcterms:modified xsi:type="dcterms:W3CDTF">2023-02-02T19:23:53Z</dcterms:modified>
</cp:coreProperties>
</file>