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lfa Slab One" pitchFamily="2" charset="0"/>
      <p:regular r:id="rId12"/>
    </p:embeddedFont>
    <p:embeddedFont>
      <p:font typeface="Proxima Nova" panose="02000506030000020004"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5.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2ecdbee38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2ecdbee38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2ecdbee38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2ecdbee38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2ecdbee38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2ecdbee3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2ecdbee38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2ecdbee38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2ecdbee38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2ecdbee38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2ecdbee38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2ecdbee3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34638f4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34638f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34638f40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34638f40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hyperlink" Target="http://drive.google.com/file/d/10p4FWcsLHuD3LbMHxTmEjLrPNQCLhnEq/view" TargetMode="External" /><Relationship Id="rId2" Type="http://schemas.openxmlformats.org/officeDocument/2006/relationships/notesSlide" Target="../notesSlides/notesSlide5.xml" /><Relationship Id="rId1" Type="http://schemas.openxmlformats.org/officeDocument/2006/relationships/slideLayout" Target="../slideLayouts/slideLayout3.xml" /><Relationship Id="rId6" Type="http://schemas.openxmlformats.org/officeDocument/2006/relationships/image" Target="../media/image2.png" /><Relationship Id="rId5" Type="http://schemas.openxmlformats.org/officeDocument/2006/relationships/hyperlink" Target="http://drive.google.com/file/d/1rREeKW3iTYFKcjsdpv7XY8iuPNz7SkdU/view" TargetMode="External" /><Relationship Id="rId4" Type="http://schemas.openxmlformats.org/officeDocument/2006/relationships/image" Target="../media/image1.jp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8.xml"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9.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Modes of Vibration &amp; Hooke’s Law</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Honey Dumralia</a:t>
            </a:r>
            <a:endParaRPr/>
          </a:p>
          <a:p>
            <a:pPr marL="0" lvl="0" indent="0" algn="r" rtl="0">
              <a:spcBef>
                <a:spcPts val="0"/>
              </a:spcBef>
              <a:spcAft>
                <a:spcPts val="0"/>
              </a:spcAft>
              <a:buNone/>
            </a:pPr>
            <a:r>
              <a:rPr lang="en"/>
              <a:t>10007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Modes of Vibration	</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In order for a vibrational mode in a sample to be "IR active", it must be associated with changes in the dipole moment. A permanent dipole is not necessary, as the rule requires only a change in dipole moment. A molecule can vibrate in many ways, and each way is called a vibrational mode. Simple diatomic molecules have only one bond, which may stretch. More complex molecules have more than one bonds and different types of vibrations may occur. Vibrations fall into the two main categories of stretching and bending.</a:t>
            </a:r>
            <a:endParaRPr sz="1600"/>
          </a:p>
          <a:p>
            <a:pPr marL="0" lvl="0" indent="0" algn="just" rtl="0">
              <a:spcBef>
                <a:spcPts val="1600"/>
              </a:spcBef>
              <a:spcAft>
                <a:spcPts val="0"/>
              </a:spcAft>
              <a:buNone/>
            </a:pPr>
            <a:r>
              <a:rPr lang="en" sz="1600"/>
              <a:t>Vibrations can be subdivided into two classes, depending on whether the bond length or angle is changing: </a:t>
            </a:r>
            <a:endParaRPr sz="1600"/>
          </a:p>
          <a:p>
            <a:pPr marL="457200" lvl="0" indent="-330200" algn="just" rtl="0">
              <a:spcBef>
                <a:spcPts val="1600"/>
              </a:spcBef>
              <a:spcAft>
                <a:spcPts val="0"/>
              </a:spcAft>
              <a:buSzPts val="1600"/>
              <a:buChar char="●"/>
            </a:pPr>
            <a:r>
              <a:rPr lang="en" sz="1600"/>
              <a:t>Stretching (symmetric and asymmetric)  </a:t>
            </a:r>
            <a:endParaRPr sz="1600"/>
          </a:p>
          <a:p>
            <a:pPr marL="457200" lvl="0" indent="-330200" algn="just" rtl="0">
              <a:spcBef>
                <a:spcPts val="0"/>
              </a:spcBef>
              <a:spcAft>
                <a:spcPts val="0"/>
              </a:spcAft>
              <a:buSzPts val="1600"/>
              <a:buChar char="●"/>
            </a:pPr>
            <a:r>
              <a:rPr lang="en" sz="1600"/>
              <a:t>Bending (scissoring, rocking, wagging and twisting)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311700" y="265475"/>
            <a:ext cx="8520600" cy="430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STRETCHING VIBRATION</a:t>
            </a:r>
            <a:r>
              <a:rPr lang="en" sz="1400"/>
              <a:t>: </a:t>
            </a:r>
            <a:endParaRPr sz="1400"/>
          </a:p>
          <a:p>
            <a:pPr marL="0" lvl="0" indent="0" algn="l" rtl="0">
              <a:spcBef>
                <a:spcPts val="1600"/>
              </a:spcBef>
              <a:spcAft>
                <a:spcPts val="0"/>
              </a:spcAft>
              <a:buNone/>
            </a:pPr>
            <a:r>
              <a:rPr lang="en" sz="1400"/>
              <a:t>They involve movement of atom within the same bond axis such that the bond length changes in without any changes without any change in bond angle in regular interval. </a:t>
            </a:r>
            <a:endParaRPr sz="1400"/>
          </a:p>
          <a:p>
            <a:pPr marL="0" lvl="0" indent="0" algn="l" rtl="0">
              <a:spcBef>
                <a:spcPts val="1600"/>
              </a:spcBef>
              <a:spcAft>
                <a:spcPts val="0"/>
              </a:spcAft>
              <a:buNone/>
            </a:pPr>
            <a:r>
              <a:rPr lang="en" sz="1400"/>
              <a:t>Types of Stretching vibration: </a:t>
            </a:r>
            <a:endParaRPr sz="1400"/>
          </a:p>
          <a:p>
            <a:pPr marL="457200" lvl="0" indent="-317500" algn="l" rtl="0">
              <a:spcBef>
                <a:spcPts val="1600"/>
              </a:spcBef>
              <a:spcAft>
                <a:spcPts val="0"/>
              </a:spcAft>
              <a:buSzPts val="1400"/>
              <a:buChar char="●"/>
            </a:pPr>
            <a:r>
              <a:rPr lang="en" sz="1400" b="1"/>
              <a:t>SYMMETRICAL STRETCHING</a:t>
            </a:r>
            <a:r>
              <a:rPr lang="en" sz="1400"/>
              <a:t>: The atoms of a molecule either move away or towards the central atom, but in the same direction. In this type of stretching, bond length increase or decrease symmetrically </a:t>
            </a:r>
            <a:endParaRPr sz="1400"/>
          </a:p>
          <a:p>
            <a:pPr marL="457200" lvl="0" indent="-317500" algn="l" rtl="0">
              <a:spcBef>
                <a:spcPts val="0"/>
              </a:spcBef>
              <a:spcAft>
                <a:spcPts val="0"/>
              </a:spcAft>
              <a:buSzPts val="1400"/>
              <a:buChar char="●"/>
            </a:pPr>
            <a:r>
              <a:rPr lang="en" sz="1400" b="1"/>
              <a:t>ASYMMETRICAL STRETCHING</a:t>
            </a:r>
            <a:r>
              <a:rPr lang="en" sz="1400"/>
              <a:t>: One atom approach towards the central atom while other departs from it. In this type of stretching, length of one bond increases and the other one decreases. </a:t>
            </a:r>
            <a:endParaRPr sz="1400"/>
          </a:p>
          <a:p>
            <a:pPr marL="0" lvl="0" indent="0" algn="l" rtl="0">
              <a:spcBef>
                <a:spcPts val="1600"/>
              </a:spcBef>
              <a:spcAft>
                <a:spcPts val="0"/>
              </a:spcAft>
              <a:buNone/>
            </a:pPr>
            <a:r>
              <a:rPr lang="en" sz="1400" b="1"/>
              <a:t>BENDING VIBRATION</a:t>
            </a:r>
            <a:r>
              <a:rPr lang="en" sz="1400"/>
              <a:t>: </a:t>
            </a:r>
            <a:endParaRPr sz="1400"/>
          </a:p>
          <a:p>
            <a:pPr marL="0" lvl="0" indent="0" algn="l" rtl="0">
              <a:spcBef>
                <a:spcPts val="1600"/>
              </a:spcBef>
              <a:spcAft>
                <a:spcPts val="0"/>
              </a:spcAft>
              <a:buNone/>
            </a:pPr>
            <a:r>
              <a:rPr lang="en" sz="1400"/>
              <a:t>They involve movement of atoms which are attached to a common central atom, such that there is change in bond axis and bond angle of each individual atom without change in their bond lengths. Bending vibration generally requires less energy and occur at longer wavelength than stretching vibrations, The bending vibrations are also called as deformation vibrations. </a:t>
            </a:r>
            <a:endParaRPr sz="1400"/>
          </a:p>
          <a:p>
            <a:pPr marL="0" lvl="0" indent="0" algn="l" rtl="0">
              <a:spcBef>
                <a:spcPts val="10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290350"/>
            <a:ext cx="8520600" cy="42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0" lvl="0" indent="0" algn="l" rtl="0">
              <a:spcBef>
                <a:spcPts val="1000"/>
              </a:spcBef>
              <a:spcAft>
                <a:spcPts val="0"/>
              </a:spcAft>
              <a:buNone/>
            </a:pPr>
            <a:r>
              <a:rPr lang="en" sz="1400"/>
              <a:t>Types of bending ions: </a:t>
            </a:r>
            <a:endParaRPr sz="1400"/>
          </a:p>
          <a:p>
            <a:pPr marL="0" lvl="0" indent="0" algn="l" rtl="0">
              <a:spcBef>
                <a:spcPts val="1000"/>
              </a:spcBef>
              <a:spcAft>
                <a:spcPts val="0"/>
              </a:spcAft>
              <a:buNone/>
            </a:pPr>
            <a:r>
              <a:rPr lang="en" sz="1400" b="1"/>
              <a:t>IN-PLANE VIBRATIONS</a:t>
            </a:r>
            <a:r>
              <a:rPr lang="en" sz="1400"/>
              <a:t>:  In these types of vibrations, there is a change in bond angle. This type of bending takes place within the same plane, In plane bending are of two types. </a:t>
            </a:r>
            <a:endParaRPr sz="1400"/>
          </a:p>
          <a:p>
            <a:pPr marL="457200" lvl="0" indent="-317500" algn="l" rtl="0">
              <a:spcBef>
                <a:spcPts val="1600"/>
              </a:spcBef>
              <a:spcAft>
                <a:spcPts val="0"/>
              </a:spcAft>
              <a:buSzPts val="1400"/>
              <a:buChar char="●"/>
            </a:pPr>
            <a:r>
              <a:rPr lang="en" sz="1400" b="1"/>
              <a:t>Scissoring</a:t>
            </a:r>
            <a:r>
              <a:rPr lang="en" sz="1400"/>
              <a:t>: In-plane bending of atoms occur wherein they move back and forth in, the approach to each other </a:t>
            </a:r>
            <a:endParaRPr sz="1400"/>
          </a:p>
          <a:p>
            <a:pPr marL="457200" lvl="0" indent="-317500" algn="l" rtl="0">
              <a:spcBef>
                <a:spcPts val="0"/>
              </a:spcBef>
              <a:spcAft>
                <a:spcPts val="0"/>
              </a:spcAft>
              <a:buSzPts val="1400"/>
              <a:buChar char="●"/>
            </a:pPr>
            <a:r>
              <a:rPr lang="en" sz="1400" b="1"/>
              <a:t>Rocking</a:t>
            </a:r>
            <a:r>
              <a:rPr lang="en" sz="1400"/>
              <a:t>: In-plane bending of atoms occur wherein they swing back and forth with respect to the central atom.</a:t>
            </a:r>
            <a:endParaRPr sz="1400"/>
          </a:p>
          <a:p>
            <a:pPr marL="0" lvl="0" indent="0" algn="l" rtl="0">
              <a:spcBef>
                <a:spcPts val="1600"/>
              </a:spcBef>
              <a:spcAft>
                <a:spcPts val="0"/>
              </a:spcAft>
              <a:buNone/>
            </a:pPr>
            <a:r>
              <a:rPr lang="en" sz="1400"/>
              <a:t> </a:t>
            </a:r>
            <a:r>
              <a:rPr lang="en" sz="1400" b="1"/>
              <a:t>OUT PLANE VIBRATIONS</a:t>
            </a:r>
            <a:r>
              <a:rPr lang="en" sz="1400"/>
              <a:t>: This type of bending takes plane outside of the plan of molecule. </a:t>
            </a:r>
            <a:endParaRPr sz="1400"/>
          </a:p>
          <a:p>
            <a:pPr marL="457200" lvl="0" indent="-317500" algn="l" rtl="0">
              <a:spcBef>
                <a:spcPts val="1600"/>
              </a:spcBef>
              <a:spcAft>
                <a:spcPts val="0"/>
              </a:spcAft>
              <a:buSzPts val="1400"/>
              <a:buChar char="●"/>
            </a:pPr>
            <a:r>
              <a:rPr lang="en" sz="1400" b="1"/>
              <a:t>Wagging</a:t>
            </a:r>
            <a:r>
              <a:rPr lang="en" sz="1400"/>
              <a:t>: Two atoms oscillate up and below the plane with respect to the central atom.</a:t>
            </a:r>
            <a:endParaRPr sz="1400"/>
          </a:p>
          <a:p>
            <a:pPr marL="457200" lvl="0" indent="-317500" algn="l" rtl="0">
              <a:spcBef>
                <a:spcPts val="0"/>
              </a:spcBef>
              <a:spcAft>
                <a:spcPts val="0"/>
              </a:spcAft>
              <a:buSzPts val="1400"/>
              <a:buChar char="●"/>
            </a:pPr>
            <a:r>
              <a:rPr lang="en" sz="1400" b="1"/>
              <a:t>Twisting</a:t>
            </a:r>
            <a:r>
              <a:rPr lang="en" sz="1400"/>
              <a:t> : One of atom moved up the plane while other down the plane with respect to central atom</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title="WhatsApp Video 2020-11-25 at 22.20.39.mp4">
            <a:hlinkClick r:id="rId3"/>
          </p:cNvPr>
          <p:cNvPicPr preferRelativeResize="0"/>
          <p:nvPr/>
        </p:nvPicPr>
        <p:blipFill>
          <a:blip r:embed="rId4">
            <a:alphaModFix/>
          </a:blip>
          <a:stretch>
            <a:fillRect/>
          </a:stretch>
        </p:blipFill>
        <p:spPr>
          <a:xfrm>
            <a:off x="219700" y="152400"/>
            <a:ext cx="2056448" cy="4838701"/>
          </a:xfrm>
          <a:prstGeom prst="rect">
            <a:avLst/>
          </a:prstGeom>
          <a:noFill/>
          <a:ln>
            <a:noFill/>
          </a:ln>
        </p:spPr>
      </p:pic>
      <p:pic>
        <p:nvPicPr>
          <p:cNvPr id="79" name="Google Shape;79;p17" title="WhatsApp Video 2020-11-25 at 22.21.32.mp4">
            <a:hlinkClick r:id="rId5"/>
          </p:cNvPr>
          <p:cNvPicPr preferRelativeResize="0"/>
          <p:nvPr/>
        </p:nvPicPr>
        <p:blipFill>
          <a:blip r:embed="rId6">
            <a:alphaModFix/>
          </a:blip>
          <a:stretch>
            <a:fillRect/>
          </a:stretch>
        </p:blipFill>
        <p:spPr>
          <a:xfrm>
            <a:off x="4502526" y="152400"/>
            <a:ext cx="2064511" cy="4838700"/>
          </a:xfrm>
          <a:prstGeom prst="rect">
            <a:avLst/>
          </a:prstGeom>
          <a:noFill/>
          <a:ln>
            <a:noFill/>
          </a:ln>
        </p:spPr>
      </p:pic>
      <p:sp>
        <p:nvSpPr>
          <p:cNvPr id="80" name="Google Shape;80;p17"/>
          <p:cNvSpPr txBox="1"/>
          <p:nvPr/>
        </p:nvSpPr>
        <p:spPr>
          <a:xfrm>
            <a:off x="2422425" y="481175"/>
            <a:ext cx="1659300" cy="34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Symmetrical Vibration</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Asymmetrical Vibration</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Wagging</a:t>
            </a:r>
            <a:endParaRPr>
              <a:latin typeface="Proxima Nova"/>
              <a:ea typeface="Proxima Nova"/>
              <a:cs typeface="Proxima Nova"/>
              <a:sym typeface="Proxima Nova"/>
            </a:endParaRPr>
          </a:p>
        </p:txBody>
      </p:sp>
      <p:sp>
        <p:nvSpPr>
          <p:cNvPr id="81" name="Google Shape;81;p17"/>
          <p:cNvSpPr txBox="1"/>
          <p:nvPr/>
        </p:nvSpPr>
        <p:spPr>
          <a:xfrm>
            <a:off x="6722825" y="423100"/>
            <a:ext cx="1659300" cy="34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2" name="Google Shape;82;p17"/>
          <p:cNvSpPr txBox="1"/>
          <p:nvPr/>
        </p:nvSpPr>
        <p:spPr>
          <a:xfrm>
            <a:off x="6905325" y="423100"/>
            <a:ext cx="1659300" cy="34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Twisting</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Scissoring</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Rocking</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Calculate Number of Vibrational Modes	</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Degree of freedom is the number of variables required to describe the motion of a particle completely.</a:t>
            </a:r>
            <a:endParaRPr sz="1600"/>
          </a:p>
          <a:p>
            <a:pPr marL="0" lvl="0" indent="0" algn="just" rtl="0">
              <a:spcBef>
                <a:spcPts val="1600"/>
              </a:spcBef>
              <a:spcAft>
                <a:spcPts val="0"/>
              </a:spcAft>
              <a:buNone/>
            </a:pPr>
            <a:r>
              <a:rPr lang="en" sz="1600"/>
              <a:t>The degrees of vibrational modes for linear molecules can be calculated using the formula: </a:t>
            </a:r>
            <a:r>
              <a:rPr lang="en" sz="1600" b="1"/>
              <a:t>3N−5</a:t>
            </a:r>
            <a:endParaRPr sz="1600" b="1"/>
          </a:p>
          <a:p>
            <a:pPr marL="0" lvl="0" indent="0" algn="just" rtl="0">
              <a:spcBef>
                <a:spcPts val="1600"/>
              </a:spcBef>
              <a:spcAft>
                <a:spcPts val="0"/>
              </a:spcAft>
              <a:buNone/>
            </a:pPr>
            <a:r>
              <a:rPr lang="en" sz="1600"/>
              <a:t>The degrees of freedom for nonlinear molecules can be calculated using the formula: </a:t>
            </a:r>
            <a:r>
              <a:rPr lang="en" sz="1600" b="1"/>
              <a:t>3N−6</a:t>
            </a:r>
            <a:endParaRPr sz="1600" b="1"/>
          </a:p>
          <a:p>
            <a:pPr marL="0" lvl="0" indent="0" algn="just" rtl="0">
              <a:spcBef>
                <a:spcPts val="1600"/>
              </a:spcBef>
              <a:spcAft>
                <a:spcPts val="0"/>
              </a:spcAft>
              <a:buNone/>
            </a:pPr>
            <a:r>
              <a:rPr lang="en" sz="1600"/>
              <a:t>n is equal to the number of atoms within the molecule of interest. </a:t>
            </a:r>
            <a:endParaRPr sz="1600"/>
          </a:p>
          <a:p>
            <a:pPr marL="0" lvl="0" indent="0" algn="just" rtl="0">
              <a:spcBef>
                <a:spcPts val="1600"/>
              </a:spcBef>
              <a:spcAft>
                <a:spcPts val="16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Hooke’s Law</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500"/>
              <a:t>The Hooke’s Law is a mathematical formula that relates the vibrational frequency of a spring connected to two spheres to the stiffness of the spring and to the masses of the spheres.</a:t>
            </a:r>
            <a:endParaRPr sz="1500"/>
          </a:p>
          <a:p>
            <a:pPr marL="0" lvl="0" indent="0" algn="just" rtl="0">
              <a:lnSpc>
                <a:spcPct val="100000"/>
              </a:lnSpc>
              <a:spcBef>
                <a:spcPts val="1600"/>
              </a:spcBef>
              <a:spcAft>
                <a:spcPts val="0"/>
              </a:spcAft>
              <a:buNone/>
            </a:pPr>
            <a:r>
              <a:rPr lang="en" sz="1500"/>
              <a:t>Vibrations of a covalent bond is thought to be similar to those of the above system.  Thus, the Hooke’s Law can be applied to the vibrations of a covalent bond.  Given below is the Hooke’s Law as it applies to a covalent bond.</a:t>
            </a:r>
            <a:endParaRPr sz="1500"/>
          </a:p>
          <a:p>
            <a:pPr marL="0" lvl="0" indent="0" algn="just" rtl="0">
              <a:lnSpc>
                <a:spcPct val="100000"/>
              </a:lnSpc>
              <a:spcBef>
                <a:spcPts val="1600"/>
              </a:spcBef>
              <a:spcAft>
                <a:spcPts val="0"/>
              </a:spcAft>
              <a:buNone/>
            </a:pPr>
            <a:r>
              <a:rPr lang="en" sz="1500"/>
              <a:t>According to the Hooke’s Law,</a:t>
            </a:r>
            <a:endParaRPr sz="1500"/>
          </a:p>
          <a:p>
            <a:pPr marL="457200" lvl="0" indent="-323850" algn="just" rtl="0">
              <a:lnSpc>
                <a:spcPct val="100000"/>
              </a:lnSpc>
              <a:spcBef>
                <a:spcPts val="1600"/>
              </a:spcBef>
              <a:spcAft>
                <a:spcPts val="0"/>
              </a:spcAft>
              <a:buSzPts val="1500"/>
              <a:buAutoNum type="arabicPeriod"/>
            </a:pPr>
            <a:r>
              <a:rPr lang="en" sz="1500"/>
              <a:t>All else being equal, the stronger the bond, the faster the bonds vibrates.</a:t>
            </a:r>
            <a:endParaRPr sz="1500"/>
          </a:p>
          <a:p>
            <a:pPr marL="457200" lvl="0" indent="-323850" algn="just" rtl="0">
              <a:lnSpc>
                <a:spcPct val="100000"/>
              </a:lnSpc>
              <a:spcBef>
                <a:spcPts val="0"/>
              </a:spcBef>
              <a:spcAft>
                <a:spcPts val="0"/>
              </a:spcAft>
              <a:buSzPts val="1500"/>
              <a:buAutoNum type="arabicPeriod"/>
            </a:pPr>
            <a:r>
              <a:rPr lang="en" sz="1500"/>
              <a:t>All else being equal, the lighter the atoms linked by the bond, the faster the bond vibrates.</a:t>
            </a:r>
            <a:endParaRPr sz="1500"/>
          </a:p>
          <a:p>
            <a:pPr marL="0" lvl="0" indent="0" algn="just" rtl="0">
              <a:lnSpc>
                <a:spcPct val="100000"/>
              </a:lnSpc>
              <a:spcBef>
                <a:spcPts val="1600"/>
              </a:spcBef>
              <a:spcAft>
                <a:spcPts val="1600"/>
              </a:spcAft>
              <a:buNone/>
            </a:pPr>
            <a:endParaRPr sz="1500"/>
          </a:p>
        </p:txBody>
      </p:sp>
      <p:pic>
        <p:nvPicPr>
          <p:cNvPr id="95" name="Google Shape;95;p19"/>
          <p:cNvPicPr preferRelativeResize="0"/>
          <p:nvPr/>
        </p:nvPicPr>
        <p:blipFill rotWithShape="1">
          <a:blip r:embed="rId3">
            <a:alphaModFix/>
          </a:blip>
          <a:srcRect t="54180"/>
          <a:stretch/>
        </p:blipFill>
        <p:spPr>
          <a:xfrm>
            <a:off x="2012000" y="3877972"/>
            <a:ext cx="5119999" cy="99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45850" y="152400"/>
            <a:ext cx="8582933"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52400" y="152400"/>
            <a:ext cx="8839201" cy="4362203"/>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Gameday</vt:lpstr>
      <vt:lpstr>Modes of Vibration &amp; Hooke’s Law</vt:lpstr>
      <vt:lpstr>Modes of Vibration </vt:lpstr>
      <vt:lpstr>PowerPoint Presentation</vt:lpstr>
      <vt:lpstr>PowerPoint Presentation</vt:lpstr>
      <vt:lpstr>PowerPoint Presentation</vt:lpstr>
      <vt:lpstr>Calculate Number of Vibrational Modes </vt:lpstr>
      <vt:lpstr>Hooke’s Law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Modes of Vibration &amp; Hooke’s Law</dc:title>
  <cp:lastModifiedBy>Honey dumralia</cp:lastModifiedBy>
  <cp:revision>1</cp:revision>
  <dcterms:modified xsi:type="dcterms:W3CDTF">2022-08-03T18:51:18Z</dcterms:modified>
</cp:coreProperties>
</file>