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krg-perf.cloudapp.net"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pPr>
            <a:r>
              <a:rPr sz="8000"/>
              <a:t>NYC Deep Dive</a:t>
            </a:r>
          </a:p>
        </p:txBody>
      </p:sp>
      <p:sp>
        <p:nvSpPr>
          <p:cNvPr id="33" name="Shape 33"/>
          <p:cNvSpPr/>
          <p:nvPr>
            <p:ph type="body" idx="1"/>
          </p:nvPr>
        </p:nvSpPr>
        <p:spPr>
          <a:prstGeom prst="rect">
            <a:avLst/>
          </a:prstGeom>
        </p:spPr>
        <p:txBody>
          <a:bodyPr/>
          <a:lstStyle/>
          <a:p>
            <a:pPr lvl="0">
              <a:defRPr sz="1800"/>
            </a:pPr>
            <a:r>
              <a:rPr sz="3200"/>
              <a:t>2014.11.29 @ VU MIF</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xfrm>
            <a:off x="952500" y="444500"/>
            <a:ext cx="11099800" cy="912912"/>
          </a:xfrm>
          <a:prstGeom prst="rect">
            <a:avLst/>
          </a:prstGeom>
        </p:spPr>
        <p:txBody>
          <a:bodyPr/>
          <a:lstStyle>
            <a:lvl1pPr defTabSz="391414">
              <a:defRPr sz="5360"/>
            </a:lvl1pPr>
          </a:lstStyle>
          <a:p>
            <a:pPr lvl="0">
              <a:defRPr sz="1800"/>
            </a:pPr>
            <a:r>
              <a:rPr sz="5360"/>
              <a:t>Data Sources</a:t>
            </a:r>
          </a:p>
        </p:txBody>
      </p:sp>
      <p:sp>
        <p:nvSpPr>
          <p:cNvPr id="36" name="Shape 36"/>
          <p:cNvSpPr/>
          <p:nvPr>
            <p:ph type="body" idx="1"/>
          </p:nvPr>
        </p:nvSpPr>
        <p:spPr>
          <a:xfrm>
            <a:off x="952500" y="1348035"/>
            <a:ext cx="11099800" cy="7541965"/>
          </a:xfrm>
          <a:prstGeom prst="rect">
            <a:avLst/>
          </a:prstGeom>
        </p:spPr>
        <p:txBody>
          <a:bodyPr/>
          <a:lstStyle/>
          <a:p>
            <a:pPr lvl="0">
              <a:defRPr sz="1800"/>
            </a:pPr>
            <a:r>
              <a:rPr b="1" sz="3600">
                <a:latin typeface="Helvetica"/>
                <a:ea typeface="Helvetica"/>
                <a:cs typeface="Helvetica"/>
                <a:sym typeface="Helvetica"/>
              </a:rPr>
              <a:t>PIL-NYC-AreaGeometry.csv</a:t>
            </a:r>
            <a:r>
              <a:rPr sz="3600"/>
              <a:t> - CSV file with area geometries (shape-as-text) for the associated data.</a:t>
            </a:r>
            <a:endParaRPr sz="3600"/>
          </a:p>
          <a:p>
            <a:pPr lvl="0">
              <a:defRPr sz="1800"/>
            </a:pPr>
            <a:r>
              <a:rPr b="1" sz="3600">
                <a:latin typeface="Helvetica"/>
                <a:ea typeface="Helvetica"/>
                <a:cs typeface="Helvetica"/>
                <a:sym typeface="Helvetica"/>
              </a:rPr>
              <a:t>PIL-NYC-Dataset.csv</a:t>
            </a:r>
            <a:r>
              <a:rPr sz="3600"/>
              <a:t> - CSV file with the demographic / statistical data about each AreaGeometry area.</a:t>
            </a:r>
            <a:endParaRPr sz="3600"/>
          </a:p>
          <a:p>
            <a:pPr lvl="0">
              <a:defRPr sz="1800"/>
            </a:pPr>
            <a:r>
              <a:rPr b="1" sz="3600">
                <a:latin typeface="Helvetica"/>
                <a:ea typeface="Helvetica"/>
                <a:cs typeface="Helvetica"/>
                <a:sym typeface="Helvetica"/>
              </a:rPr>
              <a:t>PIL-NYC-AreaObjectTotals.csv</a:t>
            </a:r>
            <a:r>
              <a:rPr sz="3600"/>
              <a:t> - CSV file with the total count of different type of objects (like schools, parks, bus stops and etc.) for each AreaGeometry areas.</a:t>
            </a:r>
            <a:endParaRPr sz="3600"/>
          </a:p>
          <a:p>
            <a:pPr lvl="0">
              <a:defRPr sz="1800"/>
            </a:pPr>
            <a:r>
              <a:rPr sz="3600"/>
              <a:t>Online </a:t>
            </a:r>
            <a:r>
              <a:rPr b="1" sz="3600">
                <a:latin typeface="Helvetica"/>
                <a:ea typeface="Helvetica"/>
                <a:cs typeface="Helvetica"/>
                <a:sym typeface="Helvetica"/>
              </a:rPr>
              <a:t>PostGIS DB</a:t>
            </a:r>
            <a:r>
              <a:rPr sz="3600"/>
              <a:t> for ArcGIS / QGIS users.</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xfrm>
            <a:off x="952500" y="444500"/>
            <a:ext cx="11099800" cy="912912"/>
          </a:xfrm>
          <a:prstGeom prst="rect">
            <a:avLst/>
          </a:prstGeom>
        </p:spPr>
        <p:txBody>
          <a:bodyPr/>
          <a:lstStyle>
            <a:lvl1pPr defTabSz="391414">
              <a:defRPr sz="5360"/>
            </a:lvl1pPr>
          </a:lstStyle>
          <a:p>
            <a:pPr lvl="0">
              <a:defRPr sz="1800"/>
            </a:pPr>
            <a:r>
              <a:rPr sz="5360"/>
              <a:t>Data Sources</a:t>
            </a:r>
          </a:p>
        </p:txBody>
      </p:sp>
      <p:sp>
        <p:nvSpPr>
          <p:cNvPr id="39" name="Shape 39"/>
          <p:cNvSpPr/>
          <p:nvPr>
            <p:ph type="body" idx="1"/>
          </p:nvPr>
        </p:nvSpPr>
        <p:spPr>
          <a:xfrm>
            <a:off x="952500" y="1348035"/>
            <a:ext cx="11099800" cy="8081914"/>
          </a:xfrm>
          <a:prstGeom prst="rect">
            <a:avLst/>
          </a:prstGeom>
        </p:spPr>
        <p:txBody>
          <a:bodyPr/>
          <a:lstStyle/>
          <a:p>
            <a:pPr lvl="0" marL="186689" indent="-186689" defTabSz="245363">
              <a:spcBef>
                <a:spcPts val="1700"/>
              </a:spcBef>
              <a:defRPr sz="1800"/>
            </a:pPr>
            <a:r>
              <a:rPr b="1" sz="1512">
                <a:latin typeface="Helvetica"/>
                <a:ea typeface="Helvetica"/>
                <a:cs typeface="Helvetica"/>
                <a:sym typeface="Helvetica"/>
              </a:rPr>
              <a:t>PIL-NYC-Dataset.csv</a:t>
            </a:r>
            <a:r>
              <a:rPr sz="1512"/>
              <a:t> data fields for each AreasGeometry area:</a:t>
            </a:r>
            <a:endParaRPr sz="1512"/>
          </a:p>
          <a:p>
            <a:pPr lvl="1" marL="373379" indent="-186689" defTabSz="245363">
              <a:spcBef>
                <a:spcPts val="1700"/>
              </a:spcBef>
              <a:defRPr sz="1800"/>
            </a:pPr>
            <a:r>
              <a:rPr sz="1512"/>
              <a:t>Area name, title and ID;</a:t>
            </a:r>
            <a:endParaRPr sz="1512"/>
          </a:p>
          <a:p>
            <a:pPr lvl="1" marL="373379" indent="-186689" defTabSz="245363">
              <a:spcBef>
                <a:spcPts val="1700"/>
              </a:spcBef>
              <a:defRPr sz="1800"/>
            </a:pPr>
            <a:r>
              <a:rPr sz="1512"/>
              <a:t>Total Building Count;</a:t>
            </a:r>
            <a:endParaRPr sz="1512"/>
          </a:p>
          <a:p>
            <a:pPr lvl="1" marL="373379" indent="-186689" defTabSz="245363">
              <a:spcBef>
                <a:spcPts val="1700"/>
              </a:spcBef>
              <a:defRPr sz="1800"/>
            </a:pPr>
            <a:r>
              <a:rPr sz="1512"/>
              <a:t>Population (count) statistics;</a:t>
            </a:r>
            <a:endParaRPr sz="1512"/>
          </a:p>
          <a:p>
            <a:pPr lvl="1" marL="373379" indent="-186689" defTabSz="245363">
              <a:spcBef>
                <a:spcPts val="1700"/>
              </a:spcBef>
              <a:defRPr sz="1800"/>
            </a:pPr>
            <a:r>
              <a:rPr sz="1512"/>
              <a:t>Age;</a:t>
            </a:r>
            <a:endParaRPr sz="1512"/>
          </a:p>
          <a:p>
            <a:pPr lvl="1" marL="373379" indent="-186689" defTabSz="245363">
              <a:spcBef>
                <a:spcPts val="1700"/>
              </a:spcBef>
              <a:defRPr sz="1800"/>
            </a:pPr>
            <a:r>
              <a:rPr sz="1512"/>
              <a:t>Race;</a:t>
            </a:r>
            <a:endParaRPr sz="1512"/>
          </a:p>
          <a:p>
            <a:pPr lvl="1" marL="373379" indent="-186689" defTabSz="245363">
              <a:spcBef>
                <a:spcPts val="1700"/>
              </a:spcBef>
              <a:defRPr sz="1800"/>
            </a:pPr>
            <a:r>
              <a:rPr sz="1512"/>
              <a:t>Marital Status;</a:t>
            </a:r>
            <a:endParaRPr sz="1512"/>
          </a:p>
          <a:p>
            <a:pPr lvl="1" marL="373379" indent="-186689" defTabSz="245363">
              <a:spcBef>
                <a:spcPts val="1700"/>
              </a:spcBef>
              <a:defRPr sz="1800"/>
            </a:pPr>
            <a:r>
              <a:rPr sz="1512"/>
              <a:t>Unemployment Rate;</a:t>
            </a:r>
            <a:endParaRPr sz="1512"/>
          </a:p>
          <a:p>
            <a:pPr lvl="1" marL="373379" indent="-186689" defTabSz="245363">
              <a:spcBef>
                <a:spcPts val="1700"/>
              </a:spcBef>
              <a:defRPr sz="1800"/>
            </a:pPr>
            <a:r>
              <a:rPr sz="1512"/>
              <a:t>Income;</a:t>
            </a:r>
            <a:endParaRPr sz="1512"/>
          </a:p>
          <a:p>
            <a:pPr lvl="1" marL="373379" indent="-186689" defTabSz="245363">
              <a:spcBef>
                <a:spcPts val="1700"/>
              </a:spcBef>
              <a:defRPr sz="1800"/>
            </a:pPr>
            <a:r>
              <a:rPr sz="1512"/>
              <a:t>Nationality;</a:t>
            </a:r>
            <a:endParaRPr sz="1512"/>
          </a:p>
          <a:p>
            <a:pPr lvl="1" marL="373379" indent="-186689" defTabSz="245363">
              <a:spcBef>
                <a:spcPts val="1700"/>
              </a:spcBef>
              <a:defRPr sz="1800"/>
            </a:pPr>
            <a:r>
              <a:rPr sz="1512"/>
              <a:t>Household Unit Size (e.g. how many people live in one household);</a:t>
            </a:r>
            <a:endParaRPr sz="1512"/>
          </a:p>
          <a:p>
            <a:pPr lvl="1" marL="373379" indent="-186689" defTabSz="245363">
              <a:spcBef>
                <a:spcPts val="1700"/>
              </a:spcBef>
              <a:defRPr sz="1800"/>
            </a:pPr>
            <a:r>
              <a:rPr sz="1512"/>
              <a:t>Crime Rate per 1000 capita (different types of crimes);</a:t>
            </a:r>
            <a:endParaRPr sz="1512"/>
          </a:p>
          <a:p>
            <a:pPr lvl="1" marL="373379" indent="-186689" defTabSz="245363">
              <a:spcBef>
                <a:spcPts val="1700"/>
              </a:spcBef>
              <a:defRPr sz="1800"/>
            </a:pPr>
            <a:r>
              <a:rPr sz="1512"/>
              <a:t>Education Level;</a:t>
            </a:r>
            <a:endParaRPr sz="1512"/>
          </a:p>
          <a:p>
            <a:pPr lvl="1" marL="373379" indent="-186689" defTabSz="245363">
              <a:spcBef>
                <a:spcPts val="1700"/>
              </a:spcBef>
              <a:defRPr sz="1800"/>
            </a:pPr>
            <a:r>
              <a:rPr sz="1512"/>
              <a:t>Poverty Level;</a:t>
            </a:r>
            <a:endParaRPr sz="1512"/>
          </a:p>
          <a:p>
            <a:pPr lvl="1" marL="373379" indent="-186689" defTabSz="245363">
              <a:spcBef>
                <a:spcPts val="1700"/>
              </a:spcBef>
              <a:defRPr sz="1800"/>
            </a:pPr>
            <a:r>
              <a:rPr sz="1512"/>
              <a:t>Building age;</a:t>
            </a:r>
            <a:endParaRPr sz="1512"/>
          </a:p>
          <a:p>
            <a:pPr lvl="1" marL="373379" indent="-186689" defTabSz="245363">
              <a:spcBef>
                <a:spcPts val="1700"/>
              </a:spcBef>
              <a:defRPr sz="1800"/>
            </a:pPr>
            <a:r>
              <a:rPr sz="1512"/>
              <a:t>Rent Gross (in USD per month);</a:t>
            </a:r>
            <a:endParaRPr sz="1512"/>
          </a:p>
          <a:p>
            <a:pPr lvl="1" marL="373379" indent="-186689" defTabSz="245363">
              <a:spcBef>
                <a:spcPts val="1700"/>
              </a:spcBef>
              <a:defRPr sz="1800"/>
            </a:pPr>
            <a:r>
              <a:rPr sz="1512"/>
              <a:t>Housing Unit Cost (in USD);</a:t>
            </a:r>
            <a:endParaRPr sz="1512"/>
          </a:p>
          <a:p>
            <a:pPr lvl="1" marL="373379" indent="-186689" defTabSz="245363">
              <a:spcBef>
                <a:spcPts val="1700"/>
              </a:spcBef>
              <a:defRPr sz="1800"/>
            </a:pPr>
            <a:r>
              <a:rPr sz="1512"/>
              <a:t>Building Heating Type</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xfrm>
            <a:off x="952500" y="444500"/>
            <a:ext cx="11099800" cy="912912"/>
          </a:xfrm>
          <a:prstGeom prst="rect">
            <a:avLst/>
          </a:prstGeom>
        </p:spPr>
        <p:txBody>
          <a:bodyPr/>
          <a:lstStyle>
            <a:lvl1pPr defTabSz="391414">
              <a:defRPr sz="5360"/>
            </a:lvl1pPr>
          </a:lstStyle>
          <a:p>
            <a:pPr lvl="0">
              <a:defRPr sz="1800"/>
            </a:pPr>
            <a:r>
              <a:rPr sz="5360"/>
              <a:t>Data Sources</a:t>
            </a:r>
          </a:p>
        </p:txBody>
      </p:sp>
      <p:sp>
        <p:nvSpPr>
          <p:cNvPr id="42" name="Shape 42"/>
          <p:cNvSpPr/>
          <p:nvPr>
            <p:ph type="body" idx="1"/>
          </p:nvPr>
        </p:nvSpPr>
        <p:spPr>
          <a:xfrm>
            <a:off x="952500" y="1348035"/>
            <a:ext cx="11099800" cy="8081914"/>
          </a:xfrm>
          <a:prstGeom prst="rect">
            <a:avLst/>
          </a:prstGeom>
        </p:spPr>
        <p:txBody>
          <a:bodyPr/>
          <a:lstStyle/>
          <a:p>
            <a:pPr lvl="0" marL="440055" indent="-440055" defTabSz="578358">
              <a:spcBef>
                <a:spcPts val="4100"/>
              </a:spcBef>
              <a:defRPr sz="1800"/>
            </a:pPr>
            <a:r>
              <a:rPr b="1" sz="3564">
                <a:latin typeface="Helvetica"/>
                <a:ea typeface="Helvetica"/>
                <a:cs typeface="Helvetica"/>
                <a:sym typeface="Helvetica"/>
              </a:rPr>
              <a:t>PIL-NYC-AreaObjectTotals.csv</a:t>
            </a:r>
            <a:r>
              <a:rPr sz="3564"/>
              <a:t> data fields for each AreasGeometry area:</a:t>
            </a:r>
            <a:endParaRPr sz="3564"/>
          </a:p>
          <a:p>
            <a:pPr lvl="1" marL="880110" indent="-440055" defTabSz="578358">
              <a:spcBef>
                <a:spcPts val="4100"/>
              </a:spcBef>
              <a:defRPr sz="1800"/>
            </a:pPr>
            <a:r>
              <a:rPr sz="2970"/>
              <a:t>Afterchool Programs, Airports, Athletic Facilities, Basketball Courts, Bathrooms, Beaches, Bike Tracks, Basketball Courts, Bus Stops, City Benches, Clinics, Coolroofs, Cricket Fields, Culture Places, Dance Venues, Higher Education Institutions, Elementary Schools, Farmers Markets, Filming Locations, Fire Stations, Galleries, Gardens, Golf Courses, Handball Courts, Hicking Tracks, High-schools, Horseback Centres, Hurricane Evacuation Centres, Iceskating, Kayaking, Laundry, Libraries, Medicaid Offices, Middle-schools, Model Aircraft Fields, Museums, Parking, Parks, Playgrounds, Preschools, Rail Stops, Recording Studios, Senior Centres, Skate Parks, Sport Fields, Subways, Tennis Fields, Truck Routes, Visited Places, Wifi Hotspots</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xfrm>
            <a:off x="952500" y="444500"/>
            <a:ext cx="11099800" cy="912912"/>
          </a:xfrm>
          <a:prstGeom prst="rect">
            <a:avLst/>
          </a:prstGeom>
        </p:spPr>
        <p:txBody>
          <a:bodyPr/>
          <a:lstStyle>
            <a:lvl1pPr defTabSz="391414">
              <a:defRPr sz="5360"/>
            </a:lvl1pPr>
          </a:lstStyle>
          <a:p>
            <a:pPr lvl="0">
              <a:defRPr sz="1800"/>
            </a:pPr>
            <a:r>
              <a:rPr sz="5360"/>
              <a:t>Data Sources</a:t>
            </a:r>
          </a:p>
        </p:txBody>
      </p:sp>
      <p:sp>
        <p:nvSpPr>
          <p:cNvPr id="45" name="Shape 45"/>
          <p:cNvSpPr/>
          <p:nvPr>
            <p:ph type="body" idx="1"/>
          </p:nvPr>
        </p:nvSpPr>
        <p:spPr>
          <a:xfrm>
            <a:off x="952500" y="1348035"/>
            <a:ext cx="11099800" cy="7563198"/>
          </a:xfrm>
          <a:prstGeom prst="rect">
            <a:avLst/>
          </a:prstGeom>
        </p:spPr>
        <p:txBody>
          <a:bodyPr/>
          <a:lstStyle/>
          <a:p>
            <a:pPr lvl="0" marL="284479" indent="-284479" defTabSz="373887">
              <a:spcBef>
                <a:spcPts val="2600"/>
              </a:spcBef>
              <a:defRPr sz="1800"/>
            </a:pPr>
            <a:r>
              <a:rPr b="1" sz="2304">
                <a:latin typeface="Helvetica"/>
                <a:ea typeface="Helvetica"/>
                <a:cs typeface="Helvetica"/>
                <a:sym typeface="Helvetica"/>
              </a:rPr>
              <a:t>PostGIS DB</a:t>
            </a:r>
            <a:r>
              <a:rPr sz="2304"/>
              <a:t>:</a:t>
            </a:r>
            <a:endParaRPr sz="2304"/>
          </a:p>
          <a:p>
            <a:pPr lvl="1" marL="568959" indent="-284479" defTabSz="373887">
              <a:spcBef>
                <a:spcPts val="2600"/>
              </a:spcBef>
              <a:defRPr sz="1800"/>
            </a:pPr>
            <a:r>
              <a:rPr sz="1919"/>
              <a:t>Connection details:</a:t>
            </a:r>
            <a:endParaRPr sz="1919"/>
          </a:p>
          <a:p>
            <a:pPr lvl="2" marL="853439" indent="-284479" defTabSz="373887">
              <a:spcBef>
                <a:spcPts val="2600"/>
              </a:spcBef>
              <a:defRPr sz="1800"/>
            </a:pPr>
            <a:r>
              <a:rPr sz="1727"/>
              <a:t>Hostname / IP: </a:t>
            </a:r>
            <a:r>
              <a:rPr sz="1727" u="sng">
                <a:hlinkClick r:id="rId2" invalidUrl="" action="" tgtFrame="" tooltip="" history="1" highlightClick="0" endSnd="0"/>
              </a:rPr>
              <a:t>krg-perf.cloudapp.net</a:t>
            </a:r>
            <a:r>
              <a:rPr sz="1727"/>
              <a:t> / 104.45.7.139</a:t>
            </a:r>
            <a:endParaRPr sz="1727"/>
          </a:p>
          <a:p>
            <a:pPr lvl="2" marL="853439" indent="-284479" defTabSz="373887">
              <a:spcBef>
                <a:spcPts val="2600"/>
              </a:spcBef>
              <a:defRPr sz="1800"/>
            </a:pPr>
            <a:r>
              <a:rPr sz="1727"/>
              <a:t>Port: 5432</a:t>
            </a:r>
            <a:endParaRPr sz="1727"/>
          </a:p>
          <a:p>
            <a:pPr lvl="2" marL="853439" indent="-284479" defTabSz="373887">
              <a:spcBef>
                <a:spcPts val="2600"/>
              </a:spcBef>
              <a:defRPr sz="1800"/>
            </a:pPr>
            <a:r>
              <a:rPr sz="1727"/>
              <a:t>Username: hackathon</a:t>
            </a:r>
            <a:endParaRPr sz="1727"/>
          </a:p>
          <a:p>
            <a:pPr lvl="2" marL="853439" indent="-284479" defTabSz="373887">
              <a:spcBef>
                <a:spcPts val="2600"/>
              </a:spcBef>
              <a:defRPr sz="1800"/>
            </a:pPr>
            <a:r>
              <a:rPr sz="1727"/>
              <a:t>Password: mifnyc</a:t>
            </a:r>
            <a:endParaRPr sz="1727"/>
          </a:p>
          <a:p>
            <a:pPr lvl="2" marL="853439" indent="-284479" defTabSz="373887">
              <a:spcBef>
                <a:spcPts val="2600"/>
              </a:spcBef>
              <a:defRPr sz="1800"/>
            </a:pPr>
            <a:r>
              <a:rPr sz="1727"/>
              <a:t>Database: hackathon_newyork</a:t>
            </a:r>
            <a:endParaRPr sz="1727"/>
          </a:p>
          <a:p>
            <a:pPr lvl="2" marL="853439" indent="-284479" defTabSz="373887">
              <a:spcBef>
                <a:spcPts val="2600"/>
              </a:spcBef>
              <a:defRPr sz="1800"/>
            </a:pPr>
            <a:r>
              <a:rPr sz="1727"/>
              <a:t>Schema: newyork</a:t>
            </a:r>
            <a:endParaRPr sz="1727"/>
          </a:p>
          <a:p>
            <a:pPr lvl="1" marL="568959" indent="-284479" defTabSz="373887">
              <a:spcBef>
                <a:spcPts val="2600"/>
              </a:spcBef>
              <a:defRPr sz="1800"/>
            </a:pPr>
            <a:r>
              <a:rPr sz="1727"/>
              <a:t>Each address_ table has a shape column (ArcSDE / ArcGIS type) and geo column (PostGIS geography type). Some tables have the shape value empty.</a:t>
            </a:r>
            <a:endParaRPr sz="1727"/>
          </a:p>
          <a:p>
            <a:pPr lvl="1" marL="568959" indent="-284479" defTabSz="373887">
              <a:spcBef>
                <a:spcPts val="2600"/>
              </a:spcBef>
              <a:defRPr sz="1800"/>
            </a:pPr>
            <a:r>
              <a:rPr sz="1727"/>
              <a:t>Some pre-made views are available with the view_ prefix. Used for map layers with demographic / statistics data in our product.</a:t>
            </a:r>
            <a:endParaRPr sz="1727"/>
          </a:p>
          <a:p>
            <a:pPr lvl="1" marL="568959" indent="-284479" defTabSz="373887">
              <a:spcBef>
                <a:spcPts val="2600"/>
              </a:spcBef>
              <a:defRPr sz="1800"/>
            </a:pPr>
            <a:r>
              <a:rPr sz="1727"/>
              <a:t>ArcGIS can throw errors, because of the geom column presence - if some table will be required, a copy or a view will be done without the geom column. Just ask :-)</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