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16915"/>
            <a:ext cx="6858000" cy="3606800"/>
          </a:xfrm>
        </p:spPr>
        <p:txBody>
          <a:bodyPr/>
          <a:p>
            <a:r>
              <a:rPr lang="ru-RU" sz="2000"/>
              <a:t>Тестировщик цифровых продуктов</a:t>
            </a:r>
            <a:br>
              <a:rPr lang="ru-RU" sz="2000"/>
            </a:br>
            <a:r>
              <a:rPr lang="en-US" sz="2000"/>
              <a:t>QA 10</a:t>
            </a:r>
            <a:r>
              <a:rPr lang="ru-RU" altLang="en-US" sz="2000"/>
              <a:t>4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r>
              <a:rPr lang="ru-RU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 веб-приложения чата </a:t>
            </a:r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Rocket.Chat</a:t>
            </a:r>
            <a:b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2000"/>
            </a:br>
            <a:br>
              <a:rPr lang="en-US" sz="2000"/>
            </a:br>
            <a:endParaRPr lang="ru-RU" sz="2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57065"/>
            <a:ext cx="6858000" cy="800735"/>
          </a:xfrm>
        </p:spPr>
        <p:txBody>
          <a:bodyPr/>
          <a:p>
            <a:r>
              <a:rPr lang="ru-RU">
                <a:sym typeface="+mn-ea"/>
              </a:rPr>
              <a:t>Козлякова Ирина Александровна </a:t>
            </a:r>
            <a:endParaRPr lang="ru-RU">
              <a:sym typeface="+mn-ea"/>
            </a:endParaRPr>
          </a:p>
          <a:p>
            <a:r>
              <a:rPr lang="ru-RU">
                <a:sym typeface="+mn-ea"/>
              </a:rPr>
              <a:t>(dunaverm@student.21-school.ru)</a:t>
            </a:r>
            <a:endParaRPr lang="ru-RU">
              <a:sym typeface="+mn-ea"/>
            </a:endParaRPr>
          </a:p>
          <a:p>
            <a:endParaRPr lang="ru-RU">
              <a:sym typeface="+mn-ea"/>
            </a:endParaRPr>
          </a:p>
          <a:p>
            <a:r>
              <a:rPr lang="ru-RU">
                <a:sym typeface="+mn-ea"/>
              </a:rPr>
              <a:t>2023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28015"/>
          </a:xfrm>
        </p:spPr>
        <p:txBody>
          <a:bodyPr/>
          <a:p>
            <a:r>
              <a:rPr lang="ru-RU" altLang="en-US" sz="1400" b="1"/>
              <a:t>Б</a:t>
            </a:r>
            <a:r>
              <a:rPr lang="en-US" sz="1400" b="1"/>
              <a:t>аг-репорт </a:t>
            </a:r>
            <a:r>
              <a:rPr lang="ru-RU" sz="1400" b="1"/>
              <a:t>№1. Невозможно сохранить редактирование профиля</a:t>
            </a:r>
            <a:endParaRPr lang="ru-RU" sz="1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970"/>
            <a:ext cx="4707255" cy="2826385"/>
          </a:xfrm>
        </p:spPr>
        <p:txBody>
          <a:bodyPr/>
          <a:p>
            <a:pPr marL="0" indent="0">
              <a:buNone/>
            </a:pPr>
            <a:r>
              <a:rPr lang="ru-RU" altLang="en-US" sz="1400" b="1"/>
              <a:t>1. Предшествующие условия:</a:t>
            </a:r>
            <a:r>
              <a:rPr lang="en-US" altLang="ru-RU" sz="1400"/>
              <a:t> Открыта страница пространства https://dunavermm.rocket.chat/home</a:t>
            </a:r>
            <a:endParaRPr lang="en-US" altLang="ru-RU" sz="1400"/>
          </a:p>
          <a:p>
            <a:pPr marL="0" indent="0">
              <a:buNone/>
            </a:pPr>
            <a:endParaRPr lang="en-US" altLang="ru-RU" sz="1400"/>
          </a:p>
          <a:p>
            <a:pPr marL="0" indent="0">
              <a:buNone/>
            </a:pPr>
            <a:r>
              <a:rPr lang="ru-RU" altLang="en-US" sz="1400" b="1"/>
              <a:t>2. </a:t>
            </a:r>
            <a:r>
              <a:rPr lang="ru-RU" altLang="en-US" sz="1400" b="1">
                <a:sym typeface="+mn-ea"/>
              </a:rPr>
              <a:t>Шаги воспроизведения:</a:t>
            </a:r>
            <a:endParaRPr lang="ru-RU" altLang="en-US" sz="1400" b="1">
              <a:sym typeface="+mn-ea"/>
            </a:endParaRPr>
          </a:p>
          <a:p>
            <a:r>
              <a:rPr lang="ru-RU" altLang="en-US" sz="1400"/>
              <a:t>На сайд-баре в левом верхнем углу страницы нажать на иконку с профилем</a:t>
            </a:r>
            <a:endParaRPr lang="ru-RU" altLang="en-US" sz="1400">
              <a:sym typeface="+mn-ea"/>
            </a:endParaRPr>
          </a:p>
          <a:p>
            <a:r>
              <a:rPr lang="ru-RU" altLang="en-US" sz="1400"/>
              <a:t>В выпадающем меню выбрать кнопку "My Account"</a:t>
            </a:r>
            <a:endParaRPr lang="ru-RU" altLang="en-US" sz="1400">
              <a:sym typeface="+mn-ea"/>
            </a:endParaRPr>
          </a:p>
          <a:p>
            <a:r>
              <a:rPr lang="ru-RU" altLang="en-US" sz="1400"/>
              <a:t>Произвести желаемое редактирование: добавить или изменить ник, био и т.д.</a:t>
            </a:r>
            <a:endParaRPr lang="ru-RU" altLang="en-US" sz="1400">
              <a:sym typeface="+mn-ea"/>
            </a:endParaRPr>
          </a:p>
          <a:p>
            <a:r>
              <a:rPr lang="ru-RU" altLang="en-US" sz="1400"/>
              <a:t>Нажать на кнопку "Save changes"</a:t>
            </a:r>
            <a:endParaRPr lang="ru-RU" altLang="en-US" sz="1400"/>
          </a:p>
          <a:p>
            <a:endParaRPr lang="ru-RU" altLang="en-US" sz="1400"/>
          </a:p>
          <a:p>
            <a:pPr marL="0" indent="0">
              <a:buNone/>
            </a:pPr>
            <a:endParaRPr lang="ru-RU" altLang="en-US" sz="1400"/>
          </a:p>
        </p:txBody>
      </p:sp>
      <p:pic>
        <p:nvPicPr>
          <p:cNvPr id="5" name="Picture 4" descr="bu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3686175"/>
            <a:ext cx="6048375" cy="30702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939790" y="836295"/>
            <a:ext cx="3048000" cy="3155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ru-RU" altLang="en-US" sz="1400" b="1">
                <a:sym typeface="+mn-ea"/>
              </a:rPr>
              <a:t>3. </a:t>
            </a:r>
            <a:r>
              <a:rPr lang="ru-RU" altLang="en-US" sz="1400" b="1">
                <a:sym typeface="+mn-ea"/>
              </a:rPr>
              <a:t>Ожидаемый результат</a:t>
            </a:r>
            <a:r>
              <a:rPr lang="en-US" altLang="ru-RU" sz="1400" b="1">
                <a:sym typeface="+mn-ea"/>
              </a:rPr>
              <a:t>: </a:t>
            </a:r>
            <a:r>
              <a:rPr lang="ru-RU" altLang="en-US" sz="1400">
                <a:sym typeface="+mn-ea"/>
              </a:rPr>
              <a:t>Произведенное редактирование профиля сохранится</a:t>
            </a:r>
            <a:endParaRPr lang="ru-RU" altLang="en-US" sz="1400">
              <a:sym typeface="+mn-ea"/>
            </a:endParaRPr>
          </a:p>
          <a:p>
            <a:pPr marL="0" indent="0">
              <a:buNone/>
            </a:pPr>
            <a:endParaRPr lang="ru-RU" altLang="en-US" sz="1400" b="1"/>
          </a:p>
          <a:p>
            <a:pPr marL="0" indent="0">
              <a:buNone/>
            </a:pPr>
            <a:r>
              <a:rPr lang="ru-RU" altLang="en-US" sz="1400" b="1">
                <a:sym typeface="+mn-ea"/>
              </a:rPr>
              <a:t>4. </a:t>
            </a:r>
            <a:r>
              <a:rPr lang="ru-RU" altLang="en-US" sz="1400" b="1">
                <a:sym typeface="+mn-ea"/>
              </a:rPr>
              <a:t>Фактический результат:</a:t>
            </a:r>
            <a:r>
              <a:rPr lang="ru-RU" altLang="en-US" sz="1400">
                <a:sym typeface="+mn-ea"/>
              </a:rPr>
              <a:t> Выдается сообщение о невозможности сохранить изменения</a:t>
            </a:r>
            <a:endParaRPr lang="ru-RU" altLang="en-US" sz="1400">
              <a:sym typeface="+mn-ea"/>
            </a:endParaRPr>
          </a:p>
          <a:p>
            <a:pPr marL="0" indent="0">
              <a:buNone/>
            </a:pPr>
            <a:endParaRPr lang="ru-RU" altLang="en-US" sz="1400"/>
          </a:p>
          <a:p>
            <a:pPr marL="0" indent="0">
              <a:buNone/>
            </a:pPr>
            <a:r>
              <a:rPr lang="ru-RU" altLang="en-US" sz="1400" b="1">
                <a:sym typeface="+mn-ea"/>
              </a:rPr>
              <a:t>5. </a:t>
            </a:r>
            <a:r>
              <a:rPr lang="ru-RU" altLang="en-US" sz="1400" b="1">
                <a:sym typeface="+mn-ea"/>
              </a:rPr>
              <a:t>Серьезность:</a:t>
            </a:r>
            <a:r>
              <a:rPr lang="ru-RU" altLang="en-US" sz="1400">
                <a:sym typeface="+mn-ea"/>
              </a:rPr>
              <a:t> </a:t>
            </a:r>
            <a:r>
              <a:rPr lang="en-US" altLang="en-US" sz="1400">
                <a:sym typeface="+mn-ea"/>
              </a:rPr>
              <a:t>minor</a:t>
            </a:r>
            <a:endParaRPr lang="en-US" altLang="en-US" sz="1400">
              <a:sym typeface="+mn-ea"/>
            </a:endParaRPr>
          </a:p>
          <a:p>
            <a:pPr marL="0" indent="0">
              <a:buNone/>
            </a:pPr>
            <a:endParaRPr lang="ru-RU" altLang="en-US" sz="1400"/>
          </a:p>
          <a:p>
            <a:pPr marL="0" indent="0">
              <a:buNone/>
            </a:pPr>
            <a:r>
              <a:rPr lang="ru-RU" altLang="en-US" sz="1400" b="1">
                <a:sym typeface="+mn-ea"/>
              </a:rPr>
              <a:t>6. Окружение:</a:t>
            </a:r>
            <a:r>
              <a:rPr lang="ru-RU" altLang="en-US" sz="1400">
                <a:sym typeface="+mn-ea"/>
              </a:rPr>
              <a:t> Операционная система Microsoft Windows 10, браузер Chrome 110.0.5481.65</a:t>
            </a:r>
            <a:endParaRPr lang="ru-RU" alt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28015"/>
          </a:xfrm>
        </p:spPr>
        <p:txBody>
          <a:bodyPr/>
          <a:p>
            <a:r>
              <a:rPr lang="ru-RU" altLang="en-US" sz="1400" b="1"/>
              <a:t>Б</a:t>
            </a:r>
            <a:r>
              <a:rPr lang="en-US" sz="1400" b="1"/>
              <a:t>аг-репорт </a:t>
            </a:r>
            <a:r>
              <a:rPr lang="ru-RU" sz="1400" b="1"/>
              <a:t>№2. Невозможно реализовать двухфакторную аутентификацию </a:t>
            </a:r>
            <a:r>
              <a:rPr lang="en-US" altLang="ru-RU" sz="1400" b="1"/>
              <a:t>TOTP</a:t>
            </a:r>
            <a:r>
              <a:rPr lang="ru-RU" altLang="en-US" sz="1400" b="1"/>
              <a:t> при вводе кода вручную</a:t>
            </a:r>
            <a:endParaRPr lang="ru-RU" altLang="en-US" sz="1400" b="1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02970"/>
            <a:ext cx="4707255" cy="3422015"/>
          </a:xfrm>
        </p:spPr>
        <p:txBody>
          <a:bodyPr/>
          <a:p>
            <a:pPr marL="0" indent="0">
              <a:buNone/>
            </a:pPr>
            <a:r>
              <a:rPr lang="ru-RU" altLang="en-US" sz="1400" b="1"/>
              <a:t>1. Предшествующие условия:</a:t>
            </a:r>
            <a:r>
              <a:rPr lang="en-US" altLang="ru-RU" sz="1400"/>
              <a:t> Открыта страница пространства https://dunavermm.rocket.chat/home</a:t>
            </a:r>
            <a:endParaRPr lang="en-US" altLang="ru-RU" sz="1400"/>
          </a:p>
          <a:p>
            <a:pPr marL="0" indent="0">
              <a:buNone/>
            </a:pPr>
            <a:r>
              <a:rPr lang="ru-RU" altLang="en-US" sz="1400" b="1"/>
              <a:t>2. </a:t>
            </a:r>
            <a:r>
              <a:rPr lang="ru-RU" altLang="en-US" sz="1400" b="1">
                <a:sym typeface="+mn-ea"/>
              </a:rPr>
              <a:t>Шаги воспроизведения:</a:t>
            </a:r>
            <a:endParaRPr lang="ru-RU" altLang="en-US" sz="1400" b="1">
              <a:sym typeface="+mn-ea"/>
            </a:endParaRPr>
          </a:p>
          <a:p>
            <a:r>
              <a:rPr lang="ru-RU" altLang="en-US" sz="1400"/>
              <a:t>На сайд-баре в левом верхнем углу страницы нажать на иконку с профилем</a:t>
            </a:r>
            <a:endParaRPr lang="ru-RU" altLang="en-US" sz="1400">
              <a:sym typeface="+mn-ea"/>
            </a:endParaRPr>
          </a:p>
          <a:p>
            <a:r>
              <a:rPr lang="ru-RU" altLang="en-US" sz="1400"/>
              <a:t>В выпадающем меню выбрать кнопку "My Account"</a:t>
            </a:r>
            <a:endParaRPr lang="ru-RU" altLang="en-US" sz="1400">
              <a:sym typeface="+mn-ea"/>
            </a:endParaRPr>
          </a:p>
          <a:p>
            <a:r>
              <a:rPr lang="ru-RU" altLang="en-US" sz="1400"/>
              <a:t>Выбрать кнопку меню "Security" в левой части экрана</a:t>
            </a:r>
            <a:endParaRPr lang="ru-RU" altLang="en-US" sz="1400"/>
          </a:p>
          <a:p>
            <a:r>
              <a:rPr lang="ru-RU" altLang="en-US" sz="1400"/>
              <a:t>Открыть раздел Two Factor Authentication</a:t>
            </a:r>
            <a:endParaRPr lang="ru-RU" altLang="en-US" sz="1400"/>
          </a:p>
          <a:p>
            <a:r>
              <a:rPr lang="ru-RU" altLang="en-US" sz="1400"/>
              <a:t>Нажать на кнопку "Enable two factor authentication via TOTP"</a:t>
            </a:r>
            <a:endParaRPr lang="ru-RU" altLang="en-US" sz="1400"/>
          </a:p>
          <a:p>
            <a:r>
              <a:rPr lang="ru-RU" altLang="en-US" sz="1400"/>
              <a:t>Ввести код в поле для ввода вручную</a:t>
            </a:r>
            <a:endParaRPr lang="ru-RU" altLang="en-US" sz="1400"/>
          </a:p>
          <a:p>
            <a:r>
              <a:rPr lang="ru-RU" altLang="en-US" sz="1400"/>
              <a:t>Нажать на кнопку "Verify"</a:t>
            </a:r>
            <a:endParaRPr lang="ru-RU" altLang="en-US" sz="1400"/>
          </a:p>
          <a:p>
            <a:pPr marL="0" indent="0">
              <a:buNone/>
            </a:pPr>
            <a:endParaRPr lang="ru-RU" altLang="en-US" sz="1400"/>
          </a:p>
        </p:txBody>
      </p:sp>
      <p:sp>
        <p:nvSpPr>
          <p:cNvPr id="11" name="Text Box 10"/>
          <p:cNvSpPr txBox="1"/>
          <p:nvPr/>
        </p:nvSpPr>
        <p:spPr>
          <a:xfrm>
            <a:off x="5939790" y="836295"/>
            <a:ext cx="3048000" cy="3155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ru-RU" altLang="en-US" sz="1400" b="1">
                <a:sym typeface="+mn-ea"/>
              </a:rPr>
              <a:t>3. </a:t>
            </a:r>
            <a:r>
              <a:rPr lang="ru-RU" altLang="en-US" sz="1400" b="1">
                <a:sym typeface="+mn-ea"/>
              </a:rPr>
              <a:t>Ожидаемый результат</a:t>
            </a:r>
            <a:r>
              <a:rPr lang="en-US" altLang="ru-RU" sz="1400" b="1">
                <a:sym typeface="+mn-ea"/>
              </a:rPr>
              <a:t>: </a:t>
            </a:r>
            <a:r>
              <a:rPr lang="ru-RU" altLang="en-US" sz="1400">
                <a:sym typeface="+mn-ea"/>
              </a:rPr>
              <a:t>Появляется возможность включить двухфакторную аутентификацию</a:t>
            </a:r>
            <a:endParaRPr lang="ru-RU" altLang="en-US" sz="1400">
              <a:sym typeface="+mn-ea"/>
            </a:endParaRPr>
          </a:p>
          <a:p>
            <a:pPr marL="0" indent="0">
              <a:buNone/>
            </a:pPr>
            <a:endParaRPr lang="ru-RU" altLang="en-US" sz="1400" b="1"/>
          </a:p>
          <a:p>
            <a:pPr marL="0" indent="0">
              <a:buNone/>
            </a:pPr>
            <a:r>
              <a:rPr lang="ru-RU" altLang="en-US" sz="1400" b="1">
                <a:sym typeface="+mn-ea"/>
              </a:rPr>
              <a:t>4. </a:t>
            </a:r>
            <a:r>
              <a:rPr lang="ru-RU" altLang="en-US" sz="1400" b="1">
                <a:sym typeface="+mn-ea"/>
              </a:rPr>
              <a:t>Фактический результат:</a:t>
            </a:r>
            <a:r>
              <a:rPr lang="ru-RU" altLang="en-US" sz="1400">
                <a:sym typeface="+mn-ea"/>
              </a:rPr>
              <a:t> Выдается сообщение о неверном коде</a:t>
            </a:r>
            <a:endParaRPr lang="ru-RU" altLang="en-US" sz="1400">
              <a:sym typeface="+mn-ea"/>
            </a:endParaRPr>
          </a:p>
          <a:p>
            <a:pPr marL="0" indent="0">
              <a:buNone/>
            </a:pPr>
            <a:endParaRPr lang="ru-RU" altLang="en-US" sz="1400"/>
          </a:p>
          <a:p>
            <a:pPr marL="0" indent="0">
              <a:buNone/>
            </a:pPr>
            <a:r>
              <a:rPr lang="ru-RU" altLang="en-US" sz="1400" b="1">
                <a:sym typeface="+mn-ea"/>
              </a:rPr>
              <a:t>5. </a:t>
            </a:r>
            <a:r>
              <a:rPr lang="ru-RU" altLang="en-US" sz="1400" b="1">
                <a:sym typeface="+mn-ea"/>
              </a:rPr>
              <a:t>Серьезность:</a:t>
            </a:r>
            <a:r>
              <a:rPr lang="ru-RU" altLang="en-US" sz="1400">
                <a:sym typeface="+mn-ea"/>
              </a:rPr>
              <a:t> </a:t>
            </a:r>
            <a:r>
              <a:rPr lang="en-US" altLang="en-US" sz="1400">
                <a:sym typeface="+mn-ea"/>
              </a:rPr>
              <a:t>minor</a:t>
            </a:r>
            <a:endParaRPr lang="en-US" altLang="en-US" sz="1400">
              <a:sym typeface="+mn-ea"/>
            </a:endParaRPr>
          </a:p>
          <a:p>
            <a:pPr marL="0" indent="0">
              <a:buNone/>
            </a:pPr>
            <a:endParaRPr lang="ru-RU" altLang="en-US" sz="1400"/>
          </a:p>
          <a:p>
            <a:pPr marL="0" indent="0">
              <a:buNone/>
            </a:pPr>
            <a:r>
              <a:rPr lang="ru-RU" altLang="en-US" sz="1400" b="1">
                <a:sym typeface="+mn-ea"/>
              </a:rPr>
              <a:t>6. Окружение:</a:t>
            </a:r>
            <a:r>
              <a:rPr lang="ru-RU" altLang="en-US" sz="1400">
                <a:sym typeface="+mn-ea"/>
              </a:rPr>
              <a:t> Операционная система Microsoft Windows 10, браузер Chrome 110.0.5481.65</a:t>
            </a:r>
            <a:endParaRPr lang="ru-RU" altLang="en-US" sz="1400"/>
          </a:p>
          <a:p>
            <a:endParaRPr lang="en-US" sz="1400"/>
          </a:p>
        </p:txBody>
      </p:sp>
      <p:pic>
        <p:nvPicPr>
          <p:cNvPr id="13" name="Picture 12" descr="bu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4264025"/>
            <a:ext cx="5748020" cy="2556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28015"/>
          </a:xfrm>
        </p:spPr>
        <p:txBody>
          <a:bodyPr/>
          <a:p>
            <a:r>
              <a:rPr lang="ru-RU" altLang="en-US" sz="1400" b="1"/>
              <a:t>Б</a:t>
            </a:r>
            <a:r>
              <a:rPr lang="en-US" sz="1400" b="1"/>
              <a:t>аг-репорт </a:t>
            </a:r>
            <a:r>
              <a:rPr lang="ru-RU" sz="1400" b="1"/>
              <a:t>№</a:t>
            </a:r>
            <a:r>
              <a:rPr lang="en-US" altLang="ru-RU" sz="1400" b="1"/>
              <a:t>3</a:t>
            </a:r>
            <a:r>
              <a:rPr lang="ru-RU" sz="1400" b="1"/>
              <a:t>. Некорректное удаление сообщений новее заданной даты</a:t>
            </a:r>
            <a:endParaRPr lang="en-US" sz="1400" b="1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02970"/>
            <a:ext cx="4707255" cy="3422015"/>
          </a:xfrm>
        </p:spPr>
        <p:txBody>
          <a:bodyPr/>
          <a:p>
            <a:pPr marL="0" indent="0">
              <a:buNone/>
            </a:pPr>
            <a:r>
              <a:rPr lang="ru-RU" altLang="en-US" sz="1400" b="1"/>
              <a:t>1. Предшествующие условия:</a:t>
            </a:r>
            <a:r>
              <a:rPr lang="en-US" altLang="ru-RU" sz="1400"/>
              <a:t> </a:t>
            </a:r>
            <a:endParaRPr lang="en-US" altLang="ru-RU" sz="1400"/>
          </a:p>
          <a:p>
            <a:r>
              <a:rPr lang="en-US" altLang="ru-RU" sz="1400"/>
              <a:t>Открыта страница пространства https://dunavermm.rocket.chat/home</a:t>
            </a:r>
            <a:endParaRPr lang="en-US" altLang="ru-RU" sz="1400"/>
          </a:p>
          <a:p>
            <a:r>
              <a:rPr lang="en-US" altLang="ru-RU" sz="1400"/>
              <a:t>Открыт произвольный канал</a:t>
            </a:r>
            <a:endParaRPr lang="en-US" altLang="ru-RU" sz="1400"/>
          </a:p>
          <a:p>
            <a:r>
              <a:rPr lang="en-US" altLang="ru-RU" sz="1400"/>
              <a:t>В канал отправлено сообщение</a:t>
            </a:r>
            <a:endParaRPr lang="en-US" altLang="ru-RU" sz="1400"/>
          </a:p>
          <a:p>
            <a:endParaRPr lang="en-US" altLang="ru-RU" sz="1400"/>
          </a:p>
          <a:p>
            <a:pPr marL="0" indent="0">
              <a:buNone/>
            </a:pPr>
            <a:r>
              <a:rPr lang="ru-RU" altLang="en-US" sz="1400" b="1"/>
              <a:t>2. </a:t>
            </a:r>
            <a:r>
              <a:rPr lang="ru-RU" altLang="en-US" sz="1400" b="1">
                <a:sym typeface="+mn-ea"/>
              </a:rPr>
              <a:t>Шаги воспроизведения:</a:t>
            </a:r>
            <a:endParaRPr lang="ru-RU" altLang="en-US" sz="1400" b="1">
              <a:sym typeface="+mn-ea"/>
            </a:endParaRPr>
          </a:p>
          <a:p>
            <a:r>
              <a:rPr lang="ru-RU" altLang="en-US" sz="1400"/>
              <a:t>Нажать на три точки в меню в правом верхнем углу страницы</a:t>
            </a:r>
            <a:endParaRPr lang="ru-RU" altLang="en-US" sz="1400"/>
          </a:p>
          <a:p>
            <a:r>
              <a:rPr lang="ru-RU" altLang="en-US" sz="1400"/>
              <a:t>Нажать на кнопку "Prune Messages" в выпадающем меню</a:t>
            </a:r>
            <a:endParaRPr lang="ru-RU" altLang="en-US" sz="1400"/>
          </a:p>
          <a:p>
            <a:r>
              <a:rPr lang="ru-RU" altLang="en-US" sz="1400"/>
              <a:t>В поле для ввода "Newer than" установить дату соответствующую дате отправленного сообщения</a:t>
            </a:r>
            <a:endParaRPr lang="ru-RU" altLang="en-US" sz="1400"/>
          </a:p>
          <a:p>
            <a:r>
              <a:rPr lang="ru-RU" altLang="en-US" sz="1400"/>
              <a:t>Нажать на кнопку "Prune"</a:t>
            </a:r>
            <a:endParaRPr lang="ru-RU" altLang="en-US" sz="1400"/>
          </a:p>
          <a:p>
            <a:pPr marL="0" indent="0">
              <a:buNone/>
            </a:pPr>
            <a:endParaRPr lang="ru-RU" altLang="en-US" sz="1400"/>
          </a:p>
        </p:txBody>
      </p:sp>
      <p:sp>
        <p:nvSpPr>
          <p:cNvPr id="11" name="Text Box 10"/>
          <p:cNvSpPr txBox="1"/>
          <p:nvPr/>
        </p:nvSpPr>
        <p:spPr>
          <a:xfrm>
            <a:off x="5939790" y="836295"/>
            <a:ext cx="3048000" cy="3155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ru-RU" altLang="en-US" sz="1400" b="1">
                <a:sym typeface="+mn-ea"/>
              </a:rPr>
              <a:t>3. </a:t>
            </a:r>
            <a:r>
              <a:rPr lang="ru-RU" altLang="en-US" sz="1400" b="1">
                <a:sym typeface="+mn-ea"/>
              </a:rPr>
              <a:t>Ожидаемый результат</a:t>
            </a:r>
            <a:r>
              <a:rPr lang="en-US" altLang="ru-RU" sz="1400" b="1">
                <a:sym typeface="+mn-ea"/>
              </a:rPr>
              <a:t>: </a:t>
            </a:r>
            <a:endParaRPr lang="en-US" altLang="ru-RU" sz="1400" b="1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ru-RU" altLang="en-US" sz="1400">
                <a:sym typeface="+mn-ea"/>
              </a:rPr>
              <a:t>Сообщения новее указанной даты удалены</a:t>
            </a:r>
            <a:endParaRPr lang="ru-RU" altLang="en-US" sz="1400">
              <a:sym typeface="+mn-ea"/>
            </a:endParaRPr>
          </a:p>
          <a:p>
            <a:pPr marL="0" indent="0">
              <a:buNone/>
            </a:pPr>
            <a:endParaRPr lang="ru-RU" altLang="en-US" sz="1400" b="1"/>
          </a:p>
          <a:p>
            <a:pPr marL="0" indent="0">
              <a:buNone/>
            </a:pPr>
            <a:r>
              <a:rPr lang="ru-RU" altLang="en-US" sz="1400" b="1">
                <a:sym typeface="+mn-ea"/>
              </a:rPr>
              <a:t>4. Фактический результат:</a:t>
            </a:r>
            <a:r>
              <a:rPr lang="ru-RU" altLang="en-US" sz="1400">
                <a:sym typeface="+mn-ea"/>
              </a:rPr>
              <a:t> Удаляются сообщения новее </a:t>
            </a:r>
            <a:r>
              <a:rPr lang="ru-RU" altLang="en-US" sz="1400">
                <a:sym typeface="+mn-ea"/>
              </a:rPr>
              <a:t>указанной </a:t>
            </a:r>
            <a:r>
              <a:rPr lang="ru-RU" altLang="en-US" sz="1400">
                <a:sym typeface="+mn-ea"/>
              </a:rPr>
              <a:t>даты и сообщения отправленные в указанную дату</a:t>
            </a:r>
            <a:endParaRPr lang="ru-RU" altLang="en-US" sz="1400">
              <a:sym typeface="+mn-ea"/>
            </a:endParaRPr>
          </a:p>
          <a:p>
            <a:pPr marL="0" indent="0">
              <a:buNone/>
            </a:pPr>
            <a:endParaRPr lang="ru-RU" altLang="en-US" sz="1400"/>
          </a:p>
          <a:p>
            <a:pPr marL="0" indent="0">
              <a:buNone/>
            </a:pPr>
            <a:r>
              <a:rPr lang="ru-RU" altLang="en-US" sz="1400" b="1">
                <a:sym typeface="+mn-ea"/>
              </a:rPr>
              <a:t>5. </a:t>
            </a:r>
            <a:r>
              <a:rPr lang="ru-RU" altLang="en-US" sz="1400" b="1">
                <a:sym typeface="+mn-ea"/>
              </a:rPr>
              <a:t>Серьезность:</a:t>
            </a:r>
            <a:r>
              <a:rPr lang="ru-RU" altLang="en-US" sz="1400">
                <a:sym typeface="+mn-ea"/>
              </a:rPr>
              <a:t> </a:t>
            </a:r>
            <a:r>
              <a:rPr lang="en-US" altLang="en-US" sz="1400">
                <a:sym typeface="+mn-ea"/>
              </a:rPr>
              <a:t>minor</a:t>
            </a:r>
            <a:endParaRPr lang="en-US" altLang="en-US" sz="1400">
              <a:sym typeface="+mn-ea"/>
            </a:endParaRPr>
          </a:p>
          <a:p>
            <a:pPr marL="0" indent="0">
              <a:buNone/>
            </a:pPr>
            <a:endParaRPr lang="ru-RU" altLang="en-US" sz="1400"/>
          </a:p>
          <a:p>
            <a:pPr marL="0" indent="0">
              <a:buNone/>
            </a:pPr>
            <a:r>
              <a:rPr lang="ru-RU" altLang="en-US" sz="1400" b="1">
                <a:sym typeface="+mn-ea"/>
              </a:rPr>
              <a:t>6. Окружение:</a:t>
            </a:r>
            <a:r>
              <a:rPr lang="ru-RU" altLang="en-US" sz="1400">
                <a:sym typeface="+mn-ea"/>
              </a:rPr>
              <a:t> Операционная система Microsoft Windows 10, браузер Chrome 110.0.5481.65</a:t>
            </a:r>
            <a:endParaRPr lang="ru-RU" altLang="en-US" sz="1400"/>
          </a:p>
          <a:p>
            <a:endParaRPr lang="en-US" sz="1400"/>
          </a:p>
        </p:txBody>
      </p:sp>
      <p:pic>
        <p:nvPicPr>
          <p:cNvPr id="4" name="Picture 3" descr="bug3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4293235"/>
            <a:ext cx="4859655" cy="2411095"/>
          </a:xfrm>
          <a:prstGeom prst="rect">
            <a:avLst/>
          </a:prstGeom>
        </p:spPr>
      </p:pic>
      <p:pic>
        <p:nvPicPr>
          <p:cNvPr id="5" name="Picture 4" descr="bug3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4404360"/>
            <a:ext cx="4145280" cy="20713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28015"/>
          </a:xfrm>
        </p:spPr>
        <p:txBody>
          <a:bodyPr/>
          <a:p>
            <a:r>
              <a:rPr lang="ru-RU" sz="3200" b="1"/>
              <a:t>Т</a:t>
            </a:r>
            <a:r>
              <a:rPr sz="3200" b="1"/>
              <a:t>ест-репорт</a:t>
            </a:r>
            <a:endParaRPr sz="3200" b="1"/>
          </a:p>
        </p:txBody>
      </p:sp>
      <p:sp>
        <p:nvSpPr>
          <p:cNvPr id="11" name="Text Box 10"/>
          <p:cNvSpPr txBox="1"/>
          <p:nvPr/>
        </p:nvSpPr>
        <p:spPr>
          <a:xfrm>
            <a:off x="5939790" y="836295"/>
            <a:ext cx="3048000" cy="3155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1400"/>
          </a:p>
        </p:txBody>
      </p:sp>
      <p:pic>
        <p:nvPicPr>
          <p:cNvPr id="12" name="Picture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196340"/>
            <a:ext cx="4182110" cy="4747895"/>
          </a:xfrm>
          <a:prstGeom prst="rect">
            <a:avLst/>
          </a:prstGeom>
        </p:spPr>
      </p:pic>
      <p:pic>
        <p:nvPicPr>
          <p:cNvPr id="13" name="Picture 1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55" y="836295"/>
            <a:ext cx="4175125" cy="5957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72795"/>
          </a:xfrm>
        </p:spPr>
        <p:txBody>
          <a:bodyPr/>
          <a:p>
            <a:r>
              <a:rPr lang="ru-RU" altLang="en-US" sz="2400" b="1"/>
              <a:t>С</a:t>
            </a:r>
            <a:r>
              <a:rPr lang="en-US" sz="2400" b="1"/>
              <a:t>писок возможных интеграционных взаимодействий</a:t>
            </a:r>
            <a:br>
              <a:rPr lang="en-US" sz="2400" b="1"/>
            </a:b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965"/>
            <a:ext cx="8229600" cy="5136515"/>
          </a:xfrm>
        </p:spPr>
        <p:txBody>
          <a:bodyPr/>
          <a:p>
            <a:r>
              <a:rPr lang="en-US" sz="1800" b="1"/>
              <a:t>Google Calendar + Rocket.Chat</a:t>
            </a:r>
            <a:r>
              <a:rPr lang="ru-RU" altLang="en-US" sz="1800" b="1"/>
              <a:t>.</a:t>
            </a:r>
            <a:r>
              <a:rPr lang="ru-RU" altLang="en-US" sz="1800"/>
              <a:t> Получать уведомления Rock.Chat, когда события вот-вот начнутся в Календаре Google.</a:t>
            </a:r>
            <a:endParaRPr lang="ru-RU" altLang="en-US" sz="1800"/>
          </a:p>
          <a:p>
            <a:r>
              <a:rPr lang="ru-RU" altLang="en-US" sz="1800" b="1"/>
              <a:t>Gmail + Rocket.Chat.</a:t>
            </a:r>
            <a:r>
              <a:rPr lang="ru-RU" altLang="en-US" sz="1800"/>
              <a:t> Получать новые электронные письма Gmail и отправлять личные групповые сообщения в Rocket.Chat (только для корпоративных учетных записей Gmail)</a:t>
            </a:r>
            <a:endParaRPr lang="ru-RU" altLang="en-US" sz="1800"/>
          </a:p>
          <a:p>
            <a:r>
              <a:rPr lang="ru-RU" altLang="en-US" sz="1800" b="1"/>
              <a:t>Twitter + Rocket.Chat.</a:t>
            </a:r>
            <a:r>
              <a:rPr lang="ru-RU" altLang="en-US" sz="1800"/>
              <a:t> Получать уведомления о новых упоминаниях в Твиттере через личные групповые сообщения на Rocket.Chat.</a:t>
            </a:r>
            <a:endParaRPr lang="ru-RU" altLang="en-US" sz="1800"/>
          </a:p>
          <a:p>
            <a:r>
              <a:rPr lang="ru-RU" altLang="en-US" sz="1800" b="1"/>
              <a:t>Discourse + Rocket.Chat. </a:t>
            </a:r>
            <a:r>
              <a:rPr lang="ru-RU" altLang="en-US" sz="1800"/>
              <a:t>Получать сообщения Rocket.Chat для новых сообщений Discourse</a:t>
            </a:r>
            <a:endParaRPr lang="ru-RU" altLang="en-US" sz="1800"/>
          </a:p>
          <a:p>
            <a:r>
              <a:rPr lang="en-US" altLang="en-US" sz="1800" b="1"/>
              <a:t>Slack </a:t>
            </a:r>
            <a:r>
              <a:rPr lang="ru-RU" altLang="en-US" sz="1800" b="1">
                <a:sym typeface="+mn-ea"/>
              </a:rPr>
              <a:t>+ Rocket.Chat.</a:t>
            </a:r>
            <a:r>
              <a:rPr lang="ru-RU" altLang="en-US" sz="1800">
                <a:sym typeface="+mn-ea"/>
              </a:rPr>
              <a:t> Обмениваться сообщениями между командами и платформами</a:t>
            </a:r>
            <a:endParaRPr lang="ru-RU" altLang="en-US" sz="1800">
              <a:sym typeface="+mn-ea"/>
            </a:endParaRPr>
          </a:p>
          <a:p>
            <a:r>
              <a:rPr lang="en-US" altLang="ru-RU" sz="1800" b="1">
                <a:sym typeface="+mn-ea"/>
              </a:rPr>
              <a:t>GitLab, GitHub </a:t>
            </a:r>
            <a:r>
              <a:rPr lang="ru-RU" altLang="en-US" sz="1800" b="1">
                <a:sym typeface="+mn-ea"/>
              </a:rPr>
              <a:t>+ Rocket.Chat.</a:t>
            </a:r>
            <a:r>
              <a:rPr lang="en-US" altLang="ru-RU" sz="1800">
                <a:sym typeface="+mn-ea"/>
              </a:rPr>
              <a:t> </a:t>
            </a:r>
            <a:r>
              <a:rPr lang="ru-RU" altLang="ru-RU" sz="1800">
                <a:sym typeface="+mn-ea"/>
              </a:rPr>
              <a:t>Получать уведомления о коммитах</a:t>
            </a:r>
            <a:endParaRPr lang="ru-RU" altLang="ru-RU" sz="1800">
              <a:sym typeface="+mn-ea"/>
            </a:endParaRPr>
          </a:p>
          <a:p>
            <a:r>
              <a:rPr lang="en-US" altLang="en-US" sz="1800" b="1">
                <a:sym typeface="+mn-ea"/>
              </a:rPr>
              <a:t>Google Drvie, Drop Box </a:t>
            </a:r>
            <a:r>
              <a:rPr lang="ru-RU" altLang="en-US" sz="1800" b="1">
                <a:sym typeface="+mn-ea"/>
              </a:rPr>
              <a:t>+ Rocket.Chat.</a:t>
            </a:r>
            <a:r>
              <a:rPr lang="en-US" altLang="ru-RU" sz="1800">
                <a:sym typeface="+mn-ea"/>
              </a:rPr>
              <a:t> </a:t>
            </a:r>
            <a:r>
              <a:rPr lang="ru-RU" altLang="ru-RU" sz="1800">
                <a:sym typeface="+mn-ea"/>
              </a:rPr>
              <a:t>Обмениваться файлами и документами</a:t>
            </a:r>
            <a:endParaRPr lang="ru-RU" altLang="ru-RU" sz="1800">
              <a:sym typeface="+mn-ea"/>
            </a:endParaRPr>
          </a:p>
          <a:p>
            <a:r>
              <a:rPr lang="en-US" altLang="en-US" sz="1800" b="1">
                <a:sym typeface="+mn-ea"/>
              </a:rPr>
              <a:t>Youtube </a:t>
            </a:r>
            <a:r>
              <a:rPr lang="ru-RU" altLang="en-US" sz="1800" b="1">
                <a:sym typeface="+mn-ea"/>
              </a:rPr>
              <a:t>+ Rocket.Chat.</a:t>
            </a:r>
            <a:r>
              <a:rPr lang="en-US" altLang="ru-RU" sz="1800" b="1">
                <a:sym typeface="+mn-ea"/>
              </a:rPr>
              <a:t> </a:t>
            </a:r>
            <a:r>
              <a:rPr lang="en-US" altLang="ru-RU" sz="1800">
                <a:sym typeface="+mn-ea"/>
              </a:rPr>
              <a:t>G</a:t>
            </a:r>
            <a:r>
              <a:rPr lang="ru-RU" altLang="ru-RU" sz="1800">
                <a:sym typeface="+mn-ea"/>
              </a:rPr>
              <a:t>Получать уведомления о новых видео и стримах.</a:t>
            </a:r>
            <a:endParaRPr lang="ru-RU" altLang="en-US" sz="1800">
              <a:sym typeface="+mn-ea"/>
            </a:endParaRPr>
          </a:p>
          <a:p>
            <a:endParaRPr lang="ru-RU" altLang="en-US" sz="1400"/>
          </a:p>
          <a:p>
            <a:endParaRPr lang="ru-RU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92480"/>
          </a:xfrm>
        </p:spPr>
        <p:txBody>
          <a:bodyPr/>
          <a:p>
            <a:r>
              <a:rPr lang="ru-RU" sz="2400" b="1"/>
              <a:t>Р</a:t>
            </a:r>
            <a:r>
              <a:rPr lang="en-US" sz="2400" b="1"/>
              <a:t>ефлексия: что получилось? что можно улучшить?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940"/>
            <a:ext cx="8229600" cy="5209540"/>
          </a:xfrm>
        </p:spPr>
        <p:txBody>
          <a:bodyPr/>
          <a:p>
            <a:pPr marL="0" indent="0">
              <a:buNone/>
            </a:pPr>
            <a:r>
              <a:rPr lang="ru-RU" altLang="en-US" sz="1800"/>
              <a:t>Для выполнения итоговой работы по тестировнию веб-приложения чата </a:t>
            </a:r>
            <a:r>
              <a:rPr lang="en-US" altLang="en-US" sz="1800"/>
              <a:t>Rocket.Chat </a:t>
            </a:r>
            <a:r>
              <a:rPr lang="ru-RU" altLang="en-US" sz="1800"/>
              <a:t>мною была проделана следующая работа:</a:t>
            </a:r>
            <a:endParaRPr lang="ru-RU" altLang="en-US" sz="1800"/>
          </a:p>
          <a:p>
            <a:r>
              <a:rPr lang="ru-RU" altLang="en-US" sz="1800"/>
              <a:t>Разработана тестовая стратегия;</a:t>
            </a:r>
            <a:endParaRPr lang="ru-RU" altLang="en-US" sz="1800"/>
          </a:p>
          <a:p>
            <a:r>
              <a:rPr lang="ru-RU" altLang="en-US" sz="1800"/>
              <a:t>Написаны сценарии использования;</a:t>
            </a:r>
            <a:endParaRPr lang="ru-RU" altLang="en-US" sz="1800"/>
          </a:p>
          <a:p>
            <a:r>
              <a:rPr lang="ru-RU" altLang="en-US" sz="1800"/>
              <a:t>По сценариям использования в </a:t>
            </a:r>
            <a:r>
              <a:rPr lang="en-US" altLang="ru-RU" sz="1800"/>
              <a:t>TestIT </a:t>
            </a:r>
            <a:r>
              <a:rPr lang="ru-RU" altLang="en-US" sz="1800"/>
              <a:t>написаны тест-кейсы; </a:t>
            </a:r>
            <a:endParaRPr lang="ru-RU" altLang="en-US" sz="1800"/>
          </a:p>
          <a:p>
            <a:r>
              <a:rPr lang="ru-RU" altLang="ru-RU" sz="1800"/>
              <a:t>Найденные дефекты зафиксированы в баг-репортах;</a:t>
            </a:r>
            <a:endParaRPr lang="ru-RU" altLang="ru-RU" sz="1800"/>
          </a:p>
          <a:p>
            <a:r>
              <a:rPr lang="ru-RU" altLang="ru-RU" sz="1800"/>
              <a:t>Составлен отчет о тестировании.</a:t>
            </a:r>
            <a:endParaRPr lang="ru-RU" altLang="ru-RU" sz="1800"/>
          </a:p>
          <a:p>
            <a:endParaRPr lang="ru-RU" altLang="ru-RU" sz="1800"/>
          </a:p>
          <a:p>
            <a:pPr marL="0" indent="0">
              <a:buNone/>
            </a:pPr>
            <a:r>
              <a:rPr lang="ru-RU" altLang="ru-RU" sz="1800"/>
              <a:t>В целом в процессе учебы и после проделанной итоговой работы в частности сложилось понимание о применении и написании различных тестовых артефактов, освоен продукт </a:t>
            </a:r>
            <a:r>
              <a:rPr lang="en-US" altLang="ru-RU" sz="1800">
                <a:sym typeface="+mn-ea"/>
              </a:rPr>
              <a:t>TestIT</a:t>
            </a:r>
            <a:r>
              <a:rPr lang="ru-RU" altLang="en-US" sz="1800">
                <a:sym typeface="+mn-ea"/>
              </a:rPr>
              <a:t>.</a:t>
            </a:r>
            <a:endParaRPr lang="ru-RU" altLang="en-US" sz="1800">
              <a:sym typeface="+mn-ea"/>
            </a:endParaRPr>
          </a:p>
          <a:p>
            <a:pPr marL="0" indent="0">
              <a:buNone/>
            </a:pPr>
            <a:endParaRPr lang="ru-RU" altLang="en-US" sz="1800">
              <a:sym typeface="+mn-ea"/>
            </a:endParaRPr>
          </a:p>
          <a:p>
            <a:pPr marL="0" indent="0">
              <a:buNone/>
            </a:pPr>
            <a:r>
              <a:rPr lang="ru-RU" altLang="en-US" sz="1800">
                <a:sym typeface="+mn-ea"/>
              </a:rPr>
              <a:t>Проект был достаточно интересным, но хотелось бы более детального описания некоторых пунктов задания, что именно требовалось выполнить в том или ином случае.  </a:t>
            </a:r>
            <a:endParaRPr lang="ru-RU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две проверки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645285"/>
            <a:ext cx="8716645" cy="36468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723515" y="586105"/>
            <a:ext cx="4853305" cy="623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2800" b="1"/>
              <a:t>Результаты двух peer-to peer проверок</a:t>
            </a:r>
            <a:endParaRPr lang="ru-RU" alt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21335"/>
          </a:xfrm>
        </p:spPr>
        <p:txBody>
          <a:bodyPr/>
          <a:p>
            <a:r>
              <a:rPr lang="en-US" sz="1800" b="1"/>
              <a:t>STLC - жизненный цикл тестирования веб-версии чата Rocket.Chat</a:t>
            </a:r>
            <a:endParaRPr lang="en-US" sz="1800" b="1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57200" y="897890"/>
          <a:ext cx="8229600" cy="573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519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Анализ требований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Планирование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Подготовка тест-кейсов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Настройка окружения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Выполнение тестов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Завершение тестирования</a:t>
                      </a:r>
                      <a:endParaRPr lang="en-US" sz="1200"/>
                    </a:p>
                  </a:txBody>
                  <a:tcPr/>
                </a:tc>
              </a:tr>
              <a:tr h="4810760"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200"/>
                        <a:t>Анализ требований</a:t>
                      </a:r>
                      <a:r>
                        <a:rPr lang="en-US" altLang="ru-RU" sz="1200"/>
                        <a:t> (</a:t>
                      </a:r>
                      <a:r>
                        <a:rPr lang="ru-RU" altLang="ru-RU" sz="1200"/>
                        <a:t>функциональные и нефнкциональные</a:t>
                      </a:r>
                      <a:r>
                        <a:rPr lang="en-US" altLang="ru-RU" sz="1200"/>
                        <a:t>)</a:t>
                      </a:r>
                      <a:r>
                        <a:rPr lang="ru-RU" sz="1200"/>
                        <a:t> к </a:t>
                      </a:r>
                      <a:r>
                        <a:rPr lang="en-US" sz="1200"/>
                        <a:t>Rocket.Chat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Определение типов тестирования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Сбор информации о приоритетах в тестировании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Определение тестового окружения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>
                        <a:buFont typeface="Arial" panose="020B0604020202020204" pitchFamily="34" charset="0"/>
                      </a:pP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Подготовка стратегии (и плана тестирования)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Выбор инструментов тестирования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Оценка трудозатрат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Планирование ресурсов, определение ролей и ответственности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Создание тест-кейсов (и автотестов, если будет применяться автоматизация)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Подготовка исходных данных для тестирования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Понять нужную архитектуру, настройки окружения и подготовить список требований к харду и софту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Настроить тестовое окружение и тестовые данные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Провести smoke-тест окружения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Выполнение тестирования в соответствии с планом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Получение результат</a:t>
                      </a:r>
                      <a:r>
                        <a:rPr lang="ru-RU" altLang="en-US" sz="1200"/>
                        <a:t>ов</a:t>
                      </a:r>
                      <a:r>
                        <a:rPr lang="en-US" sz="1200"/>
                        <a:t> тестирования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Повторное тестирование исправленных багов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Оценка критериев завершения цикла 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Подготовка документа с выводами, сделанными во время тестирования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Подготовка отчета о завершении тестирования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Подготовка отчета для клиента с количественными и качественными характеристиками тестируемой системы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Анализ результатов тестирования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77215"/>
          </a:xfrm>
        </p:spPr>
        <p:txBody>
          <a:bodyPr/>
          <a:p>
            <a:r>
              <a:rPr lang="ru-RU" altLang="en-US" sz="1400" b="1"/>
              <a:t>Стратегия тестирования</a:t>
            </a:r>
            <a:endParaRPr lang="ru-RU" altLang="en-US" sz="1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5820"/>
            <a:ext cx="8229600" cy="5280660"/>
          </a:xfrm>
        </p:spPr>
        <p:txBody>
          <a:bodyPr/>
          <a:p>
            <a:pPr marL="0" indent="0">
              <a:buNone/>
            </a:pPr>
            <a:r>
              <a:rPr lang="ru-RU" altLang="en-US" sz="1200" b="1"/>
              <a:t>1. Введение</a:t>
            </a:r>
            <a:r>
              <a:rPr lang="ru-RU" altLang="en-US" sz="1200"/>
              <a:t>. Rocket.Chat - это корпоративная платформа обмена сообщениями, которая позволяет командам общаться и сотрудничать в режиме реального времени. Корпоративный мессенджер предоставляет множество функций для видеозвонков и аудиоконференций, обмена сообщениями и файлами, совместного использования экрана и многого другого.</a:t>
            </a:r>
            <a:endParaRPr lang="ru-RU" altLang="en-US" sz="1200"/>
          </a:p>
          <a:p>
            <a:pPr marL="0" indent="0">
              <a:buNone/>
            </a:pPr>
            <a:r>
              <a:rPr lang="ru-RU" altLang="en-US" sz="1200"/>
              <a:t>Состав команды: Козлякова Ирина, Junior QA tester, (dunaverm@student.21-school.ru)</a:t>
            </a:r>
            <a:endParaRPr lang="ru-RU" altLang="en-US" sz="1200"/>
          </a:p>
          <a:p>
            <a:pPr marL="0" indent="0">
              <a:buNone/>
            </a:pPr>
            <a:r>
              <a:rPr lang="ru-RU" altLang="en-US" sz="1200"/>
              <a:t>Работала со следующими проектами: СберМаркет, СберСтрахование, СберМегаМаркет, Saucedemo, TestIT, Swagger, FakeRestAPI, tutu, Notion, Postman, GitLab, Android Studio.</a:t>
            </a:r>
            <a:endParaRPr lang="ru-RU" altLang="en-US" sz="1200"/>
          </a:p>
          <a:p>
            <a:pPr marL="0" indent="0">
              <a:buNone/>
            </a:pPr>
            <a:endParaRPr lang="ru-RU" altLang="en-US" sz="1200"/>
          </a:p>
          <a:p>
            <a:pPr marL="0" indent="0">
              <a:buNone/>
            </a:pPr>
            <a:r>
              <a:rPr lang="ru-RU" altLang="en-US" sz="1200" b="1"/>
              <a:t>2. Типы проводимого тестирования:</a:t>
            </a:r>
            <a:r>
              <a:rPr lang="ru-RU" altLang="en-US" sz="1200"/>
              <a:t> функциональное тестирование, тестирование интерфейса (UI-тестирование)</a:t>
            </a:r>
            <a:r>
              <a:rPr lang="ru-RU" altLang="en-US" sz="1200" b="1"/>
              <a:t>, </a:t>
            </a:r>
            <a:r>
              <a:rPr lang="ru-RU" altLang="en-US" sz="1200"/>
              <a:t>кроссбраузерное тестирование, тестирование безопасности, тестирование производительности, тестирование надежности после сбоев, тестирование удобства использования (юзабилити).</a:t>
            </a:r>
            <a:endParaRPr lang="ru-RU" altLang="en-US" sz="1200"/>
          </a:p>
          <a:p>
            <a:pPr marL="0" indent="0">
              <a:buNone/>
            </a:pPr>
            <a:endParaRPr lang="ru-RU" altLang="en-US" sz="1200"/>
          </a:p>
          <a:p>
            <a:pPr marL="0" indent="0">
              <a:buNone/>
            </a:pPr>
            <a:r>
              <a:rPr lang="ru-RU" altLang="en-US" sz="1200" b="1"/>
              <a:t>3. Части системы, которые будут протестированы:</a:t>
            </a:r>
            <a:endParaRPr lang="ru-RU" altLang="en-US" sz="1200"/>
          </a:p>
          <a:p>
            <a:r>
              <a:rPr lang="ru-RU" altLang="en-US" sz="1200"/>
              <a:t>Работа чата (добавление, редактирование тестктовых, аудио и видео сообщений, добавление и скачивание файлов, создание аудио и видео звонков, демонстрация экрана), </a:t>
            </a:r>
            <a:endParaRPr lang="ru-RU" altLang="en-US" sz="1200"/>
          </a:p>
          <a:p>
            <a:r>
              <a:rPr lang="ru-RU" altLang="en-US" sz="1200"/>
              <a:t>Профиль (создание, просмотр, редактирование, изменение статуса), </a:t>
            </a:r>
            <a:endParaRPr lang="ru-RU" altLang="en-US" sz="1200"/>
          </a:p>
          <a:p>
            <a:r>
              <a:rPr lang="ru-RU" altLang="en-US" sz="1200"/>
              <a:t>Присоединение к текущим каналам, командам, дискуссиям (каталог), </a:t>
            </a:r>
            <a:endParaRPr lang="ru-RU" altLang="en-US" sz="1200"/>
          </a:p>
          <a:p>
            <a:r>
              <a:rPr lang="ru-RU" altLang="en-US" sz="1200"/>
              <a:t>Каналы (создание, удаление каналов, команд, дискуссий, личных переписок), </a:t>
            </a:r>
            <a:endParaRPr lang="ru-RU" altLang="en-US" sz="1200"/>
          </a:p>
          <a:p>
            <a:r>
              <a:rPr lang="ru-RU" altLang="en-US" sz="1200"/>
              <a:t>Панель кнопок быстрого доступа (переход в профайл, на домашнюю страницу, каталог, поиск, создание команд, каналов, дискуссий, прямых сообщений пользователю)</a:t>
            </a:r>
            <a:endParaRPr lang="ru-RU" altLang="en-US" sz="1200"/>
          </a:p>
          <a:p>
            <a:r>
              <a:rPr lang="ru-RU" altLang="en-US" sz="1200"/>
              <a:t>Администрирование (панель администратора с соответствующими функциями и полномочиями), </a:t>
            </a:r>
            <a:endParaRPr lang="ru-RU" altLang="en-US" sz="1200"/>
          </a:p>
          <a:p>
            <a:r>
              <a:rPr lang="ru-RU" altLang="en-US" sz="1200"/>
              <a:t>Настройка веб-приложения (общие настройки, настройки оповещения, безопасность, экспорт и импорт данных, присутствие пользователя)	</a:t>
            </a:r>
            <a:endParaRPr lang="ru-RU" altLang="en-US" sz="1200"/>
          </a:p>
        </p:txBody>
      </p:sp>
    </p:spTree>
  </p:cSld>
  <p:clrMapOvr>
    <a:masterClrMapping/>
  </p:clrMapOvr>
  <p:transition>
    <p:sndAc>
      <p:endSnd/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455"/>
            <a:ext cx="8229600" cy="5661025"/>
          </a:xfrm>
        </p:spPr>
        <p:txBody>
          <a:bodyPr/>
          <a:p>
            <a:pPr marL="0" indent="0">
              <a:buNone/>
            </a:pPr>
            <a:r>
              <a:rPr lang="ru-RU" altLang="en-US" sz="1200" b="1"/>
              <a:t>4. </a:t>
            </a:r>
            <a:r>
              <a:rPr lang="en-US" sz="1200" b="1"/>
              <a:t>Окружение для работы</a:t>
            </a:r>
            <a:r>
              <a:rPr lang="ru-RU" altLang="en-US" sz="1200" b="1"/>
              <a:t>: </a:t>
            </a:r>
            <a:endParaRPr lang="ru-RU" altLang="en-US" sz="1200" b="1"/>
          </a:p>
          <a:p>
            <a:pPr marL="0" indent="0">
              <a:buNone/>
            </a:pPr>
            <a:r>
              <a:rPr lang="ru-RU" altLang="en-US" sz="1200"/>
              <a:t>Операционная система Microsoft Windows 10</a:t>
            </a:r>
            <a:endParaRPr lang="ru-RU" altLang="en-US" sz="1200"/>
          </a:p>
          <a:p>
            <a:pPr marL="0" indent="0">
              <a:buNone/>
            </a:pPr>
            <a:r>
              <a:rPr lang="ru-RU" altLang="en-US" sz="1200"/>
              <a:t>Браузер Chrome 110.0.5481.65</a:t>
            </a:r>
            <a:endParaRPr lang="ru-RU" altLang="en-US" sz="1200"/>
          </a:p>
          <a:p>
            <a:pPr marL="0" indent="0">
              <a:buNone/>
            </a:pPr>
            <a:r>
              <a:rPr lang="ru-RU" altLang="en-US" sz="1200"/>
              <a:t>Версия приложения Rocket.Chat 6.2.8 </a:t>
            </a:r>
            <a:endParaRPr lang="ru-RU" altLang="en-US" sz="1200"/>
          </a:p>
          <a:p>
            <a:pPr marL="0" indent="0">
              <a:buNone/>
            </a:pPr>
            <a:endParaRPr lang="ru-RU" altLang="en-US" sz="1200"/>
          </a:p>
          <a:p>
            <a:pPr marL="0" indent="0">
              <a:buNone/>
            </a:pPr>
            <a:r>
              <a:rPr lang="ru-RU" altLang="en-US" sz="1200" b="1"/>
              <a:t>5</a:t>
            </a:r>
            <a:r>
              <a:rPr lang="ru-RU" altLang="en-US" sz="1200" b="1"/>
              <a:t>. Виды тестовой документации, которые будут составляться в процессе тестирования:</a:t>
            </a:r>
            <a:r>
              <a:rPr lang="ru-RU" altLang="en-US" sz="1200"/>
              <a:t> сценарии использования (use cases) , тест кейсы, тест-план, баг-репорты.</a:t>
            </a:r>
            <a:endParaRPr lang="ru-RU" altLang="en-US" sz="1200"/>
          </a:p>
          <a:p>
            <a:pPr marL="0" indent="0">
              <a:buNone/>
            </a:pPr>
            <a:r>
              <a:rPr lang="ru-RU" altLang="en-US" sz="1200" b="1"/>
              <a:t>Техники тест-дизайна, которые будут использоваться при разработке тест-кейсов: </a:t>
            </a:r>
            <a:endParaRPr lang="ru-RU" altLang="en-US" sz="1200" b="1"/>
          </a:p>
          <a:p>
            <a:r>
              <a:rPr lang="ru-RU" altLang="en-US" sz="1200"/>
              <a:t>классы эквивалентности: позитивные и негативные сценарии;  </a:t>
            </a:r>
            <a:endParaRPr lang="ru-RU" altLang="en-US" sz="1200"/>
          </a:p>
          <a:p>
            <a:r>
              <a:rPr lang="ru-RU" altLang="en-US" sz="1200"/>
              <a:t>анализ граничных значений;</a:t>
            </a:r>
            <a:endParaRPr lang="ru-RU" altLang="en-US" sz="1200"/>
          </a:p>
          <a:p>
            <a:r>
              <a:rPr lang="ru-RU" altLang="en-US" sz="1200"/>
              <a:t>попарное тестирование;</a:t>
            </a:r>
            <a:endParaRPr lang="ru-RU" altLang="en-US" sz="1200"/>
          </a:p>
          <a:p>
            <a:r>
              <a:rPr lang="ru-RU" altLang="en-US" sz="1200"/>
              <a:t>предугадывание ошибок.</a:t>
            </a:r>
            <a:endParaRPr lang="ru-RU" altLang="en-US" sz="1200"/>
          </a:p>
          <a:p>
            <a:endParaRPr lang="ru-RU" altLang="en-US" sz="1200"/>
          </a:p>
          <a:p>
            <a:pPr marL="0" indent="0">
              <a:buNone/>
            </a:pPr>
            <a:r>
              <a:rPr lang="ru-RU" altLang="en-US" sz="1200" b="1"/>
              <a:t>6. Время проведения тестирования.</a:t>
            </a:r>
            <a:endParaRPr lang="ru-RU" altLang="en-US" sz="1200" b="1"/>
          </a:p>
          <a:p>
            <a:r>
              <a:rPr lang="ru-RU" altLang="en-US" sz="1200"/>
              <a:t>Создание тестщвых артефактов (03.07.2023 - 06.07.2023).</a:t>
            </a:r>
            <a:endParaRPr lang="ru-RU" altLang="en-US" sz="1200"/>
          </a:p>
          <a:p>
            <a:r>
              <a:rPr lang="ru-RU" altLang="en-US" sz="1200"/>
              <a:t>Функциональное тестирование (04.07.2023 - 09.07.2023) </a:t>
            </a:r>
            <a:endParaRPr lang="ru-RU" altLang="en-US" sz="1200"/>
          </a:p>
          <a:p>
            <a:r>
              <a:rPr lang="ru-RU" altLang="en-US" sz="1200"/>
              <a:t>Тестирование интерфейса (03.07.2023 - 09.07.2023)  </a:t>
            </a:r>
            <a:endParaRPr lang="ru-RU" altLang="en-US" sz="1200"/>
          </a:p>
          <a:p>
            <a:r>
              <a:rPr lang="ru-RU" altLang="en-US" sz="1200"/>
              <a:t>Кроссбраузерное тестирование (09.07.2023 - 10.07.2023)</a:t>
            </a:r>
            <a:endParaRPr lang="ru-RU" altLang="en-US" sz="1200"/>
          </a:p>
          <a:p>
            <a:r>
              <a:rPr lang="ru-RU" altLang="en-US" sz="1200"/>
              <a:t>Тестирование безопасности (07.07.2023 - 09.07.2023) </a:t>
            </a:r>
            <a:endParaRPr lang="ru-RU" altLang="en-US" sz="1200"/>
          </a:p>
          <a:p>
            <a:r>
              <a:rPr lang="ru-RU" altLang="en-US" sz="1200"/>
              <a:t>Тестирование производительности (07.07.2023 - 09.07.2023)</a:t>
            </a:r>
            <a:endParaRPr lang="ru-RU" altLang="en-US" sz="1200"/>
          </a:p>
          <a:p>
            <a:r>
              <a:rPr lang="ru-RU" altLang="en-US" sz="1200"/>
              <a:t>Тестирование надежности после сбоев (09.07.2023 - 10.07.2023)</a:t>
            </a:r>
            <a:endParaRPr lang="ru-RU" altLang="en-US" sz="1200"/>
          </a:p>
          <a:p>
            <a:r>
              <a:rPr lang="ru-RU" altLang="en-US" sz="1200"/>
              <a:t>Тестирование юзабилити (09.07.2023 - 10.07.2023) </a:t>
            </a:r>
            <a:endParaRPr lang="ru-RU" altLang="en-US" sz="1200"/>
          </a:p>
          <a:p>
            <a:r>
              <a:rPr lang="ru-RU" altLang="en-US" sz="1200"/>
              <a:t>Составление отчетности о проведенном тестировании (10.07.2023 - 12.07.2023)</a:t>
            </a:r>
            <a:endParaRPr lang="ru-RU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8229600" cy="610235"/>
          </a:xfrm>
        </p:spPr>
        <p:txBody>
          <a:bodyPr/>
          <a:p>
            <a:pPr algn="l"/>
            <a:r>
              <a:rPr lang="en-US" sz="2800" b="1">
                <a:sym typeface="+mn-ea"/>
              </a:rPr>
              <a:t>Тестирование можно считать завершенным, когда выполнены следующие критерии:</a:t>
            </a:r>
            <a:endParaRPr lang="en-US" sz="28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достигнуто полное покрытие функционала;</a:t>
            </a:r>
            <a:endParaRPr lang="en-US" sz="2000"/>
          </a:p>
          <a:p>
            <a:r>
              <a:rPr lang="en-US" sz="2000"/>
              <a:t>проверены все тест кейсы;</a:t>
            </a:r>
            <a:endParaRPr lang="en-US" sz="2000"/>
          </a:p>
          <a:p>
            <a:r>
              <a:rPr lang="en-US" sz="2000"/>
              <a:t>дефекты установлены и описаны;</a:t>
            </a:r>
            <a:endParaRPr lang="en-US" sz="2000"/>
          </a:p>
          <a:p>
            <a:r>
              <a:rPr lang="en-US" sz="2000"/>
              <a:t>все критически-важные тест кейсы оказались успешными;</a:t>
            </a:r>
            <a:endParaRPr lang="en-US" sz="2000"/>
          </a:p>
          <a:p>
            <a:r>
              <a:rPr lang="en-US" sz="2000"/>
              <a:t>срок, отведенный на тестирование, истек;</a:t>
            </a:r>
            <a:endParaRPr lang="en-US" sz="2000"/>
          </a:p>
          <a:p>
            <a:r>
              <a:rPr lang="en-US" sz="2000"/>
              <a:t>вся документация по тестированию подготовлена и проверена.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35305"/>
          </a:xfrm>
        </p:spPr>
        <p:txBody>
          <a:bodyPr/>
          <a:p>
            <a:r>
              <a:rPr lang="ru-RU" altLang="en-US" sz="2000" b="1"/>
              <a:t>Т</a:t>
            </a:r>
            <a:r>
              <a:rPr lang="en-US" sz="2000" b="1"/>
              <a:t>ест-план для тестирования бэка, фронта и веба</a:t>
            </a:r>
            <a:endParaRPr lang="en-US" sz="2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615"/>
            <a:ext cx="8229600" cy="5269865"/>
          </a:xfrm>
        </p:spPr>
        <p:txBody>
          <a:bodyPr/>
          <a:p>
            <a:pPr marL="0" indent="0">
              <a:buNone/>
            </a:pPr>
            <a:r>
              <a:rPr lang="en-US" altLang="ru-RU" sz="1800" b="1"/>
              <a:t>1.</a:t>
            </a:r>
            <a:r>
              <a:rPr lang="ru-RU" altLang="en-US" sz="1800" b="1"/>
              <a:t>Тестирование </a:t>
            </a:r>
            <a:r>
              <a:rPr lang="en-US" altLang="en-US" sz="1800" b="1"/>
              <a:t>Web</a:t>
            </a:r>
            <a:endParaRPr lang="en-US" altLang="en-US" sz="1800" b="1"/>
          </a:p>
          <a:p>
            <a:r>
              <a:rPr lang="ru-RU" altLang="en-US" sz="1800"/>
              <a:t>Фукциональное тестирование: проверка входных и выходных данных для каждой функции системы</a:t>
            </a:r>
            <a:endParaRPr lang="ru-RU" altLang="en-US" sz="1800"/>
          </a:p>
          <a:p>
            <a:r>
              <a:rPr lang="ru-RU" altLang="en-US" sz="1800">
                <a:sym typeface="+mn-ea"/>
              </a:rPr>
              <a:t>Нефукциональное тестирование: производительности, кроссбраузерности и кроссплатформенности, безопасности, надежности после сбоев</a:t>
            </a:r>
            <a:endParaRPr lang="ru-RU" altLang="en-US" sz="1800">
              <a:sym typeface="+mn-ea"/>
            </a:endParaRPr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ru-RU" sz="1800" b="1">
                <a:sym typeface="+mn-ea"/>
              </a:rPr>
              <a:t>2. </a:t>
            </a:r>
            <a:r>
              <a:rPr lang="ru-RU" altLang="en-US" sz="1800" b="1">
                <a:sym typeface="+mn-ea"/>
              </a:rPr>
              <a:t>Тестирование </a:t>
            </a:r>
            <a:r>
              <a:rPr lang="en-US" altLang="en-US" sz="1800" b="1">
                <a:sym typeface="+mn-ea"/>
              </a:rPr>
              <a:t>Frontend</a:t>
            </a:r>
            <a:endParaRPr lang="en-US" altLang="en-US" sz="1800" b="1">
              <a:sym typeface="+mn-ea"/>
            </a:endParaRPr>
          </a:p>
          <a:p>
            <a:r>
              <a:rPr lang="ru-RU" altLang="en-US" sz="1800">
                <a:sym typeface="+mn-ea"/>
              </a:rPr>
              <a:t>Удобство использования</a:t>
            </a:r>
            <a:endParaRPr lang="ru-RU" altLang="en-US" sz="1800">
              <a:sym typeface="+mn-ea"/>
            </a:endParaRPr>
          </a:p>
          <a:p>
            <a:r>
              <a:rPr lang="ru-RU" altLang="en-US" sz="1800">
                <a:sym typeface="+mn-ea"/>
              </a:rPr>
              <a:t>Тестирование интерфейса</a:t>
            </a:r>
            <a:endParaRPr lang="ru-RU" altLang="en-US" sz="1800">
              <a:sym typeface="+mn-ea"/>
            </a:endParaRPr>
          </a:p>
          <a:p>
            <a:endParaRPr lang="ru-RU" altLang="en-US" sz="1800">
              <a:sym typeface="+mn-ea"/>
            </a:endParaRPr>
          </a:p>
          <a:p>
            <a:pPr marL="0" indent="0">
              <a:buNone/>
            </a:pPr>
            <a:r>
              <a:rPr lang="en-US" altLang="ru-RU" sz="1800" b="1">
                <a:sym typeface="+mn-ea"/>
              </a:rPr>
              <a:t>3. </a:t>
            </a:r>
            <a:r>
              <a:rPr lang="ru-RU" altLang="en-US" sz="1800" b="1">
                <a:sym typeface="+mn-ea"/>
              </a:rPr>
              <a:t>Тестирование </a:t>
            </a:r>
            <a:r>
              <a:rPr lang="en-US" altLang="ru-RU" sz="1800" b="1">
                <a:sym typeface="+mn-ea"/>
              </a:rPr>
              <a:t>Backend</a:t>
            </a:r>
            <a:endParaRPr lang="en-US" altLang="ru-RU" sz="1800" b="1">
              <a:sym typeface="+mn-ea"/>
            </a:endParaRPr>
          </a:p>
          <a:p>
            <a:r>
              <a:rPr lang="ru-RU" altLang="en-US" sz="1800">
                <a:sym typeface="+mn-ea"/>
              </a:rPr>
              <a:t>Тестирование баз данных приложения </a:t>
            </a:r>
            <a:endParaRPr lang="ru-RU" altLang="en-US" sz="1800">
              <a:sym typeface="+mn-ea"/>
            </a:endParaRPr>
          </a:p>
          <a:p>
            <a:r>
              <a:rPr lang="ru-RU" altLang="en-US" sz="1800">
                <a:sym typeface="+mn-ea"/>
              </a:rPr>
              <a:t>Тестирование  </a:t>
            </a:r>
            <a:r>
              <a:rPr lang="ru-RU" altLang="en-US" sz="1800">
                <a:sym typeface="+mn-ea"/>
              </a:rPr>
              <a:t>бизнес-логики</a:t>
            </a:r>
            <a:endParaRPr lang="ru-RU" altLang="en-US" sz="1800">
              <a:sym typeface="+mn-ea"/>
            </a:endParaRPr>
          </a:p>
          <a:p>
            <a:r>
              <a:rPr lang="ru-RU" altLang="en-US" sz="1800">
                <a:sym typeface="+mn-ea"/>
              </a:rPr>
              <a:t>Тестирование  </a:t>
            </a:r>
            <a:r>
              <a:rPr lang="en-US" altLang="en-US" sz="1800">
                <a:sym typeface="+mn-ea"/>
              </a:rPr>
              <a:t>API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80720"/>
          </a:xfrm>
        </p:spPr>
        <p:txBody>
          <a:bodyPr/>
          <a:p>
            <a:r>
              <a:rPr lang="ru-RU" sz="1800" b="1"/>
              <a:t>О</a:t>
            </a:r>
            <a:r>
              <a:rPr lang="en-US" sz="1800" b="1"/>
              <a:t>писание используемой базы данных</a:t>
            </a:r>
            <a:endParaRPr lang="en-US" sz="18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5645" y="836295"/>
            <a:ext cx="2677160" cy="7219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39115" y="764540"/>
            <a:ext cx="51841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MongoDB — документоориентированная система управления базами данных, не требующая описания схемы таблиц, классически</a:t>
            </a:r>
            <a:r>
              <a:rPr lang="ru-RU" sz="1400"/>
              <a:t>й</a:t>
            </a:r>
            <a:r>
              <a:rPr lang="en-US" sz="1400"/>
              <a:t> пример NoSQL-систем, использует JSON-подобные документы и схему базы данных. Написана на языке C++. 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611505" y="2910205"/>
            <a:ext cx="3048000" cy="432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 b="1"/>
              <a:t>Преимущества MongoDB</a:t>
            </a:r>
            <a:endParaRPr lang="en-US" sz="1400" b="1"/>
          </a:p>
        </p:txBody>
      </p:sp>
      <p:sp>
        <p:nvSpPr>
          <p:cNvPr id="9" name="Text Box 8"/>
          <p:cNvSpPr txBox="1"/>
          <p:nvPr/>
        </p:nvSpPr>
        <p:spPr>
          <a:xfrm>
            <a:off x="611505" y="3342640"/>
            <a:ext cx="6782435" cy="2851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Отсутствие схемы - данная БД основана на коллекциях различных документов. Количество полей, содержание и размер этих документов может отличаться. Т.е. различные сущности не должны быть идентичны по структуре (не нужно постоянно заботиться о строгом формате документа)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Легкая масштабируемость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Для хранения данных в текущий момент используется оперативная память сервера, что позволяет получать к ним более быстрый доступ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Данные хранятся в виде JSON документов. Это богатая структура данных, способная хранить массивы и другие документы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MongoDB поддерживает динамические запросы в документах (document-based query), используя язык запросов на основе документов, который почти такой же мощный, как SQL (только не нужно учить SQL ;)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Отсутствие сложных JOIN запросов</a:t>
            </a:r>
            <a:endParaRPr lang="en-US" sz="1400"/>
          </a:p>
        </p:txBody>
      </p:sp>
      <p:sp>
        <p:nvSpPr>
          <p:cNvPr id="11" name="Text Box 10"/>
          <p:cNvSpPr txBox="1"/>
          <p:nvPr/>
        </p:nvSpPr>
        <p:spPr>
          <a:xfrm>
            <a:off x="539115" y="1844675"/>
            <a:ext cx="75234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/>
              <a:t>В</a:t>
            </a:r>
            <a:r>
              <a:rPr lang="en-US" sz="1400"/>
              <a:t> mongodb база данных состоит из коллекций.</a:t>
            </a:r>
            <a:endParaRPr lang="en-US" sz="1400"/>
          </a:p>
          <a:p>
            <a:r>
              <a:rPr lang="en-US" sz="1400"/>
              <a:t>Каждая коллекция имеет свое уникальное имя - произвольный идентификатор, состоящий из не более чем 128 различных алфавитно-цифровых символов и знака подчеркивания.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49605"/>
          </a:xfrm>
        </p:spPr>
        <p:txBody>
          <a:bodyPr/>
          <a:p>
            <a:r>
              <a:rPr lang="ru-RU" altLang="en-US" sz="1400" b="1"/>
              <a:t>О</a:t>
            </a:r>
            <a:r>
              <a:rPr lang="en-US" sz="1400" b="1"/>
              <a:t>писание тестовой модели для тестирования функционала</a:t>
            </a:r>
            <a:r>
              <a:rPr lang="ru-RU" altLang="en-US" sz="1400" b="1"/>
              <a:t>: отправка текстового сообщения в канал</a:t>
            </a:r>
            <a:endParaRPr lang="ru-RU" altLang="en-US" sz="1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4560"/>
            <a:ext cx="8229600" cy="5201920"/>
          </a:xfrm>
        </p:spPr>
        <p:txBody>
          <a:bodyPr/>
          <a:p>
            <a:pPr marL="0" indent="0">
              <a:buNone/>
            </a:pPr>
            <a:r>
              <a:rPr lang="ru-RU" altLang="en-US" sz="1400"/>
              <a:t>Описание функционала: пользователи могут отправлять текстовые </a:t>
            </a:r>
            <a:r>
              <a:rPr lang="ru-RU" altLang="en-US" sz="1400">
                <a:sym typeface="+mn-ea"/>
              </a:rPr>
              <a:t>сообщения в каналы</a:t>
            </a:r>
            <a:r>
              <a:rPr lang="ru-RU" altLang="en-US" sz="1400"/>
              <a:t>.</a:t>
            </a:r>
            <a:endParaRPr lang="ru-RU" altLang="en-US" sz="1400"/>
          </a:p>
        </p:txBody>
      </p:sp>
      <p:sp>
        <p:nvSpPr>
          <p:cNvPr id="4" name="Rectangles 3"/>
          <p:cNvSpPr/>
          <p:nvPr/>
        </p:nvSpPr>
        <p:spPr>
          <a:xfrm>
            <a:off x="539115" y="1640205"/>
            <a:ext cx="2087880" cy="97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Подготовка</a:t>
            </a:r>
            <a:endParaRPr lang="ru-RU" altLang="en-US"/>
          </a:p>
        </p:txBody>
      </p:sp>
      <p:sp>
        <p:nvSpPr>
          <p:cNvPr id="5" name="Rectangles 4"/>
          <p:cNvSpPr/>
          <p:nvPr/>
        </p:nvSpPr>
        <p:spPr>
          <a:xfrm>
            <a:off x="3563620" y="1628775"/>
            <a:ext cx="1944370" cy="98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Шаги тестирования:</a:t>
            </a:r>
            <a:endParaRPr lang="ru-RU" altLang="en-US"/>
          </a:p>
        </p:txBody>
      </p:sp>
      <p:sp>
        <p:nvSpPr>
          <p:cNvPr id="6" name="Rectangles 5"/>
          <p:cNvSpPr/>
          <p:nvPr/>
        </p:nvSpPr>
        <p:spPr>
          <a:xfrm>
            <a:off x="6372225" y="1628775"/>
            <a:ext cx="216027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Ожидаемые результаты</a:t>
            </a:r>
            <a:endParaRPr lang="ru-RU" altLang="en-US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626995" y="2119630"/>
            <a:ext cx="936625" cy="5715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507990" y="2119630"/>
            <a:ext cx="935990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39115" y="2996565"/>
            <a:ext cx="2088515" cy="295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ru-RU" altLang="en-US"/>
              <a:t>Пользователь авторизирован, является участником канала с правом отправки сообщений в чат</a:t>
            </a:r>
            <a:endParaRPr lang="ru-RU" altLang="en-US"/>
          </a:p>
        </p:txBody>
      </p:sp>
      <p:sp>
        <p:nvSpPr>
          <p:cNvPr id="10" name="Rectangles 9"/>
          <p:cNvSpPr/>
          <p:nvPr/>
        </p:nvSpPr>
        <p:spPr>
          <a:xfrm>
            <a:off x="3563620" y="2924810"/>
            <a:ext cx="1944370" cy="309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ru-RU" altLang="en-US"/>
              <a:t>1.Ввод тесктового сообщение в поле для ввода</a:t>
            </a:r>
            <a:endParaRPr lang="ru-RU" altLang="en-US"/>
          </a:p>
          <a:p>
            <a:pPr algn="l"/>
            <a:r>
              <a:rPr lang="ru-RU" altLang="en-US"/>
              <a:t>2. Нажатие на кнопку </a:t>
            </a:r>
            <a:r>
              <a:rPr lang="en-US" altLang="en-US"/>
              <a:t>“</a:t>
            </a:r>
            <a:r>
              <a:rPr lang="ru-RU" altLang="en-US"/>
              <a:t>Отправить</a:t>
            </a:r>
            <a:r>
              <a:rPr lang="en-US" altLang="en-US"/>
              <a:t>”</a:t>
            </a:r>
            <a:endParaRPr lang="en-US" altLang="en-US"/>
          </a:p>
        </p:txBody>
      </p:sp>
      <p:sp>
        <p:nvSpPr>
          <p:cNvPr id="11" name="Rectangles 10"/>
          <p:cNvSpPr/>
          <p:nvPr/>
        </p:nvSpPr>
        <p:spPr>
          <a:xfrm>
            <a:off x="6372225" y="2924810"/>
            <a:ext cx="2160270" cy="302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ru-RU"/>
              <a:t>Сообщение отправлено в чат канала и доступно для всех членов канала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75945"/>
          </a:xfrm>
        </p:spPr>
        <p:txBody>
          <a:bodyPr/>
          <a:p>
            <a:r>
              <a:rPr lang="ru-RU" altLang="en-US" sz="2000" b="1"/>
              <a:t>С</a:t>
            </a:r>
            <a:r>
              <a:rPr lang="en-US" sz="2000" b="1"/>
              <a:t>писок логов DevTools Rocket.Chat</a:t>
            </a:r>
            <a:endParaRPr lang="en-US" sz="2000" b="1"/>
          </a:p>
        </p:txBody>
      </p:sp>
      <p:pic>
        <p:nvPicPr>
          <p:cNvPr id="4" name="Content Placeholder 3" descr="список логов DevTool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99845"/>
            <a:ext cx="8432165" cy="4248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10238</Words>
  <Application>WPS Presentation</Application>
  <PresentationFormat/>
  <Paragraphs>258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Microsoft YaHei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Баг-репорт №1. Невозможно сохранить редактирование профиля</vt:lpstr>
      <vt:lpstr>Баг-репорт №2. Невозможно реализовать двухфакторную аутентификацию TOTP при вводе кода вручную</vt:lpstr>
      <vt:lpstr>Баг-репорт №3. Некорректное удаление сообщений новее заданной даты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Тестировщик цифровых продуктов QA 104    Тестирование веб-приложения чата Rocket.Chat   </dc:title>
  <dc:creator>Ira</dc:creator>
  <cp:lastModifiedBy>Ira</cp:lastModifiedBy>
  <cp:revision>22</cp:revision>
  <dcterms:created xsi:type="dcterms:W3CDTF">2023-07-13T18:04:40Z</dcterms:created>
  <dcterms:modified xsi:type="dcterms:W3CDTF">2023-07-14T05:48:32Z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1033-12.2.0.13060</vt:lpwstr>
  </property>
  <property fmtid="{D5CDD505-2E9C-101B-9397-08002B2CF9AE}" pid="3" name="ICV">
    <vt:lpwstr>30AA7C6D7CA84D5AB9C8A33094DFF57F_12</vt:lpwstr>
  </property>
</Properties>
</file>