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5" r:id="rId10"/>
    <p:sldId id="266" r:id="rId11"/>
    <p:sldId id="267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7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9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F68E1-43DA-DF98-6507-0141DF79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2" y="-1500754"/>
            <a:ext cx="12192000" cy="3686015"/>
          </a:xfrm>
        </p:spPr>
        <p:txBody>
          <a:bodyPr>
            <a:noAutofit/>
          </a:bodyPr>
          <a:lstStyle/>
          <a:p>
            <a:br>
              <a:rPr lang="en-GB" sz="4400" dirty="0"/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Detecția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Eliminarea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Interferențelor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Semnalele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Electrocardiografice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E0369-92DA-5AF3-CD0D-8651B4172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9"/>
            <a:ext cx="6269347" cy="102149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: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DUNCA DORIN 2.2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81377-C57E-107F-BC3C-E0E849DA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48" r="27625"/>
          <a:stretch>
            <a:fillRect/>
          </a:stretch>
        </p:blipFill>
        <p:spPr>
          <a:xfrm>
            <a:off x="-1" y="2591050"/>
            <a:ext cx="5289753" cy="41633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12394F-49F7-4745-A019-E104069CD37D}"/>
              </a:ext>
            </a:extLst>
          </p:cNvPr>
          <p:cNvSpPr txBox="1"/>
          <p:nvPr/>
        </p:nvSpPr>
        <p:spPr>
          <a:xfrm>
            <a:off x="382544" y="996898"/>
            <a:ext cx="11426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latin typeface="Arial Black" panose="020B0A04020102020204" pitchFamily="34" charset="0"/>
              </a:rPr>
              <a:t>Proiect</a:t>
            </a:r>
            <a:r>
              <a:rPr lang="en-GB" sz="3200" dirty="0">
                <a:latin typeface="Arial Black" panose="020B0A04020102020204" pitchFamily="34" charset="0"/>
              </a:rPr>
              <a:t> </a:t>
            </a:r>
            <a:r>
              <a:rPr lang="en-GB" sz="3200" dirty="0" err="1">
                <a:latin typeface="Arial Black" panose="020B0A04020102020204" pitchFamily="34" charset="0"/>
              </a:rPr>
              <a:t>laborator</a:t>
            </a:r>
            <a:r>
              <a:rPr lang="en-GB" sz="3200" dirty="0">
                <a:latin typeface="Arial Black" panose="020B0A04020102020204" pitchFamily="34" charset="0"/>
              </a:rPr>
              <a:t> – </a:t>
            </a:r>
            <a:r>
              <a:rPr lang="en-GB" sz="3200" dirty="0" err="1">
                <a:latin typeface="Arial Black" panose="020B0A04020102020204" pitchFamily="34" charset="0"/>
              </a:rPr>
              <a:t>Automatizarea</a:t>
            </a:r>
            <a:r>
              <a:rPr lang="en-GB" sz="3200" dirty="0">
                <a:latin typeface="Arial Black" panose="020B0A04020102020204" pitchFamily="34" charset="0"/>
              </a:rPr>
              <a:t> </a:t>
            </a:r>
            <a:r>
              <a:rPr lang="en-GB" sz="3200" dirty="0" err="1">
                <a:latin typeface="Arial Black" panose="020B0A04020102020204" pitchFamily="34" charset="0"/>
              </a:rPr>
              <a:t>Robotilor</a:t>
            </a:r>
            <a:r>
              <a:rPr lang="en-GB" sz="3200" dirty="0">
                <a:latin typeface="Arial Black" panose="020B0A04020102020204" pitchFamily="34" charset="0"/>
              </a:rPr>
              <a:t> </a:t>
            </a:r>
            <a:r>
              <a:rPr lang="en-GB" sz="3200" dirty="0" err="1">
                <a:latin typeface="Arial Black" panose="020B0A04020102020204" pitchFamily="34" charset="0"/>
              </a:rPr>
              <a:t>Mobili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53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5B3D-098B-58D1-20E4-506BC774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78" y="-120580"/>
            <a:ext cx="10058400" cy="1450757"/>
          </a:xfrm>
        </p:spPr>
        <p:txBody>
          <a:bodyPr/>
          <a:lstStyle/>
          <a:p>
            <a:r>
              <a:rPr lang="en-GB" dirty="0" err="1"/>
              <a:t>Interpolare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89B-1C10-6799-55A4-9A4E428A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390" y="2550712"/>
            <a:ext cx="5704808" cy="3760891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imagine face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interpolare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spline pe 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porțiune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cum 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reconstrui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un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număr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BDCA3-D4E1-D0BA-FA3C-3354ECAF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964"/>
            <a:ext cx="5237160" cy="4735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38831-40EF-B427-9B08-847A706D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73" y="78600"/>
            <a:ext cx="7496725" cy="202960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870B689-539C-5D85-5BC7-217FCFCB74F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00390" y="3969492"/>
            <a:ext cx="53091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face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interpolare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spline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cubică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ecg_short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obținând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semnalului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punctele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t_fine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086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C0BC-5F9F-2C2F-EC94-9D8746E1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391378"/>
            <a:ext cx="10058400" cy="1450757"/>
          </a:xfrm>
        </p:spPr>
        <p:txBody>
          <a:bodyPr/>
          <a:lstStyle/>
          <a:p>
            <a:r>
              <a:rPr lang="en-GB" dirty="0" err="1"/>
              <a:t>Erori</a:t>
            </a:r>
            <a:r>
              <a:rPr lang="en-GB" dirty="0"/>
              <a:t> </a:t>
            </a:r>
            <a:r>
              <a:rPr lang="en-GB" dirty="0" err="1"/>
              <a:t>liniarizare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215E-8D24-0AC6-7920-40F5F9B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3" y="2108201"/>
            <a:ext cx="4729315" cy="376089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err="1"/>
              <a:t>Eroarea</a:t>
            </a:r>
            <a:r>
              <a:rPr lang="en-US" sz="2000" dirty="0"/>
              <a:t> de </a:t>
            </a:r>
            <a:r>
              <a:rPr lang="en-US" sz="2000" dirty="0" err="1"/>
              <a:t>liniarizare</a:t>
            </a:r>
            <a:r>
              <a:rPr lang="en-US" sz="2000" dirty="0"/>
              <a:t> </a:t>
            </a:r>
            <a:r>
              <a:rPr lang="en-US" sz="2000" dirty="0" err="1"/>
              <a:t>arata</a:t>
            </a:r>
            <a:r>
              <a:rPr lang="en-US" sz="2000" dirty="0"/>
              <a:t> </a:t>
            </a:r>
            <a:r>
              <a:rPr lang="en-US" sz="2000" dirty="0" err="1"/>
              <a:t>diferenta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/>
              <a:t>originala</a:t>
            </a:r>
            <a:r>
              <a:rPr lang="en-US" sz="2000" dirty="0"/>
              <a:t> y = x^2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aproximarea</a:t>
            </a:r>
            <a:r>
              <a:rPr lang="en-US" sz="2000" dirty="0"/>
              <a:t> </a:t>
            </a:r>
            <a:r>
              <a:rPr lang="en-US" sz="2000" dirty="0" err="1"/>
              <a:t>ei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linii</a:t>
            </a:r>
            <a:r>
              <a:rPr lang="en-US" sz="2000" dirty="0"/>
              <a:t> </a:t>
            </a:r>
            <a:r>
              <a:rPr lang="en-US" sz="2000" dirty="0" err="1"/>
              <a:t>drepte</a:t>
            </a:r>
            <a:r>
              <a:rPr lang="en-US" sz="2000" dirty="0"/>
              <a:t>, </a:t>
            </a:r>
            <a:r>
              <a:rPr lang="en-US" sz="2000" dirty="0" err="1"/>
              <a:t>facute</a:t>
            </a:r>
            <a:r>
              <a:rPr lang="en-US" sz="2000" dirty="0"/>
              <a:t> pe </a:t>
            </a:r>
            <a:r>
              <a:rPr lang="en-US" sz="2000" dirty="0" err="1"/>
              <a:t>segmente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punctele</a:t>
            </a:r>
            <a:r>
              <a:rPr lang="en-US" sz="2000" dirty="0"/>
              <a:t> date. In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punct</a:t>
            </a:r>
            <a:r>
              <a:rPr lang="en-US" sz="2000" dirty="0"/>
              <a:t> de </a:t>
            </a:r>
            <a:r>
              <a:rPr lang="en-US" sz="2000" dirty="0" err="1"/>
              <a:t>esantionare</a:t>
            </a:r>
            <a:r>
              <a:rPr lang="en-US" sz="2000" dirty="0"/>
              <a:t>, </a:t>
            </a:r>
            <a:r>
              <a:rPr lang="en-US" sz="2000" dirty="0" err="1"/>
              <a:t>eroarea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zero, </a:t>
            </a:r>
            <a:r>
              <a:rPr lang="en-US" sz="2000" dirty="0" err="1"/>
              <a:t>pentru</a:t>
            </a:r>
            <a:r>
              <a:rPr lang="en-US" sz="2000" dirty="0"/>
              <a:t> ca </a:t>
            </a:r>
            <a:r>
              <a:rPr lang="en-US" sz="2000" dirty="0" err="1"/>
              <a:t>acolo</a:t>
            </a:r>
            <a:r>
              <a:rPr lang="en-US" sz="2000" dirty="0"/>
              <a:t> </a:t>
            </a:r>
            <a:r>
              <a:rPr lang="en-US" sz="2000" dirty="0" err="1"/>
              <a:t>aproximarea</a:t>
            </a:r>
            <a:r>
              <a:rPr lang="en-US" sz="2000" dirty="0"/>
              <a:t> coincide cu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/>
              <a:t>originala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In </a:t>
            </a:r>
            <a:r>
              <a:rPr lang="en-US" sz="2000" dirty="0" err="1"/>
              <a:t>schimb</a:t>
            </a:r>
            <a:r>
              <a:rPr lang="en-US" sz="2000" dirty="0"/>
              <a:t>,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puncte</a:t>
            </a:r>
            <a:r>
              <a:rPr lang="en-US" sz="2000" dirty="0"/>
              <a:t>, </a:t>
            </a:r>
            <a:r>
              <a:rPr lang="en-US" sz="2000" dirty="0" err="1"/>
              <a:t>linia</a:t>
            </a:r>
            <a:r>
              <a:rPr lang="en-US" sz="2000" dirty="0"/>
              <a:t> nu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urmeaza</a:t>
            </a:r>
            <a:r>
              <a:rPr lang="en-US" sz="2000" dirty="0"/>
              <a:t> exact </a:t>
            </a:r>
            <a:r>
              <a:rPr lang="en-US" sz="2000" dirty="0" err="1"/>
              <a:t>curbura</a:t>
            </a:r>
            <a:r>
              <a:rPr lang="en-US" sz="2000" dirty="0"/>
              <a:t> </a:t>
            </a:r>
            <a:r>
              <a:rPr lang="en-US" sz="2000" dirty="0" err="1"/>
              <a:t>parabolei</a:t>
            </a:r>
            <a:r>
              <a:rPr lang="en-US" sz="2000" dirty="0"/>
              <a:t>. Din </a:t>
            </a:r>
            <a:r>
              <a:rPr lang="en-US" sz="2000" dirty="0" err="1"/>
              <a:t>grafic</a:t>
            </a:r>
            <a:r>
              <a:rPr lang="en-US" sz="2000" dirty="0"/>
              <a:t> se </a:t>
            </a:r>
            <a:r>
              <a:rPr lang="en-US" sz="2000" dirty="0" err="1"/>
              <a:t>observa</a:t>
            </a:r>
            <a:r>
              <a:rPr lang="en-US" sz="2000" dirty="0"/>
              <a:t> ca </a:t>
            </a:r>
            <a:r>
              <a:rPr lang="en-US" sz="2000" dirty="0" err="1"/>
              <a:t>eroarea</a:t>
            </a:r>
            <a:r>
              <a:rPr lang="en-US" sz="2000" dirty="0"/>
              <a:t> </a:t>
            </a:r>
            <a:r>
              <a:rPr lang="en-US" sz="2000" dirty="0" err="1"/>
              <a:t>creste</a:t>
            </a:r>
            <a:r>
              <a:rPr lang="en-US" sz="2000" dirty="0"/>
              <a:t> </a:t>
            </a:r>
            <a:r>
              <a:rPr lang="en-US" sz="2000" dirty="0" err="1"/>
              <a:t>undeva</a:t>
            </a:r>
            <a:r>
              <a:rPr lang="en-US" sz="2000" dirty="0"/>
              <a:t> la </a:t>
            </a:r>
            <a:r>
              <a:rPr lang="en-US" sz="2000" dirty="0" err="1"/>
              <a:t>mijlocul</a:t>
            </a:r>
            <a:r>
              <a:rPr lang="en-US" sz="2000" dirty="0"/>
              <a:t> </a:t>
            </a:r>
            <a:r>
              <a:rPr lang="en-US" sz="2000" dirty="0" err="1"/>
              <a:t>segmentelor</a:t>
            </a:r>
            <a:r>
              <a:rPr lang="en-US" sz="2000" dirty="0"/>
              <a:t>, </a:t>
            </a:r>
            <a:r>
              <a:rPr lang="en-US" sz="2000" dirty="0" err="1"/>
              <a:t>pentru</a:t>
            </a:r>
            <a:r>
              <a:rPr lang="en-US" sz="2000" dirty="0"/>
              <a:t> ca o </a:t>
            </a:r>
            <a:r>
              <a:rPr lang="en-US" sz="2000" dirty="0" err="1"/>
              <a:t>linie</a:t>
            </a:r>
            <a:r>
              <a:rPr lang="en-US" sz="2000" dirty="0"/>
              <a:t> </a:t>
            </a:r>
            <a:r>
              <a:rPr lang="en-US" sz="2000" dirty="0" err="1"/>
              <a:t>dreapta</a:t>
            </a:r>
            <a:r>
              <a:rPr lang="en-US" sz="2000" dirty="0"/>
              <a:t> nu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reda</a:t>
            </a:r>
            <a:r>
              <a:rPr lang="en-US" sz="2000" dirty="0"/>
              <a:t> </a:t>
            </a:r>
            <a:r>
              <a:rPr lang="en-US" sz="2000" dirty="0" err="1"/>
              <a:t>curba</a:t>
            </a:r>
            <a:r>
              <a:rPr lang="en-US" sz="2000" dirty="0"/>
              <a:t> exact.</a:t>
            </a:r>
          </a:p>
          <a:p>
            <a:r>
              <a:rPr lang="en-US" sz="2000" dirty="0"/>
              <a:t>Pe </a:t>
            </a:r>
            <a:r>
              <a:rPr lang="en-US" sz="2000" dirty="0" err="1"/>
              <a:t>scurt</a:t>
            </a:r>
            <a:r>
              <a:rPr lang="en-US" sz="2000" dirty="0"/>
              <a:t>,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eroare</a:t>
            </a:r>
            <a:r>
              <a:rPr lang="en-US" sz="2000" dirty="0"/>
              <a:t> ne </a:t>
            </a:r>
            <a:r>
              <a:rPr lang="en-US" sz="2000" dirty="0" err="1"/>
              <a:t>arata</a:t>
            </a:r>
            <a:r>
              <a:rPr lang="en-US" sz="2000" dirty="0"/>
              <a:t> cat de </a:t>
            </a:r>
            <a:r>
              <a:rPr lang="en-US" sz="2000" dirty="0" err="1"/>
              <a:t>mult</a:t>
            </a:r>
            <a:r>
              <a:rPr lang="en-US" sz="2000" dirty="0"/>
              <a:t> se </a:t>
            </a:r>
            <a:r>
              <a:rPr lang="en-US" sz="2000" dirty="0" err="1"/>
              <a:t>insala</a:t>
            </a:r>
            <a:r>
              <a:rPr lang="en-US" sz="2000" dirty="0"/>
              <a:t> </a:t>
            </a:r>
            <a:r>
              <a:rPr lang="en-US" sz="2000" dirty="0" err="1"/>
              <a:t>aproximarea</a:t>
            </a:r>
            <a:r>
              <a:rPr lang="en-US" sz="2000" dirty="0"/>
              <a:t> </a:t>
            </a:r>
            <a:r>
              <a:rPr lang="en-US" sz="2000" dirty="0" err="1"/>
              <a:t>liniara</a:t>
            </a:r>
            <a:r>
              <a:rPr lang="en-US" sz="2000" dirty="0"/>
              <a:t> cand </a:t>
            </a:r>
            <a:r>
              <a:rPr lang="en-US" sz="2000" dirty="0" err="1"/>
              <a:t>incerci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redai</a:t>
            </a:r>
            <a:r>
              <a:rPr lang="en-US" sz="2000" dirty="0"/>
              <a:t> 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curbata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cu </a:t>
            </a:r>
            <a:r>
              <a:rPr lang="en-US" sz="2000" dirty="0" err="1"/>
              <a:t>segmente</a:t>
            </a:r>
            <a:r>
              <a:rPr lang="en-US" sz="2000" dirty="0"/>
              <a:t> </a:t>
            </a:r>
            <a:r>
              <a:rPr lang="en-US" sz="2000" dirty="0" err="1"/>
              <a:t>drepte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48FCB-2B03-4FD8-F6CB-D8FF55FA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84" y="286603"/>
            <a:ext cx="658269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3E6164-3415-BB05-4827-69D4C510ECC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8B8FF-9F26-0BC4-877A-BB11DC83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145" y="241341"/>
            <a:ext cx="10113645" cy="743682"/>
          </a:xfrm>
        </p:spPr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Filtrul</a:t>
            </a:r>
            <a:r>
              <a:rPr lang="en-GB" sz="4400" dirty="0">
                <a:solidFill>
                  <a:schemeClr val="tx1"/>
                </a:solidFill>
              </a:rPr>
              <a:t> Butterworth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78B5FD3-CD6B-6786-4450-1670CE4FC31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83458" y="4743872"/>
            <a:ext cx="1083691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Amplitudine = 1 →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variații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-1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+1.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5 Hz →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Oscilează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5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secundă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Butterworth de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ordinul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pasă-jos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cu:</a:t>
            </a:r>
          </a:p>
          <a:p>
            <a:pPr marL="0" indent="0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tăiere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≈ 40 Hz (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confirmată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formula Butterworth standard).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Caracteristică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fără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ondulații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bandă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trece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atenuare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bandă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stop.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aplică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numai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amplitudinilor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semnalului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lăsând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frecvențele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(&lt;40Hz)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aproape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neschimbate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atenuându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-le pe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(&gt;40Hz).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C5ADC-2201-72CE-733D-1494E316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54" y="1227351"/>
            <a:ext cx="9722514" cy="23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ED1C3-412A-428F-877E-75CF9A78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Semnalul rezultat in urma filtrului: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A4CE-B0E6-E5DE-AC98-E5A491E5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Butterworth: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păstrat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aproape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neschimbat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Hz 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tăiere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mic delay,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caracteristic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filtrelor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&gt;1,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atenuat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foarte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puțin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amplitudinea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normal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9BFE3-4738-1837-29F3-7BA06A5E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81" y="602901"/>
            <a:ext cx="7904693" cy="53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37B3-1BC4-4D15-3988-87A1937A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Concluzie</a:t>
            </a:r>
            <a:r>
              <a:rPr lang="en-GB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AAF6-FA1F-E61C-2FAF-156AC16C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avut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 scop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prelucrarii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realist,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afectat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clinic, cum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interferenta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retelei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surse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inalte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Am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urmarit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realizam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lant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procesare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cardiac original,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contaminarea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nivelului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incadra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tensiune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achizitie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trece-jos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zgomotelor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nivelului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esentiala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corect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conditiile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game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tensiuni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fixe ([-5V, +5V]),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simuland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care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semnalele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pregatite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analog-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trece-jos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redus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componentele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inalte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imbunatatind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calitatea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facilitand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asemenea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s-a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evidentiat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ordinii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corecte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etapelor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aplicata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nivelului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deoarece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opereaza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care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etapa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urmatoare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procesare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observarilor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simulare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teoretica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evidenta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provocarile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practice ale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prelucrarii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semnalelor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biologice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necesitatea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bine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gandite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obtinerea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 cat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fidele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realitatii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diagnosticul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medical precis.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3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6695-A1C6-2BC2-CF06-3B326A21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8384"/>
            <a:ext cx="10058400" cy="145075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Funcționalitate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lumea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0FD5-36EF-47C9-4C6F-27E3FFFD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37" y="1960718"/>
            <a:ext cx="10058400" cy="315992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Monitorizare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cardiacă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precisă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sigură</a:t>
            </a:r>
            <a:endParaRPr lang="en-US" sz="5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spitale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echipamentele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ofere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medicilor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imagine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bătăilor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inimii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pacientului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corupte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diverse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interferențe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Aparatele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cablurile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prizele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surse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induc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electrozi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50 Hz care se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suprapune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ECG) 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duce la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interpretări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greșite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chiar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diagnostic (ex: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detectarea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greșită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aritmii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Proiectul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arată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exact cum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se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cum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deveni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util.</a:t>
            </a:r>
          </a:p>
          <a:p>
            <a:pPr>
              <a:buNone/>
            </a:pP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concrete de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Dispozitive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portabile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ECG:</a:t>
            </a:r>
            <a:b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ecranul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procesorul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de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prelucrare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vital ca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corect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economisi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resurse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oferi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precise.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telemedicină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sunt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trimise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rețele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pot fi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afectate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un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dispozitivul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pacientului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adaptare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transmiterea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5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724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54E1-B857-8216-3C2A-307B76ED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3091" y="4652649"/>
            <a:ext cx="5622877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1.Sumatorul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C9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0CC58ED7-C3F8-78E3-178B-D8041B4C4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301" y="4905300"/>
            <a:ext cx="5493699" cy="15544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Sumatorul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(VG1 + VG2 → VM1)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Amestecă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real 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externe: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interferențe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mișcare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Simulează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captează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electrozii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pieptul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pacientului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slab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contaminat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TINA: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circuit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amplificator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operațional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(VG1) 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altLang="en-US" sz="14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interferență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(VG2 - 50Hz) 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Ieșirea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VM1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contaminat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 real de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pielea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pacientului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aparatul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965162-9797-D2AF-17B1-C6292DEF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97" y="1519703"/>
            <a:ext cx="43023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VG2 sunt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sinusoidale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R10 = R11 = R12 = 1kΩ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1kHz.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1kHz.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80D7C-E28A-0B10-CCE3-FF6A40FE06AC}"/>
              </a:ext>
            </a:extLst>
          </p:cNvPr>
          <p:cNvSpPr txBox="1"/>
          <p:nvPr/>
        </p:nvSpPr>
        <p:spPr>
          <a:xfrm>
            <a:off x="210697" y="1248692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OPAMP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1F6725-918A-BB9E-654B-68461EB08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802" y="311925"/>
            <a:ext cx="5496979" cy="3760788"/>
          </a:xfrm>
        </p:spPr>
      </p:pic>
    </p:spTree>
    <p:extLst>
      <p:ext uri="{BB962C8B-B14F-4D97-AF65-F5344CB8AC3E}">
        <p14:creationId xmlns:p14="http://schemas.microsoft.com/office/powerpoint/2010/main" val="332375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C4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6196F-D042-B331-80EC-3DF11F40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2.Adaptor de </a:t>
            </a:r>
            <a:r>
              <a:rPr lang="en-GB" sz="3200" dirty="0" err="1">
                <a:solidFill>
                  <a:srgbClr val="FFFFFF"/>
                </a:solidFill>
              </a:rPr>
              <a:t>nivel</a:t>
            </a:r>
            <a:r>
              <a:rPr lang="en-GB" sz="3200" dirty="0">
                <a:solidFill>
                  <a:srgbClr val="FFFFFF"/>
                </a:solidFill>
              </a:rPr>
              <a:t> </a:t>
            </a:r>
            <a:endParaRPr lang="en-US" sz="32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32492B-BF00-4593-55B9-8DA815A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4" y="2917641"/>
            <a:ext cx="3005462" cy="3189665"/>
          </a:xfrm>
        </p:spPr>
        <p:txBody>
          <a:bodyPr>
            <a:normAutofit lnSpcReduction="10000"/>
          </a:bodyPr>
          <a:lstStyle/>
          <a:p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Adaptorul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Nivel (VM1 → VM2)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Amplifică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translatează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VM1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acceptabilă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ADC (ex. 0–5V).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realitate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analog-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58565-77AF-8E4B-9393-949CA855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80" y="359519"/>
            <a:ext cx="7953027" cy="4074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7B918-67C0-CC21-E143-C3B7E6AEE5E4}"/>
              </a:ext>
            </a:extLst>
          </p:cNvPr>
          <p:cNvSpPr txBox="1"/>
          <p:nvPr/>
        </p:nvSpPr>
        <p:spPr>
          <a:xfrm>
            <a:off x="4969190" y="5171767"/>
            <a:ext cx="6040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Adaptare de nivel / limitare </a:t>
            </a:r>
            <a:r>
              <a:rPr lang="es-ES" dirty="0" err="1"/>
              <a:t>semnal</a:t>
            </a:r>
            <a:r>
              <a:rPr lang="es-ES" dirty="0"/>
              <a:t> + amplificare.</a:t>
            </a:r>
          </a:p>
          <a:p>
            <a:r>
              <a:rPr lang="en-US" b="1" dirty="0" err="1"/>
              <a:t>Intrare</a:t>
            </a:r>
            <a:r>
              <a:rPr lang="en-US" b="1" dirty="0"/>
              <a:t>:</a:t>
            </a:r>
            <a:r>
              <a:rPr lang="en-US" dirty="0"/>
              <a:t> VM1 (</a:t>
            </a:r>
            <a:r>
              <a:rPr lang="en-US" dirty="0" err="1"/>
              <a:t>ieșirea</a:t>
            </a:r>
            <a:r>
              <a:rPr lang="en-US" dirty="0"/>
              <a:t> din </a:t>
            </a:r>
            <a:r>
              <a:rPr lang="en-US" dirty="0" err="1"/>
              <a:t>sumator</a:t>
            </a:r>
            <a:r>
              <a:rPr lang="en-US" dirty="0"/>
              <a:t>)</a:t>
            </a:r>
            <a:endParaRPr lang="es-ES" dirty="0"/>
          </a:p>
          <a:p>
            <a:pPr>
              <a:buNone/>
            </a:pPr>
            <a:r>
              <a:rPr lang="en-US" b="1" dirty="0"/>
              <a:t>Ieșiri:</a:t>
            </a:r>
            <a:r>
              <a:rPr lang="en-US" dirty="0"/>
              <a:t>VM2: </a:t>
            </a:r>
            <a:r>
              <a:rPr lang="en-US" dirty="0" err="1"/>
              <a:t>semnal</a:t>
            </a:r>
            <a:r>
              <a:rPr lang="en-US" dirty="0"/>
              <a:t> final (</a:t>
            </a:r>
            <a:r>
              <a:rPr lang="en-US" dirty="0" err="1"/>
              <a:t>poate</a:t>
            </a:r>
            <a:r>
              <a:rPr lang="en-US" dirty="0"/>
              <a:t> merge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filtru</a:t>
            </a:r>
            <a:r>
              <a:rPr lang="en-US" dirty="0"/>
              <a:t>, ADC,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DFDFF-E5EE-79E1-7B31-96172B90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" y="1432961"/>
            <a:ext cx="4638421" cy="33839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44106" y="0"/>
            <a:ext cx="7547879" cy="6858000"/>
          </a:xfrm>
          <a:prstGeom prst="rect">
            <a:avLst/>
          </a:prstGeom>
          <a:solidFill>
            <a:srgbClr val="5B45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50863-C916-EC0E-5694-D236C1FD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801" y="516835"/>
            <a:ext cx="5778919" cy="16665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3.Low-Pass Filter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5892" y="2344202"/>
            <a:ext cx="5577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28E363-8184-F79F-0219-BF76312A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59" y="2700171"/>
            <a:ext cx="6981771" cy="3383902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 Pasiv RC Trece-Jos (VM2 → VM3)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zgomotele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înaltă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(&gt;40Hz).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realitate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Îndepărtează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zgomotul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mișcare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musculară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interferențe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fc​=1/2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 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pasiv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tip RC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trece-jos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tăiere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40Hz,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suficient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joasă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încât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păstreze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informația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(care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 50Hz)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atenueze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zgomotul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înaltă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utilizează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rezistență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39k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condensator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100nF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Frecvențele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 40 Hz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aproape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atenuate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progresiv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7993ABD-D1CF-EFFF-A90D-D25208FAC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45" y="5575821"/>
            <a:ext cx="234249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= 39kΩ, C = 100nF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rezistor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condensator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04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E66E1-6550-46BB-C5CC-12AE2FE16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075" y="170823"/>
            <a:ext cx="8531050" cy="42480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29AF-D07D-193A-3D5D-66F551AD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Rezultate TINA 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50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EF41-9B32-C0B1-364D-860DE5DD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276" y="151276"/>
            <a:ext cx="4198374" cy="1450757"/>
          </a:xfrm>
        </p:spPr>
        <p:txBody>
          <a:bodyPr>
            <a:normAutofit/>
          </a:bodyPr>
          <a:lstStyle/>
          <a:p>
            <a:r>
              <a:rPr lang="en-GB" sz="4800" dirty="0" err="1"/>
              <a:t>Scriptul</a:t>
            </a:r>
            <a:r>
              <a:rPr lang="en-GB" sz="4800" dirty="0"/>
              <a:t> </a:t>
            </a:r>
            <a:r>
              <a:rPr lang="en-GB" sz="4800" dirty="0" err="1"/>
              <a:t>Matlab</a:t>
            </a:r>
            <a:endParaRPr lang="en-US" sz="4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9D9D17-D6FA-39FA-280A-70AB0B6B5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8496" y="2261708"/>
            <a:ext cx="53411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Scriptul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MATLAB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simulează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realist,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contaminează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(50 Hz),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procesează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mulți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pași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a-l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curăța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aduce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formă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utilizabilă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biomedicale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98B20-34A7-A4E4-7235-85C52EF5A199}"/>
              </a:ext>
            </a:extLst>
          </p:cNvPr>
          <p:cNvSpPr txBox="1"/>
          <p:nvPr/>
        </p:nvSpPr>
        <p:spPr>
          <a:xfrm>
            <a:off x="5811061" y="3059668"/>
            <a:ext cx="43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 face </a:t>
            </a:r>
            <a:r>
              <a:rPr lang="en-GB" dirty="0" err="1"/>
              <a:t>concret</a:t>
            </a:r>
            <a:r>
              <a:rPr lang="en-GB" dirty="0"/>
              <a:t> ?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86E881D-1C61-A355-6C31-0410F43E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061" y="3429000"/>
            <a:ext cx="53489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Generează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ECG realist,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asemănător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semnalele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Adaugă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sinusoidal (de 50 Hz –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tipic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rețelei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Adună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murdar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exact ca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Mapează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adaptează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încât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intervalul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[-5V, +5V], util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analogice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tensiune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pasiv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RC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trece-jos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digital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echivalent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fizic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filtra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zgomotul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frecvență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înaltă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(cum e cel de 50Hz).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Afișează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grafic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etapele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semnal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contaminat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D65E7F9-3AA5-140A-867B-968D8CA6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392"/>
            <a:ext cx="5683044" cy="57782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A0D2C2-A8A3-89C5-53E3-4D19AAEAA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63" y="1349147"/>
            <a:ext cx="5075168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4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0D9B-0AC1-D635-4850-F126C5E2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5" y="505678"/>
            <a:ext cx="4628959" cy="1450757"/>
          </a:xfrm>
        </p:spPr>
        <p:txBody>
          <a:bodyPr>
            <a:normAutofit/>
          </a:bodyPr>
          <a:lstStyle/>
          <a:p>
            <a:r>
              <a:rPr lang="en-GB" sz="4400" dirty="0" err="1"/>
              <a:t>Rezultatul</a:t>
            </a:r>
            <a:r>
              <a:rPr lang="en-GB" sz="4400" dirty="0"/>
              <a:t> </a:t>
            </a:r>
            <a:r>
              <a:rPr lang="en-GB" sz="4400" dirty="0" err="1"/>
              <a:t>simularii</a:t>
            </a:r>
            <a:r>
              <a:rPr lang="en-GB" sz="4400" dirty="0"/>
              <a:t>: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E300-B73E-F237-A261-9F02E6FD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45D7-9469-D1DF-E508-7B18CD36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00" y="80387"/>
            <a:ext cx="6808600" cy="615727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11E99-70FE-59BD-044F-421EB69D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1" y="2032317"/>
            <a:ext cx="4761186" cy="39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9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F7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D3E2-0D74-32E9-23A2-3C821D4D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</a:rPr>
              <a:t>Liniarizare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r>
              <a:rPr lang="en-GB" sz="4000" dirty="0" err="1">
                <a:solidFill>
                  <a:srgbClr val="FFFFFF"/>
                </a:solidFill>
              </a:rPr>
              <a:t>parabolica</a:t>
            </a:r>
            <a:r>
              <a:rPr lang="en-GB" sz="4000" dirty="0">
                <a:solidFill>
                  <a:srgbClr val="FFFFFF"/>
                </a:solidFill>
              </a:rPr>
              <a:t> :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EDCD-DC9F-FEEB-D47C-B8497061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7507C-341B-3CE9-515D-D7CA54D0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84" y="216383"/>
            <a:ext cx="7114811" cy="5166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2EAA1-C487-294F-E6D5-D00CAC62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" y="2994758"/>
            <a:ext cx="3964649" cy="3681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61BD4-01E9-9543-D1D9-397780C0F5B2}"/>
              </a:ext>
            </a:extLst>
          </p:cNvPr>
          <p:cNvSpPr txBox="1"/>
          <p:nvPr/>
        </p:nvSpPr>
        <p:spPr>
          <a:xfrm>
            <a:off x="4395019" y="5599307"/>
            <a:ext cx="697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imagine face o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liniarizare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aproximare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liniare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intervale)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funcției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parabolice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y=x2y = x^2y=x2,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această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aproximație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originală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464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1314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Nova Light</vt:lpstr>
      <vt:lpstr>Bembo</vt:lpstr>
      <vt:lpstr>Calibri</vt:lpstr>
      <vt:lpstr>Times New Roman</vt:lpstr>
      <vt:lpstr>RetrospectVTI</vt:lpstr>
      <vt:lpstr> Detecția și Eliminarea Interferențelor în Semnalele Electrocardiografice</vt:lpstr>
      <vt:lpstr>Funcționalitate practică și utilitate în lumea reală: </vt:lpstr>
      <vt:lpstr> 1.Sumatorul</vt:lpstr>
      <vt:lpstr>2.Adaptor de nivel </vt:lpstr>
      <vt:lpstr>3.Low-Pass Filter</vt:lpstr>
      <vt:lpstr>Rezultate TINA :</vt:lpstr>
      <vt:lpstr>Scriptul Matlab</vt:lpstr>
      <vt:lpstr>Rezultatul simularii:</vt:lpstr>
      <vt:lpstr>Liniarizare parabolica :</vt:lpstr>
      <vt:lpstr>Interpolare:</vt:lpstr>
      <vt:lpstr>Erori liniarizare:</vt:lpstr>
      <vt:lpstr>Filtrul Butterworth</vt:lpstr>
      <vt:lpstr>Semnalul rezultat in urma filtrului:</vt:lpstr>
      <vt:lpstr>Concluzie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Dobre</dc:creator>
  <cp:lastModifiedBy>Dorin-Vasile Dunca</cp:lastModifiedBy>
  <cp:revision>5</cp:revision>
  <dcterms:created xsi:type="dcterms:W3CDTF">2025-05-30T09:50:26Z</dcterms:created>
  <dcterms:modified xsi:type="dcterms:W3CDTF">2025-08-12T15:24:47Z</dcterms:modified>
</cp:coreProperties>
</file>