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3"/>
    <p:restoredTop sz="94668"/>
  </p:normalViewPr>
  <p:slideViewPr>
    <p:cSldViewPr snapToGrid="0" snapToObjects="1">
      <p:cViewPr varScale="1">
        <p:scale>
          <a:sx n="103" d="100"/>
          <a:sy n="103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7784-E512-F943-98E0-5497CC7B1195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ltacostproject.org/delta-cost-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Examining the Relationship of Expenditures and Student </a:t>
            </a:r>
            <a:br>
              <a:rPr lang="en-US" dirty="0" smtClean="0"/>
            </a:br>
            <a:r>
              <a:rPr lang="en-US" dirty="0" smtClean="0"/>
              <a:t>Outcomes at Public 4-Year Institutions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Duncan Clark</a:t>
            </a:r>
          </a:p>
          <a:p>
            <a:r>
              <a:rPr lang="en-US" dirty="0" smtClean="0"/>
              <a:t>Leonard Wainstein</a:t>
            </a:r>
          </a:p>
        </p:txBody>
      </p:sp>
    </p:spTree>
    <p:extLst>
      <p:ext uri="{BB962C8B-B14F-4D97-AF65-F5344CB8AC3E}">
        <p14:creationId xmlns:p14="http://schemas.microsoft.com/office/powerpoint/2010/main" val="1539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Primarily Bachelor’s Degree-granting public 4-year institutions in the 50 states (plus DC)</a:t>
            </a:r>
          </a:p>
          <a:p>
            <a:r>
              <a:rPr lang="en-US" dirty="0" smtClean="0"/>
              <a:t>13 years of data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</a:t>
            </a:r>
            <a:r>
              <a:rPr lang="en-US" dirty="0" smtClean="0"/>
              <a:t>Academic Years 2003-2015)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Source: </a:t>
            </a:r>
            <a:r>
              <a:rPr lang="en-US" dirty="0" smtClean="0">
                <a:hlinkClick r:id="rId2"/>
              </a:rPr>
              <a:t>https://www.deltacostproject.org/delta-cost-data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09759"/>
              </p:ext>
            </p:extLst>
          </p:nvPr>
        </p:nvGraphicFramePr>
        <p:xfrm>
          <a:off x="3797300" y="3328194"/>
          <a:ext cx="4597399" cy="187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104"/>
                <a:gridCol w="1622611"/>
                <a:gridCol w="1667684"/>
              </a:tblGrid>
              <a:tr h="46970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# Institutions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# Observations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Training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4511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Testing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</a:rPr>
                        <a:t>1105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432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5616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7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6-Year Graduation Rate</a:t>
            </a:r>
          </a:p>
          <a:p>
            <a:r>
              <a:rPr lang="en-US" dirty="0" smtClean="0"/>
              <a:t>Number of Bachelor’s Degrees granted per Full-time Equivalent Student (FTE)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the relationship between all types of expenditures and the two outcomes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expenditure-related variables that are the best predictors of the two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Variables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99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Included 9 types of expenditures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Performed a literature review to identify other key variables to include in our models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52460"/>
              </p:ext>
            </p:extLst>
          </p:nvPr>
        </p:nvGraphicFramePr>
        <p:xfrm>
          <a:off x="6013450" y="1690688"/>
          <a:ext cx="5340350" cy="4394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870"/>
                <a:gridCol w="3663480"/>
              </a:tblGrid>
              <a:tr h="231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State-level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Unemployment (by state and year)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GDP per Capita (by state and year)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Institution-level Characteristics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Undergraduates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% Under-represented Minority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Pell $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Revenue from State Appropriations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Tuition and Fees Revenue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Revenue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Expenditure Variables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Instruction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Public Service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Academic Support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 Services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Institutional Support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Operation and Maintenance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Depreciation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Scholarships and Fellowships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Auxiliary Enterprises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Categorical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Year Dummies (2003-2015)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Census Region Dummies (9 Regions)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19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7 Models for each outcome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Regular Regression (w/ and w/o interactions)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Lasso Regression (w/ and w/o interactions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Ridge Regression (w/ and w/o interactions)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Gaussian Kernel Regression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5285"/>
              </p:ext>
            </p:extLst>
          </p:nvPr>
        </p:nvGraphicFramePr>
        <p:xfrm>
          <a:off x="6191250" y="1993892"/>
          <a:ext cx="5441950" cy="381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7973"/>
                <a:gridCol w="1697973"/>
                <a:gridCol w="917538"/>
                <a:gridCol w="1128466"/>
              </a:tblGrid>
              <a:tr h="23812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Testing 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Raw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Standardized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6-Year </a:t>
                      </a:r>
                      <a:r>
                        <a:rPr lang="en-US" sz="1200" b="1" u="none" strike="noStrike" dirty="0">
                          <a:effectLst/>
                        </a:rPr>
                        <a:t>Graduation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0.1079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0.6839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0.1482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0.9391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0.1078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0.6831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0.127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0.8049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0.1077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0.6823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0.1171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0.7421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Gaussian Kernel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0.0997</a:t>
                      </a:r>
                      <a:endParaRPr lang="hr-H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0.632</a:t>
                      </a:r>
                      <a:endParaRPr lang="nb-NO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Bachelor's Degrees per FTE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0.0363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0.9567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0.0417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1.1013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0.036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0.9499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0.0355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0.9361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0.036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0.949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0.0373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0.9852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Gaussian Kernel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0.0271</a:t>
                      </a:r>
                      <a:endParaRPr lang="nb-NO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0.716</a:t>
                      </a:r>
                      <a:endParaRPr lang="nb-NO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3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357</Words>
  <Application>Microsoft Macintosh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Examining the Relationship of Expenditures and Student  Outcomes at Public 4-Year Institutions</vt:lpstr>
      <vt:lpstr>Dataset</vt:lpstr>
      <vt:lpstr>Outcomes</vt:lpstr>
      <vt:lpstr>Two Approaches:</vt:lpstr>
      <vt:lpstr>Approach 1: Variables Included</vt:lpstr>
      <vt:lpstr>Approach 1: Models</vt:lpstr>
      <vt:lpstr>Approach 1: Results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Wainstein</dc:creator>
  <cp:lastModifiedBy>Leonard Wainstein</cp:lastModifiedBy>
  <cp:revision>38</cp:revision>
  <dcterms:created xsi:type="dcterms:W3CDTF">2018-03-10T00:30:55Z</dcterms:created>
  <dcterms:modified xsi:type="dcterms:W3CDTF">2018-03-10T01:03:39Z</dcterms:modified>
</cp:coreProperties>
</file>