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8" r:id="rId12"/>
    <p:sldId id="269"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4"/>
    <p:restoredTop sz="94676"/>
  </p:normalViewPr>
  <p:slideViewPr>
    <p:cSldViewPr snapToGrid="0" snapToObjects="1">
      <p:cViewPr>
        <p:scale>
          <a:sx n="110" d="100"/>
          <a:sy n="110" d="100"/>
        </p:scale>
        <p:origin x="13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60134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82346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1462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781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467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887784-E512-F943-98E0-5497CC7B119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1071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887784-E512-F943-98E0-5497CC7B1195}"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14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87784-E512-F943-98E0-5497CC7B1195}"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94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87784-E512-F943-98E0-5497CC7B1195}"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49788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41999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95029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87784-E512-F943-98E0-5497CC7B1195}" type="datetimeFigureOut">
              <a:rPr lang="en-US" smtClean="0"/>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107B9-277B-3A45-80E5-396459095EC5}" type="slidenum">
              <a:rPr lang="en-US" smtClean="0"/>
              <a:t>‹#›</a:t>
            </a:fld>
            <a:endParaRPr lang="en-US"/>
          </a:p>
        </p:txBody>
      </p:sp>
    </p:spTree>
    <p:extLst>
      <p:ext uri="{BB962C8B-B14F-4D97-AF65-F5344CB8AC3E}">
        <p14:creationId xmlns:p14="http://schemas.microsoft.com/office/powerpoint/2010/main" val="24120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eltacostproject.org/delta-cost-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Examining the Relationship of Expenditures and Student </a:t>
            </a:r>
            <a:br>
              <a:rPr lang="en-US" dirty="0"/>
            </a:br>
            <a:r>
              <a:rPr lang="en-US" dirty="0"/>
              <a:t>Outcomes at Public 4-Year Institutions</a:t>
            </a:r>
          </a:p>
        </p:txBody>
      </p:sp>
      <p:sp>
        <p:nvSpPr>
          <p:cNvPr id="3" name="Subtitle 2"/>
          <p:cNvSpPr>
            <a:spLocks noGrp="1"/>
          </p:cNvSpPr>
          <p:nvPr>
            <p:ph type="subTitle" idx="1"/>
          </p:nvPr>
        </p:nvSpPr>
        <p:spPr/>
        <p:txBody>
          <a:bodyPr/>
          <a:lstStyle/>
          <a:p>
            <a:r>
              <a:rPr lang="en-US" dirty="0"/>
              <a:t>Duncan Clark</a:t>
            </a:r>
          </a:p>
          <a:p>
            <a:r>
              <a:rPr lang="en-US" dirty="0"/>
              <a:t>Leonard Wainstein</a:t>
            </a:r>
          </a:p>
        </p:txBody>
      </p:sp>
    </p:spTree>
    <p:extLst>
      <p:ext uri="{BB962C8B-B14F-4D97-AF65-F5344CB8AC3E}">
        <p14:creationId xmlns:p14="http://schemas.microsoft.com/office/powerpoint/2010/main" val="1539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5D7B-F02A-445F-B8C7-34C547A14A7A}"/>
              </a:ext>
            </a:extLst>
          </p:cNvPr>
          <p:cNvSpPr>
            <a:spLocks noGrp="1"/>
          </p:cNvSpPr>
          <p:nvPr>
            <p:ph type="title"/>
          </p:nvPr>
        </p:nvSpPr>
        <p:spPr/>
        <p:txBody>
          <a:bodyPr/>
          <a:lstStyle/>
          <a:p>
            <a:r>
              <a:rPr lang="en-US" dirty="0"/>
              <a:t>Approach 2 – Selected Variables:</a:t>
            </a:r>
            <a:endParaRPr lang="en-GB" dirty="0"/>
          </a:p>
        </p:txBody>
      </p:sp>
      <p:graphicFrame>
        <p:nvGraphicFramePr>
          <p:cNvPr id="4" name="Table 3">
            <a:extLst>
              <a:ext uri="{FF2B5EF4-FFF2-40B4-BE49-F238E27FC236}">
                <a16:creationId xmlns:a16="http://schemas.microsoft.com/office/drawing/2014/main" id="{B971FF46-278A-4EFD-85A0-9E515C7A2BDC}"/>
              </a:ext>
            </a:extLst>
          </p:cNvPr>
          <p:cNvGraphicFramePr>
            <a:graphicFrameLocks noGrp="1"/>
          </p:cNvGraphicFramePr>
          <p:nvPr>
            <p:extLst>
              <p:ext uri="{D42A27DB-BD31-4B8C-83A1-F6EECF244321}">
                <p14:modId xmlns:p14="http://schemas.microsoft.com/office/powerpoint/2010/main" val="1694534246"/>
              </p:ext>
            </p:extLst>
          </p:nvPr>
        </p:nvGraphicFramePr>
        <p:xfrm>
          <a:off x="268775" y="1434164"/>
          <a:ext cx="5037244" cy="5206203"/>
        </p:xfrm>
        <a:graphic>
          <a:graphicData uri="http://schemas.openxmlformats.org/drawingml/2006/table">
            <a:tbl>
              <a:tblPr>
                <a:tableStyleId>{5C22544A-7EE6-4342-B048-85BDC9FD1C3A}</a:tableStyleId>
              </a:tblPr>
              <a:tblGrid>
                <a:gridCol w="3698301">
                  <a:extLst>
                    <a:ext uri="{9D8B030D-6E8A-4147-A177-3AD203B41FA5}">
                      <a16:colId xmlns:a16="http://schemas.microsoft.com/office/drawing/2014/main" val="3828946005"/>
                    </a:ext>
                  </a:extLst>
                </a:gridCol>
                <a:gridCol w="1338943">
                  <a:extLst>
                    <a:ext uri="{9D8B030D-6E8A-4147-A177-3AD203B41FA5}">
                      <a16:colId xmlns:a16="http://schemas.microsoft.com/office/drawing/2014/main" val="3116620885"/>
                    </a:ext>
                  </a:extLst>
                </a:gridCol>
              </a:tblGrid>
              <a:tr h="385011">
                <a:tc gridSpan="2">
                  <a:txBody>
                    <a:bodyPr/>
                    <a:lstStyle/>
                    <a:p>
                      <a:pPr algn="ctr" fontAlgn="ctr"/>
                      <a:r>
                        <a:rPr lang="en-US" sz="1600" b="1" u="none" strike="noStrike" dirty="0">
                          <a:effectLst/>
                        </a:rPr>
                        <a:t>6 Year Graduation Rate</a:t>
                      </a:r>
                      <a:endParaRPr lang="en-US" sz="1600" b="1" i="0" u="none" strike="noStrike" dirty="0">
                        <a:solidFill>
                          <a:srgbClr val="000000"/>
                        </a:solidFill>
                        <a:effectLst/>
                        <a:latin typeface="Calibri" charset="0"/>
                      </a:endParaRP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621517536"/>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other_full_time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0.387555894 </a:t>
                      </a:r>
                    </a:p>
                  </a:txBody>
                  <a:tcPr marL="6350" marR="6350" marT="6350" marB="0" anchor="ctr"/>
                </a:tc>
                <a:extLst>
                  <a:ext uri="{0D108BD9-81ED-4DB2-BD59-A6C34878D82A}">
                    <a16:rowId xmlns:a16="http://schemas.microsoft.com/office/drawing/2014/main"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fed_grant_pct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-0.241157657 </a:t>
                      </a:r>
                    </a:p>
                  </a:txBody>
                  <a:tcPr marL="6350" marR="6350" marT="6350" marB="0" anchor="ctr"/>
                </a:tc>
                <a:extLst>
                  <a:ext uri="{0D108BD9-81ED-4DB2-BD59-A6C34878D82A}">
                    <a16:rowId xmlns:a16="http://schemas.microsoft.com/office/drawing/2014/main"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-0.200437092 </a:t>
                      </a:r>
                    </a:p>
                  </a:txBody>
                  <a:tcPr marL="6350" marR="6350" marT="6350" marB="0" anchor="ctr"/>
                </a:tc>
                <a:extLst>
                  <a:ext uri="{0D108BD9-81ED-4DB2-BD59-A6C34878D82A}">
                    <a16:rowId xmlns:a16="http://schemas.microsoft.com/office/drawing/2014/main"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-0.163895817 </a:t>
                      </a:r>
                    </a:p>
                  </a:txBody>
                  <a:tcPr marL="6350" marR="6350" marT="6350" marB="0" anchor="ctr"/>
                </a:tc>
                <a:extLst>
                  <a:ext uri="{0D108BD9-81ED-4DB2-BD59-A6C34878D82A}">
                    <a16:rowId xmlns:a16="http://schemas.microsoft.com/office/drawing/2014/main"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grant01</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-0.161917241 </a:t>
                      </a:r>
                    </a:p>
                  </a:txBody>
                  <a:tcPr marL="6350" marR="6350" marT="6350" marB="0" anchor="ctr"/>
                </a:tc>
                <a:extLst>
                  <a:ext uri="{0D108BD9-81ED-4DB2-BD59-A6C34878D82A}">
                    <a16:rowId xmlns:a16="http://schemas.microsoft.com/office/drawing/2014/main"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auxiliary03</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0.145280763 </a:t>
                      </a:r>
                    </a:p>
                  </a:txBody>
                  <a:tcPr marL="6350" marR="6350" marT="6350" marB="0" anchor="ctr"/>
                </a:tc>
                <a:extLst>
                  <a:ext uri="{0D108BD9-81ED-4DB2-BD59-A6C34878D82A}">
                    <a16:rowId xmlns:a16="http://schemas.microsoft.com/office/drawing/2014/main" val="130623714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total_part_time_postbacc</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-0.114113831 </a:t>
                      </a:r>
                    </a:p>
                  </a:txBody>
                  <a:tcPr marL="6350" marR="6350" marT="6350" marB="0" anchor="ctr"/>
                </a:tc>
                <a:extLst>
                  <a:ext uri="{0D108BD9-81ED-4DB2-BD59-A6C34878D82A}">
                    <a16:rowId xmlns:a16="http://schemas.microsoft.com/office/drawing/2014/main"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eandg02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0.089800624 </a:t>
                      </a:r>
                    </a:p>
                  </a:txBody>
                  <a:tcPr marL="6350" marR="6350" marT="6350" marB="0" anchor="ctr"/>
                </a:tc>
                <a:extLst>
                  <a:ext uri="{0D108BD9-81ED-4DB2-BD59-A6C34878D82A}">
                    <a16:rowId xmlns:a16="http://schemas.microsoft.com/office/drawing/2014/main"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bach_deg_share_of_tot_deg</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0.08153696 </a:t>
                      </a:r>
                    </a:p>
                  </a:txBody>
                  <a:tcPr marL="6350" marR="6350" marT="6350" marB="0" anchor="ctr"/>
                </a:tc>
                <a:extLst>
                  <a:ext uri="{0D108BD9-81ED-4DB2-BD59-A6C34878D82A}">
                    <a16:rowId xmlns:a16="http://schemas.microsoft.com/office/drawing/2014/main" val="1593761885"/>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fall_cohort_pct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0.080586461</a:t>
                      </a:r>
                    </a:p>
                  </a:txBody>
                  <a:tcPr marL="6350" marR="6350" marT="6350" marB="0" anchor="ctr"/>
                </a:tc>
                <a:extLst>
                  <a:ext uri="{0D108BD9-81ED-4DB2-BD59-A6C34878D82A}">
                    <a16:rowId xmlns:a16="http://schemas.microsoft.com/office/drawing/2014/main" val="3551024362"/>
                  </a:ext>
                </a:extLst>
              </a:tr>
            </a:tbl>
          </a:graphicData>
        </a:graphic>
      </p:graphicFrame>
      <p:graphicFrame>
        <p:nvGraphicFramePr>
          <p:cNvPr id="6" name="Table 5">
            <a:extLst>
              <a:ext uri="{FF2B5EF4-FFF2-40B4-BE49-F238E27FC236}">
                <a16:creationId xmlns:a16="http://schemas.microsoft.com/office/drawing/2014/main" id="{8ED281BD-3869-486F-B89B-6F378D7FF205}"/>
              </a:ext>
            </a:extLst>
          </p:cNvPr>
          <p:cNvGraphicFramePr>
            <a:graphicFrameLocks noGrp="1"/>
          </p:cNvGraphicFramePr>
          <p:nvPr>
            <p:extLst>
              <p:ext uri="{D42A27DB-BD31-4B8C-83A1-F6EECF244321}">
                <p14:modId xmlns:p14="http://schemas.microsoft.com/office/powerpoint/2010/main" val="2344427227"/>
              </p:ext>
            </p:extLst>
          </p:nvPr>
        </p:nvGraphicFramePr>
        <p:xfrm>
          <a:off x="5628442" y="1422934"/>
          <a:ext cx="5037244" cy="5206203"/>
        </p:xfrm>
        <a:graphic>
          <a:graphicData uri="http://schemas.openxmlformats.org/drawingml/2006/table">
            <a:tbl>
              <a:tblPr>
                <a:tableStyleId>{5C22544A-7EE6-4342-B048-85BDC9FD1C3A}</a:tableStyleId>
              </a:tblPr>
              <a:tblGrid>
                <a:gridCol w="3698301">
                  <a:extLst>
                    <a:ext uri="{9D8B030D-6E8A-4147-A177-3AD203B41FA5}">
                      <a16:colId xmlns:a16="http://schemas.microsoft.com/office/drawing/2014/main" val="3828946005"/>
                    </a:ext>
                  </a:extLst>
                </a:gridCol>
                <a:gridCol w="1338943">
                  <a:extLst>
                    <a:ext uri="{9D8B030D-6E8A-4147-A177-3AD203B41FA5}">
                      <a16:colId xmlns:a16="http://schemas.microsoft.com/office/drawing/2014/main" val="3116620885"/>
                    </a:ext>
                  </a:extLst>
                </a:gridCol>
              </a:tblGrid>
              <a:tr h="385011">
                <a:tc gridSpan="2">
                  <a:txBody>
                    <a:bodyPr/>
                    <a:lstStyle/>
                    <a:p>
                      <a:pPr algn="ctr" fontAlgn="ctr"/>
                      <a:r>
                        <a:rPr lang="en-US" sz="1600" b="1" i="0" u="none" strike="noStrike" dirty="0">
                          <a:solidFill>
                            <a:srgbClr val="000000"/>
                          </a:solidFill>
                          <a:effectLst/>
                          <a:latin typeface="Calibri" charset="0"/>
                        </a:rPr>
                        <a:t>Bachelors Degrees per FTE</a:t>
                      </a: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621517536"/>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bach_deg_share_of_tot_deg</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0.525265189 </a:t>
                      </a:r>
                    </a:p>
                  </a:txBody>
                  <a:tcPr marL="6350" marR="6350" marT="6350" marB="0" anchor="ctr"/>
                </a:tc>
                <a:extLst>
                  <a:ext uri="{0D108BD9-81ED-4DB2-BD59-A6C34878D82A}">
                    <a16:rowId xmlns:a16="http://schemas.microsoft.com/office/drawing/2014/main"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hbcu2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0.478341477 </a:t>
                      </a:r>
                    </a:p>
                  </a:txBody>
                  <a:tcPr marL="6350" marR="6350" marT="6350" marB="0" anchor="ctr"/>
                </a:tc>
                <a:extLst>
                  <a:ext uri="{0D108BD9-81ED-4DB2-BD59-A6C34878D82A}">
                    <a16:rowId xmlns:a16="http://schemas.microsoft.com/office/drawing/2014/main"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returning_to_total_undergraduate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0.351818157 </a:t>
                      </a:r>
                    </a:p>
                  </a:txBody>
                  <a:tcPr marL="6350" marR="6350" marT="6350" marB="0" anchor="ctr"/>
                </a:tc>
                <a:extLst>
                  <a:ext uri="{0D108BD9-81ED-4DB2-BD59-A6C34878D82A}">
                    <a16:rowId xmlns:a16="http://schemas.microsoft.com/office/drawing/2014/main"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eandr_degree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-0.255169884</a:t>
                      </a:r>
                    </a:p>
                  </a:txBody>
                  <a:tcPr marL="6350" marR="6350" marT="6350" marB="0" anchor="ctr"/>
                </a:tc>
                <a:extLst>
                  <a:ext uri="{0D108BD9-81ED-4DB2-BD59-A6C34878D82A}">
                    <a16:rowId xmlns:a16="http://schemas.microsoft.com/office/drawing/2014/main"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-0.159025745</a:t>
                      </a:r>
                    </a:p>
                  </a:txBody>
                  <a:tcPr marL="6350" marR="6350" marT="6350" marB="0" anchor="ctr"/>
                </a:tc>
                <a:extLst>
                  <a:ext uri="{0D108BD9-81ED-4DB2-BD59-A6C34878D82A}">
                    <a16:rowId xmlns:a16="http://schemas.microsoft.com/office/drawing/2014/main"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other_ed_related_cost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0.134481618 </a:t>
                      </a:r>
                    </a:p>
                  </a:txBody>
                  <a:tcPr marL="6350" marR="6350" marT="6350" marB="0" anchor="ctr"/>
                </a:tc>
                <a:extLst>
                  <a:ext uri="{0D108BD9-81ED-4DB2-BD59-A6C34878D82A}">
                    <a16:rowId xmlns:a16="http://schemas.microsoft.com/office/drawing/2014/main" val="130623714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total_enrollment_black_tot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-0.094660804</a:t>
                      </a:r>
                    </a:p>
                  </a:txBody>
                  <a:tcPr marL="6350" marR="6350" marT="6350" marB="0" anchor="ctr"/>
                </a:tc>
                <a:extLst>
                  <a:ext uri="{0D108BD9-81ED-4DB2-BD59-A6C34878D82A}">
                    <a16:rowId xmlns:a16="http://schemas.microsoft.com/office/drawing/2014/main"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inst_grant_num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0.093077126 </a:t>
                      </a:r>
                    </a:p>
                  </a:txBody>
                  <a:tcPr marL="6350" marR="6350" marT="6350" marB="0" anchor="ctr"/>
                </a:tc>
                <a:extLst>
                  <a:ext uri="{0D108BD9-81ED-4DB2-BD59-A6C34878D82A}">
                    <a16:rowId xmlns:a16="http://schemas.microsoft.com/office/drawing/2014/main"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-0.088419156</a:t>
                      </a:r>
                    </a:p>
                  </a:txBody>
                  <a:tcPr marL="6350" marR="6350" marT="6350" marB="0" anchor="ctr"/>
                </a:tc>
                <a:extLst>
                  <a:ext uri="{0D108BD9-81ED-4DB2-BD59-A6C34878D82A}">
                    <a16:rowId xmlns:a16="http://schemas.microsoft.com/office/drawing/2014/main" val="1593761885"/>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credhoursug</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0.08716357</a:t>
                      </a:r>
                    </a:p>
                  </a:txBody>
                  <a:tcPr marL="6350" marR="6350" marT="6350" marB="0" anchor="ctr"/>
                </a:tc>
                <a:extLst>
                  <a:ext uri="{0D108BD9-81ED-4DB2-BD59-A6C34878D82A}">
                    <a16:rowId xmlns:a16="http://schemas.microsoft.com/office/drawing/2014/main" val="3551024362"/>
                  </a:ext>
                </a:extLst>
              </a:tr>
            </a:tbl>
          </a:graphicData>
        </a:graphic>
      </p:graphicFrame>
    </p:spTree>
    <p:extLst>
      <p:ext uri="{BB962C8B-B14F-4D97-AF65-F5344CB8AC3E}">
        <p14:creationId xmlns:p14="http://schemas.microsoft.com/office/powerpoint/2010/main" val="91526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51D3-538B-4293-B504-421274B24C00}"/>
              </a:ext>
            </a:extLst>
          </p:cNvPr>
          <p:cNvSpPr>
            <a:spLocks noGrp="1"/>
          </p:cNvSpPr>
          <p:nvPr>
            <p:ph type="title"/>
          </p:nvPr>
        </p:nvSpPr>
        <p:spPr/>
        <p:txBody>
          <a:bodyPr/>
          <a:lstStyle/>
          <a:p>
            <a:r>
              <a:rPr lang="en-US" dirty="0"/>
              <a:t>Approach 2 – Selected Variables Grad Rate</a:t>
            </a:r>
            <a:endParaRPr lang="en-GB" dirty="0"/>
          </a:p>
        </p:txBody>
      </p:sp>
      <p:sp>
        <p:nvSpPr>
          <p:cNvPr id="9" name="TextBox 8">
            <a:extLst>
              <a:ext uri="{FF2B5EF4-FFF2-40B4-BE49-F238E27FC236}">
                <a16:creationId xmlns:a16="http://schemas.microsoft.com/office/drawing/2014/main" id="{E17C9DD2-5731-48A3-ADE4-2D8C45483EC0}"/>
              </a:ext>
            </a:extLst>
          </p:cNvPr>
          <p:cNvSpPr txBox="1"/>
          <p:nvPr/>
        </p:nvSpPr>
        <p:spPr>
          <a:xfrm>
            <a:off x="712269" y="1848051"/>
            <a:ext cx="9788893" cy="4093428"/>
          </a:xfrm>
          <a:prstGeom prst="rect">
            <a:avLst/>
          </a:prstGeom>
          <a:noFill/>
        </p:spPr>
        <p:txBody>
          <a:bodyPr wrap="square" rtlCol="0">
            <a:spAutoFit/>
          </a:bodyPr>
          <a:lstStyle/>
          <a:p>
            <a:r>
              <a:rPr lang="en-US" sz="2800" dirty="0"/>
              <a:t>Grad Rate Variables Interpretation:</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US" sz="2800" dirty="0"/>
              <a:t>Auxillary03: revenue from </a:t>
            </a:r>
            <a:r>
              <a:rPr lang="en-GB" sz="2800" dirty="0"/>
              <a:t>e.g. residence halls, food services, student health services, intercollegiate athletics, college unions, college stores, and movie </a:t>
            </a:r>
            <a:r>
              <a:rPr lang="en-GB" sz="2800" dirty="0" err="1"/>
              <a:t>theaters</a:t>
            </a:r>
            <a:r>
              <a:rPr lang="en-GB" sz="2800" dirty="0"/>
              <a:t>.</a:t>
            </a:r>
          </a:p>
          <a:p>
            <a:pPr marL="285750" indent="-285750">
              <a:buFont typeface="Arial" panose="020B0604020202020204" pitchFamily="34" charset="0"/>
              <a:buChar char="•"/>
            </a:pPr>
            <a:r>
              <a:rPr lang="en-GB" sz="2800" dirty="0">
                <a:solidFill>
                  <a:srgbClr val="000000"/>
                </a:solidFill>
              </a:rPr>
              <a:t>eandg02:  Education and general expenditures on salaries and wages.</a:t>
            </a: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92847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51D3-538B-4293-B504-421274B24C00}"/>
              </a:ext>
            </a:extLst>
          </p:cNvPr>
          <p:cNvSpPr>
            <a:spLocks noGrp="1"/>
          </p:cNvSpPr>
          <p:nvPr>
            <p:ph type="title"/>
          </p:nvPr>
        </p:nvSpPr>
        <p:spPr/>
        <p:txBody>
          <a:bodyPr/>
          <a:lstStyle/>
          <a:p>
            <a:r>
              <a:rPr lang="en-US" dirty="0"/>
              <a:t>Approach 2 – Selected Variables </a:t>
            </a:r>
            <a:r>
              <a:rPr lang="en-US" dirty="0" err="1"/>
              <a:t>Bachlors</a:t>
            </a:r>
            <a:r>
              <a:rPr lang="en-US" dirty="0"/>
              <a:t> /FTE</a:t>
            </a:r>
            <a:endParaRPr lang="en-GB" dirty="0"/>
          </a:p>
        </p:txBody>
      </p:sp>
      <p:sp>
        <p:nvSpPr>
          <p:cNvPr id="9" name="TextBox 8">
            <a:extLst>
              <a:ext uri="{FF2B5EF4-FFF2-40B4-BE49-F238E27FC236}">
                <a16:creationId xmlns:a16="http://schemas.microsoft.com/office/drawing/2014/main" id="{E17C9DD2-5731-48A3-ADE4-2D8C45483EC0}"/>
              </a:ext>
            </a:extLst>
          </p:cNvPr>
          <p:cNvSpPr txBox="1"/>
          <p:nvPr/>
        </p:nvSpPr>
        <p:spPr>
          <a:xfrm>
            <a:off x="712269" y="1848051"/>
            <a:ext cx="9788893" cy="7109639"/>
          </a:xfrm>
          <a:prstGeom prst="rect">
            <a:avLst/>
          </a:prstGeom>
          <a:noFill/>
        </p:spPr>
        <p:txBody>
          <a:bodyPr wrap="square" rtlCol="0">
            <a:spAutoFit/>
          </a:bodyPr>
          <a:lstStyle/>
          <a:p>
            <a:r>
              <a:rPr lang="en-US" sz="2800" dirty="0"/>
              <a:t>Bachelors per FTE Variables Interpretation:</a:t>
            </a:r>
          </a:p>
          <a:p>
            <a:pPr marL="285750" indent="-285750">
              <a:buFont typeface="Arial" panose="020B0604020202020204" pitchFamily="34" charset="0"/>
              <a:buChar char="•"/>
            </a:pPr>
            <a:r>
              <a:rPr lang="en-US" sz="2800" dirty="0"/>
              <a:t>In general, less clear interpretation, though some common themes.</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GB" sz="2800" dirty="0" err="1">
                <a:solidFill>
                  <a:srgbClr val="000000"/>
                </a:solidFill>
              </a:rPr>
              <a:t>eandr_degree</a:t>
            </a:r>
            <a:r>
              <a:rPr lang="en-GB" sz="2800" dirty="0">
                <a:solidFill>
                  <a:srgbClr val="000000"/>
                </a:solidFill>
              </a:rPr>
              <a:t> - Education and related expenses per degree awarded, unexpected negative coefficient.</a:t>
            </a:r>
          </a:p>
          <a:p>
            <a:pPr marL="285750" indent="-285750">
              <a:buFont typeface="Arial" panose="020B0604020202020204" pitchFamily="34" charset="0"/>
              <a:buChar char="•"/>
            </a:pPr>
            <a:r>
              <a:rPr lang="en-GB" sz="2800" dirty="0" err="1">
                <a:solidFill>
                  <a:srgbClr val="000000"/>
                </a:solidFill>
              </a:rPr>
              <a:t>other_ed_related_cost</a:t>
            </a:r>
            <a:r>
              <a:rPr lang="en-GB" sz="2800" dirty="0">
                <a:solidFill>
                  <a:srgbClr val="000000"/>
                </a:solidFill>
              </a:rPr>
              <a:t> - S</a:t>
            </a:r>
            <a:r>
              <a:rPr lang="en-GB" sz="2800" dirty="0"/>
              <a:t>pending on academic support, institutional support, and operations and maintenance, colinear with eandg02 - positive</a:t>
            </a:r>
          </a:p>
          <a:p>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9075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F088-31B2-4143-A23D-141139DB3894}"/>
              </a:ext>
            </a:extLst>
          </p:cNvPr>
          <p:cNvSpPr>
            <a:spLocks noGrp="1"/>
          </p:cNvSpPr>
          <p:nvPr>
            <p:ph type="title"/>
          </p:nvPr>
        </p:nvSpPr>
        <p:spPr/>
        <p:txBody>
          <a:bodyPr/>
          <a:lstStyle/>
          <a:p>
            <a:r>
              <a:rPr lang="en-US" dirty="0"/>
              <a:t>Approach 2 – Models </a:t>
            </a:r>
            <a:endParaRPr lang="en-GB" dirty="0"/>
          </a:p>
        </p:txBody>
      </p:sp>
      <p:sp>
        <p:nvSpPr>
          <p:cNvPr id="8" name="TextBox 7">
            <a:extLst>
              <a:ext uri="{FF2B5EF4-FFF2-40B4-BE49-F238E27FC236}">
                <a16:creationId xmlns:a16="http://schemas.microsoft.com/office/drawing/2014/main" id="{C938AFA7-DA26-4CF7-9C37-DD86FFCEE2D9}"/>
              </a:ext>
            </a:extLst>
          </p:cNvPr>
          <p:cNvSpPr txBox="1"/>
          <p:nvPr/>
        </p:nvSpPr>
        <p:spPr>
          <a:xfrm>
            <a:off x="696686" y="1690688"/>
            <a:ext cx="5127173" cy="3816429"/>
          </a:xfrm>
          <a:prstGeom prst="rect">
            <a:avLst/>
          </a:prstGeom>
          <a:noFill/>
        </p:spPr>
        <p:txBody>
          <a:bodyPr wrap="square" rtlCol="0">
            <a:spAutoFit/>
          </a:bodyPr>
          <a:lstStyle/>
          <a:p>
            <a:pPr marL="285750" indent="-285750">
              <a:buFont typeface="Arial" panose="020B0604020202020204" pitchFamily="34" charset="0"/>
              <a:buChar char="•"/>
            </a:pPr>
            <a:r>
              <a:rPr lang="en-US" sz="3200" dirty="0"/>
              <a:t>Lasso on all variables performs best</a:t>
            </a:r>
          </a:p>
          <a:p>
            <a:pPr marL="285750" indent="-285750">
              <a:buFont typeface="Arial" panose="020B0604020202020204" pitchFamily="34" charset="0"/>
              <a:buChar char="•"/>
            </a:pPr>
            <a:r>
              <a:rPr lang="en-US" sz="3200" dirty="0"/>
              <a:t>Lasso with interactions on selected variables performs similarly</a:t>
            </a:r>
          </a:p>
          <a:p>
            <a:pPr marL="285750" indent="-285750">
              <a:buFont typeface="Arial" panose="020B0604020202020204" pitchFamily="34" charset="0"/>
              <a:buChar char="•"/>
            </a:pPr>
            <a:r>
              <a:rPr lang="en-US" sz="3200" dirty="0"/>
              <a:t>Relationship unlikely to be linear – use Gaussian Kernel</a:t>
            </a:r>
          </a:p>
          <a:p>
            <a:pPr marL="285750" indent="-285750">
              <a:buFont typeface="Arial" panose="020B0604020202020204" pitchFamily="34" charset="0"/>
              <a:buChar char="•"/>
            </a:pPr>
            <a:endParaRPr lang="en-GB" dirty="0"/>
          </a:p>
        </p:txBody>
      </p:sp>
      <p:graphicFrame>
        <p:nvGraphicFramePr>
          <p:cNvPr id="5" name="Content Placeholder 4">
            <a:extLst>
              <a:ext uri="{FF2B5EF4-FFF2-40B4-BE49-F238E27FC236}">
                <a16:creationId xmlns:a16="http://schemas.microsoft.com/office/drawing/2014/main" id="{73521416-4B4D-4742-BA86-1954AADB18EF}"/>
              </a:ext>
            </a:extLst>
          </p:cNvPr>
          <p:cNvGraphicFramePr>
            <a:graphicFrameLocks noGrp="1"/>
          </p:cNvGraphicFramePr>
          <p:nvPr>
            <p:ph idx="1"/>
            <p:extLst>
              <p:ext uri="{D42A27DB-BD31-4B8C-83A1-F6EECF244321}">
                <p14:modId xmlns:p14="http://schemas.microsoft.com/office/powerpoint/2010/main" val="2437606822"/>
              </p:ext>
            </p:extLst>
          </p:nvPr>
        </p:nvGraphicFramePr>
        <p:xfrm>
          <a:off x="6368144" y="1677705"/>
          <a:ext cx="4985656" cy="4698813"/>
        </p:xfrm>
        <a:graphic>
          <a:graphicData uri="http://schemas.openxmlformats.org/drawingml/2006/table">
            <a:tbl>
              <a:tblPr>
                <a:tableStyleId>{5C22544A-7EE6-4342-B048-85BDC9FD1C3A}</a:tableStyleId>
              </a:tblPr>
              <a:tblGrid>
                <a:gridCol w="1555602">
                  <a:extLst>
                    <a:ext uri="{9D8B030D-6E8A-4147-A177-3AD203B41FA5}">
                      <a16:colId xmlns:a16="http://schemas.microsoft.com/office/drawing/2014/main" val="3478917767"/>
                    </a:ext>
                  </a:extLst>
                </a:gridCol>
                <a:gridCol w="1555602">
                  <a:extLst>
                    <a:ext uri="{9D8B030D-6E8A-4147-A177-3AD203B41FA5}">
                      <a16:colId xmlns:a16="http://schemas.microsoft.com/office/drawing/2014/main" val="2939297383"/>
                    </a:ext>
                  </a:extLst>
                </a:gridCol>
                <a:gridCol w="840605">
                  <a:extLst>
                    <a:ext uri="{9D8B030D-6E8A-4147-A177-3AD203B41FA5}">
                      <a16:colId xmlns:a16="http://schemas.microsoft.com/office/drawing/2014/main" val="2486717004"/>
                    </a:ext>
                  </a:extLst>
                </a:gridCol>
                <a:gridCol w="1033847">
                  <a:extLst>
                    <a:ext uri="{9D8B030D-6E8A-4147-A177-3AD203B41FA5}">
                      <a16:colId xmlns:a16="http://schemas.microsoft.com/office/drawing/2014/main" val="706046472"/>
                    </a:ext>
                  </a:extLst>
                </a:gridCol>
              </a:tblGrid>
              <a:tr h="293899">
                <a:tc>
                  <a:txBody>
                    <a:bodyPr/>
                    <a:lstStyle/>
                    <a:p>
                      <a:pPr algn="l" fontAlgn="b"/>
                      <a:endParaRPr lang="en-US" sz="1200" b="0" i="0" u="none" strike="noStrike" dirty="0">
                        <a:solidFill>
                          <a:srgbClr val="000000"/>
                        </a:solidFill>
                        <a:effectLst/>
                        <a:latin typeface="+mn-lt"/>
                      </a:endParaRPr>
                    </a:p>
                  </a:txBody>
                  <a:tcPr marL="6350" marR="6350" marT="6350" marB="0" anchor="b"/>
                </a:tc>
                <a:tc rowSpan="2">
                  <a:txBody>
                    <a:bodyPr/>
                    <a:lstStyle/>
                    <a:p>
                      <a:pPr algn="ctr" fontAlgn="ctr"/>
                      <a:r>
                        <a:rPr lang="en-US" sz="1200" b="1" u="none" strike="noStrike" dirty="0">
                          <a:effectLst/>
                          <a:latin typeface="+mn-lt"/>
                        </a:rPr>
                        <a:t>Model</a:t>
                      </a:r>
                      <a:endParaRPr lang="en-US" sz="1200" b="1" i="0" u="none" strike="noStrike" dirty="0">
                        <a:solidFill>
                          <a:srgbClr val="000000"/>
                        </a:solidFill>
                        <a:effectLst/>
                        <a:latin typeface="+mn-lt"/>
                      </a:endParaRPr>
                    </a:p>
                  </a:txBody>
                  <a:tcPr marL="6350" marR="6350" marT="6350" marB="0" anchor="ctr"/>
                </a:tc>
                <a:tc gridSpan="2">
                  <a:txBody>
                    <a:bodyPr/>
                    <a:lstStyle/>
                    <a:p>
                      <a:pPr algn="ctr" fontAlgn="b"/>
                      <a:r>
                        <a:rPr lang="en-US" sz="1200" b="1" u="none" strike="noStrike" dirty="0">
                          <a:effectLst/>
                          <a:latin typeface="+mn-lt"/>
                        </a:rPr>
                        <a:t>Testing RMSE</a:t>
                      </a:r>
                      <a:endParaRPr lang="en-US" sz="1200" b="1" i="0" u="none" strike="noStrike" dirty="0">
                        <a:solidFill>
                          <a:srgbClr val="000000"/>
                        </a:solidFill>
                        <a:effectLst/>
                        <a:latin typeface="+mn-lt"/>
                      </a:endParaRPr>
                    </a:p>
                  </a:txBody>
                  <a:tcPr marL="6350" marR="6350" marT="6350" marB="0" anchor="b"/>
                </a:tc>
                <a:tc hMerge="1">
                  <a:txBody>
                    <a:bodyPr/>
                    <a:lstStyle/>
                    <a:p>
                      <a:endParaRPr lang="en-US"/>
                    </a:p>
                  </a:txBody>
                  <a:tcPr/>
                </a:tc>
                <a:extLst>
                  <a:ext uri="{0D108BD9-81ED-4DB2-BD59-A6C34878D82A}">
                    <a16:rowId xmlns:a16="http://schemas.microsoft.com/office/drawing/2014/main" val="1550085656"/>
                  </a:ext>
                </a:extLst>
              </a:tr>
              <a:tr h="296114">
                <a:tc>
                  <a:txBody>
                    <a:bodyPr/>
                    <a:lstStyle/>
                    <a:p>
                      <a:pPr algn="l" fontAlgn="b"/>
                      <a:endParaRPr lang="en-US" sz="1200" b="0" i="0" u="none" strike="noStrike" dirty="0">
                        <a:solidFill>
                          <a:srgbClr val="000000"/>
                        </a:solidFill>
                        <a:effectLst/>
                        <a:latin typeface="+mn-lt"/>
                      </a:endParaRPr>
                    </a:p>
                  </a:txBody>
                  <a:tcPr marL="6350" marR="6350" marT="6350" marB="0" anchor="b"/>
                </a:tc>
                <a:tc vMerge="1">
                  <a:txBody>
                    <a:bodyPr/>
                    <a:lstStyle/>
                    <a:p>
                      <a:endParaRPr lang="en-US"/>
                    </a:p>
                  </a:txBody>
                  <a:tcPr/>
                </a:tc>
                <a:tc>
                  <a:txBody>
                    <a:bodyPr/>
                    <a:lstStyle/>
                    <a:p>
                      <a:pPr algn="ctr" fontAlgn="b"/>
                      <a:r>
                        <a:rPr lang="en-US" sz="1200" b="1" u="none" strike="noStrike">
                          <a:effectLst/>
                          <a:latin typeface="+mn-lt"/>
                        </a:rPr>
                        <a:t>Raw</a:t>
                      </a:r>
                      <a:endParaRPr lang="en-US" sz="1200" b="1" i="0" u="none" strike="noStrike">
                        <a:solidFill>
                          <a:srgbClr val="000000"/>
                        </a:solidFill>
                        <a:effectLst/>
                        <a:latin typeface="+mn-lt"/>
                      </a:endParaRPr>
                    </a:p>
                  </a:txBody>
                  <a:tcPr marL="6350" marR="6350" marT="6350" marB="0" anchor="b"/>
                </a:tc>
                <a:tc>
                  <a:txBody>
                    <a:bodyPr/>
                    <a:lstStyle/>
                    <a:p>
                      <a:pPr algn="ctr" fontAlgn="b"/>
                      <a:r>
                        <a:rPr lang="en-US" sz="1200" b="1" u="none" strike="noStrike" dirty="0">
                          <a:effectLst/>
                          <a:latin typeface="+mn-lt"/>
                        </a:rPr>
                        <a:t>Standardized</a:t>
                      </a:r>
                      <a:endParaRPr lang="en-US" sz="1200" b="1" i="0" u="none" strike="noStrike" dirty="0">
                        <a:solidFill>
                          <a:srgbClr val="000000"/>
                        </a:solidFill>
                        <a:effectLst/>
                        <a:latin typeface="+mn-lt"/>
                      </a:endParaRPr>
                    </a:p>
                  </a:txBody>
                  <a:tcPr marL="6350" marR="6350" marT="6350" marB="0" anchor="b"/>
                </a:tc>
                <a:extLst>
                  <a:ext uri="{0D108BD9-81ED-4DB2-BD59-A6C34878D82A}">
                    <a16:rowId xmlns:a16="http://schemas.microsoft.com/office/drawing/2014/main" val="3665824223"/>
                  </a:ext>
                </a:extLst>
              </a:tr>
              <a:tr h="327683">
                <a:tc rowSpan="5">
                  <a:txBody>
                    <a:bodyPr/>
                    <a:lstStyle/>
                    <a:p>
                      <a:pPr algn="ctr" fontAlgn="ctr"/>
                      <a:r>
                        <a:rPr lang="en-US" sz="1200" b="1" u="none" strike="noStrike" dirty="0">
                          <a:effectLst/>
                          <a:latin typeface="+mn-lt"/>
                        </a:rPr>
                        <a:t>6-Year Graduation Rate</a:t>
                      </a: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0.0454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0.2559</a:t>
                      </a:r>
                    </a:p>
                  </a:txBody>
                  <a:tcPr marL="6350" marR="6350" marT="6350" marB="0" anchor="ctr"/>
                </a:tc>
                <a:extLst>
                  <a:ext uri="{0D108BD9-81ED-4DB2-BD59-A6C34878D82A}">
                    <a16:rowId xmlns:a16="http://schemas.microsoft.com/office/drawing/2014/main" val="409583518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0.0362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0.2037</a:t>
                      </a:r>
                    </a:p>
                  </a:txBody>
                  <a:tcPr marL="6350" marR="6350" marT="6350" marB="0" anchor="ctr"/>
                </a:tc>
                <a:extLst>
                  <a:ext uri="{0D108BD9-81ED-4DB2-BD59-A6C34878D82A}">
                    <a16:rowId xmlns:a16="http://schemas.microsoft.com/office/drawing/2014/main" val="2388995701"/>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0.0382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0.2153</a:t>
                      </a:r>
                    </a:p>
                  </a:txBody>
                  <a:tcPr marL="6350" marR="6350" marT="6350" marB="0" anchor="ctr"/>
                </a:tc>
                <a:extLst>
                  <a:ext uri="{0D108BD9-81ED-4DB2-BD59-A6C34878D82A}">
                    <a16:rowId xmlns:a16="http://schemas.microsoft.com/office/drawing/2014/main" val="1549553246"/>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0.0961</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0.5413</a:t>
                      </a:r>
                    </a:p>
                  </a:txBody>
                  <a:tcPr marL="6350" marR="6350" marT="6350" marB="0" anchor="ctr"/>
                </a:tc>
                <a:extLst>
                  <a:ext uri="{0D108BD9-81ED-4DB2-BD59-A6C34878D82A}">
                    <a16:rowId xmlns:a16="http://schemas.microsoft.com/office/drawing/2014/main" val="232548697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0.0333</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0.1878</a:t>
                      </a:r>
                    </a:p>
                  </a:txBody>
                  <a:tcPr marL="6350" marR="6350" marT="6350" marB="0" anchor="ctr"/>
                </a:tc>
                <a:extLst>
                  <a:ext uri="{0D108BD9-81ED-4DB2-BD59-A6C34878D82A}">
                    <a16:rowId xmlns:a16="http://schemas.microsoft.com/office/drawing/2014/main" val="108756169"/>
                  </a:ext>
                </a:extLst>
              </a:tr>
              <a:tr h="327683">
                <a:tc row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mn-lt"/>
                        </a:rPr>
                        <a:t>Bachelor's Degrees per FTE</a:t>
                      </a:r>
                      <a:endParaRPr lang="en-US" sz="1200" b="1" i="0" u="none" strike="noStrike" dirty="0">
                        <a:solidFill>
                          <a:srgbClr val="000000"/>
                        </a:solidFill>
                        <a:effectLst/>
                        <a:latin typeface="+mn-lt"/>
                      </a:endParaRPr>
                    </a:p>
                    <a:p>
                      <a:pPr algn="ctr" fontAlgn="ct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0.0337</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0.9690</a:t>
                      </a:r>
                    </a:p>
                  </a:txBody>
                  <a:tcPr marL="6350" marR="6350" marT="6350" marB="0" anchor="ctr"/>
                </a:tc>
                <a:extLst>
                  <a:ext uri="{0D108BD9-81ED-4DB2-BD59-A6C34878D82A}">
                    <a16:rowId xmlns:a16="http://schemas.microsoft.com/office/drawing/2014/main" val="86817412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0.0164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0.4710</a:t>
                      </a:r>
                    </a:p>
                  </a:txBody>
                  <a:tcPr marL="6350" marR="6350" marT="6350" marB="0" anchor="ctr"/>
                </a:tc>
                <a:extLst>
                  <a:ext uri="{0D108BD9-81ED-4DB2-BD59-A6C34878D82A}">
                    <a16:rowId xmlns:a16="http://schemas.microsoft.com/office/drawing/2014/main" val="1773180674"/>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0.0313</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0.8980</a:t>
                      </a:r>
                    </a:p>
                  </a:txBody>
                  <a:tcPr marL="6350" marR="6350" marT="6350" marB="0" anchor="ctr"/>
                </a:tc>
                <a:extLst>
                  <a:ext uri="{0D108BD9-81ED-4DB2-BD59-A6C34878D82A}">
                    <a16:rowId xmlns:a16="http://schemas.microsoft.com/office/drawing/2014/main" val="324761190"/>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0.3418</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9.8100</a:t>
                      </a:r>
                    </a:p>
                  </a:txBody>
                  <a:tcPr marL="6350" marR="6350" marT="6350" marB="0" anchor="ctr"/>
                </a:tc>
                <a:extLst>
                  <a:ext uri="{0D108BD9-81ED-4DB2-BD59-A6C34878D82A}">
                    <a16:rowId xmlns:a16="http://schemas.microsoft.com/office/drawing/2014/main" val="177510830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0.0139</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0.3990</a:t>
                      </a:r>
                    </a:p>
                  </a:txBody>
                  <a:tcPr marL="6350" marR="6350" marT="6350" marB="0" anchor="ctr"/>
                </a:tc>
                <a:extLst>
                  <a:ext uri="{0D108BD9-81ED-4DB2-BD59-A6C34878D82A}">
                    <a16:rowId xmlns:a16="http://schemas.microsoft.com/office/drawing/2014/main" val="2613320283"/>
                  </a:ext>
                </a:extLst>
              </a:tr>
            </a:tbl>
          </a:graphicData>
        </a:graphic>
      </p:graphicFrame>
    </p:spTree>
    <p:extLst>
      <p:ext uri="{BB962C8B-B14F-4D97-AF65-F5344CB8AC3E}">
        <p14:creationId xmlns:p14="http://schemas.microsoft.com/office/powerpoint/2010/main" val="29125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97BC-6377-4BD4-A8A6-D232ABBA0506}"/>
              </a:ext>
            </a:extLst>
          </p:cNvPr>
          <p:cNvSpPr>
            <a:spLocks noGrp="1"/>
          </p:cNvSpPr>
          <p:nvPr>
            <p:ph type="title"/>
          </p:nvPr>
        </p:nvSpPr>
        <p:spPr/>
        <p:txBody>
          <a:bodyPr/>
          <a:lstStyle/>
          <a:p>
            <a:r>
              <a:rPr lang="en-US" dirty="0"/>
              <a:t>Approach 2: Kernel Model Avg. Partial Derivatives</a:t>
            </a:r>
            <a:endParaRPr lang="en-GB" dirty="0"/>
          </a:p>
        </p:txBody>
      </p:sp>
      <p:graphicFrame>
        <p:nvGraphicFramePr>
          <p:cNvPr id="5" name="Content Placeholder 6">
            <a:extLst>
              <a:ext uri="{FF2B5EF4-FFF2-40B4-BE49-F238E27FC236}">
                <a16:creationId xmlns:a16="http://schemas.microsoft.com/office/drawing/2014/main" id="{DC4197B8-28FC-42A2-AD89-532EB3608797}"/>
              </a:ext>
            </a:extLst>
          </p:cNvPr>
          <p:cNvGraphicFramePr>
            <a:graphicFrameLocks noGrp="1"/>
          </p:cNvGraphicFramePr>
          <p:nvPr>
            <p:ph idx="1"/>
            <p:extLst>
              <p:ext uri="{D42A27DB-BD31-4B8C-83A1-F6EECF244321}">
                <p14:modId xmlns:p14="http://schemas.microsoft.com/office/powerpoint/2010/main" val="2319884376"/>
              </p:ext>
            </p:extLst>
          </p:nvPr>
        </p:nvGraphicFramePr>
        <p:xfrm>
          <a:off x="1095776" y="1690688"/>
          <a:ext cx="9761116" cy="3325927"/>
        </p:xfrm>
        <a:graphic>
          <a:graphicData uri="http://schemas.openxmlformats.org/drawingml/2006/table">
            <a:tbl>
              <a:tblPr>
                <a:tableStyleId>{5C22544A-7EE6-4342-B048-85BDC9FD1C3A}</a:tableStyleId>
              </a:tblPr>
              <a:tblGrid>
                <a:gridCol w="1878430">
                  <a:extLst>
                    <a:ext uri="{9D8B030D-6E8A-4147-A177-3AD203B41FA5}">
                      <a16:colId xmlns:a16="http://schemas.microsoft.com/office/drawing/2014/main" val="20000"/>
                    </a:ext>
                  </a:extLst>
                </a:gridCol>
                <a:gridCol w="4212205">
                  <a:extLst>
                    <a:ext uri="{9D8B030D-6E8A-4147-A177-3AD203B41FA5}">
                      <a16:colId xmlns:a16="http://schemas.microsoft.com/office/drawing/2014/main" val="20001"/>
                    </a:ext>
                  </a:extLst>
                </a:gridCol>
                <a:gridCol w="1165829">
                  <a:extLst>
                    <a:ext uri="{9D8B030D-6E8A-4147-A177-3AD203B41FA5}">
                      <a16:colId xmlns:a16="http://schemas.microsoft.com/office/drawing/2014/main" val="20002"/>
                    </a:ext>
                  </a:extLst>
                </a:gridCol>
                <a:gridCol w="1252326">
                  <a:extLst>
                    <a:ext uri="{9D8B030D-6E8A-4147-A177-3AD203B41FA5}">
                      <a16:colId xmlns:a16="http://schemas.microsoft.com/office/drawing/2014/main" val="20003"/>
                    </a:ext>
                  </a:extLst>
                </a:gridCol>
                <a:gridCol w="1252326">
                  <a:extLst>
                    <a:ext uri="{9D8B030D-6E8A-4147-A177-3AD203B41FA5}">
                      <a16:colId xmlns:a16="http://schemas.microsoft.com/office/drawing/2014/main"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other_full_time</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0.3928</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1"/>
                  </a:ext>
                </a:extLst>
              </a:tr>
              <a:tr h="302357">
                <a:tc vMerge="1">
                  <a:txBody>
                    <a:bodyPr/>
                    <a:lstStyle/>
                    <a:p>
                      <a:endParaRPr lang="en-US"/>
                    </a:p>
                  </a:txBody>
                  <a:tcPr/>
                </a:tc>
                <a:tc>
                  <a:txBody>
                    <a:bodyPr/>
                    <a:lstStyle/>
                    <a:p>
                      <a:pPr algn="l" fontAlgn="b"/>
                      <a:r>
                        <a:rPr lang="en-GB" sz="1600" b="0" i="0" u="none" strike="noStrike" dirty="0" err="1">
                          <a:solidFill>
                            <a:srgbClr val="000000"/>
                          </a:solidFill>
                          <a:effectLst/>
                          <a:latin typeface="Calibri" panose="020F0502020204030204" pitchFamily="34" charset="0"/>
                        </a:rPr>
                        <a:t>fed_grant_pct</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-0.2004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0.0094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2"/>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grant01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-0.2792</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3"/>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auxiliary03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0.1442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4"/>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eandg02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0.1762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0.0099</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5"/>
                  </a:ext>
                </a:extLst>
              </a:tr>
              <a:tr h="302357">
                <a:tc rowSpan="5">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a:solidFill>
                            <a:srgbClr val="000000"/>
                          </a:solidFill>
                          <a:effectLst/>
                          <a:latin typeface="Calibri" panose="020F0502020204030204" pitchFamily="34" charset="0"/>
                        </a:rPr>
                        <a:t>hbcu2*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0.2078</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6"/>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fed_grant_num</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0.0836</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0.0029</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7"/>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other_ed_related_cost</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0.0971</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0.0027</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8"/>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inst_grant_num</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0.0353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9"/>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credhoursug</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0.0291</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0.0028</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35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A585-CB34-4847-AABD-D8BF1C39D16B}"/>
              </a:ext>
            </a:extLst>
          </p:cNvPr>
          <p:cNvSpPr>
            <a:spLocks noGrp="1"/>
          </p:cNvSpPr>
          <p:nvPr>
            <p:ph type="title"/>
          </p:nvPr>
        </p:nvSpPr>
        <p:spPr/>
        <p:txBody>
          <a:bodyPr/>
          <a:lstStyle/>
          <a:p>
            <a:r>
              <a:rPr lang="en-US" dirty="0"/>
              <a:t>Approach 1 vs 2</a:t>
            </a:r>
            <a:endParaRPr lang="en-GB" dirty="0"/>
          </a:p>
        </p:txBody>
      </p:sp>
      <p:sp>
        <p:nvSpPr>
          <p:cNvPr id="3" name="Content Placeholder 2">
            <a:extLst>
              <a:ext uri="{FF2B5EF4-FFF2-40B4-BE49-F238E27FC236}">
                <a16:creationId xmlns:a16="http://schemas.microsoft.com/office/drawing/2014/main" id="{65C12D36-4D81-4990-B646-20709CA0D106}"/>
              </a:ext>
            </a:extLst>
          </p:cNvPr>
          <p:cNvSpPr>
            <a:spLocks noGrp="1"/>
          </p:cNvSpPr>
          <p:nvPr>
            <p:ph idx="1"/>
          </p:nvPr>
        </p:nvSpPr>
        <p:spPr/>
        <p:txBody>
          <a:bodyPr/>
          <a:lstStyle/>
          <a:p>
            <a:r>
              <a:rPr lang="en-US" dirty="0"/>
              <a:t>Auxiliary Expenditure best predictor of grad rate.</a:t>
            </a:r>
          </a:p>
          <a:p>
            <a:r>
              <a:rPr lang="en-US" dirty="0"/>
              <a:t>Approach 1 gives interpretation in variables we are most interested in i.e. spending policies of schools.</a:t>
            </a:r>
          </a:p>
          <a:p>
            <a:r>
              <a:rPr lang="en-US" dirty="0"/>
              <a:t>Approach 2 gives variables that are good predictors, but are of less substantive interest.</a:t>
            </a:r>
            <a:endParaRPr lang="en-GB" dirty="0"/>
          </a:p>
          <a:p>
            <a:r>
              <a:rPr lang="en-US" dirty="0"/>
              <a:t>Clear correspondence between automatically selected variables and variables selected to control for known effects in Approach 1</a:t>
            </a:r>
          </a:p>
          <a:p>
            <a:r>
              <a:rPr lang="en-US" dirty="0"/>
              <a:t>Approach 2 in some sense justifies Approach 1?</a:t>
            </a:r>
          </a:p>
        </p:txBody>
      </p:sp>
    </p:spTree>
    <p:extLst>
      <p:ext uri="{BB962C8B-B14F-4D97-AF65-F5344CB8AC3E}">
        <p14:creationId xmlns:p14="http://schemas.microsoft.com/office/powerpoint/2010/main" val="233420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lnSpcReduction="10000"/>
          </a:bodyPr>
          <a:lstStyle/>
          <a:p>
            <a:r>
              <a:rPr lang="en-US" dirty="0"/>
              <a:t>Primarily Bachelor’s Degree-granting public 4-year institutions in the 50 states (plus DC)</a:t>
            </a:r>
          </a:p>
          <a:p>
            <a:r>
              <a:rPr lang="en-US" dirty="0"/>
              <a:t>13 years of data</a:t>
            </a:r>
            <a:r>
              <a:rPr lang="en-US" dirty="0">
                <a:sym typeface="Wingdings"/>
              </a:rPr>
              <a:t> (</a:t>
            </a:r>
            <a:r>
              <a:rPr lang="en-US" dirty="0"/>
              <a:t>Academic Years 2003-2015)</a:t>
            </a:r>
          </a:p>
          <a:p>
            <a:endParaRPr lang="en-US" dirty="0"/>
          </a:p>
          <a:p>
            <a:endParaRPr lang="en-US" dirty="0"/>
          </a:p>
          <a:p>
            <a:endParaRPr lang="en-US" dirty="0"/>
          </a:p>
          <a:p>
            <a:endParaRPr lang="en-US" dirty="0"/>
          </a:p>
          <a:p>
            <a:endParaRPr lang="en-US" dirty="0"/>
          </a:p>
          <a:p>
            <a:r>
              <a:rPr lang="en-US" dirty="0"/>
              <a:t>Data Source: </a:t>
            </a:r>
            <a:r>
              <a:rPr lang="en-US" dirty="0">
                <a:hlinkClick r:id="rId2"/>
              </a:rPr>
              <a:t>https://www.deltacostproject.org/delta-cost-data</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1009759"/>
              </p:ext>
            </p:extLst>
          </p:nvPr>
        </p:nvGraphicFramePr>
        <p:xfrm>
          <a:off x="3797300" y="3328194"/>
          <a:ext cx="4597399" cy="1878808"/>
        </p:xfrm>
        <a:graphic>
          <a:graphicData uri="http://schemas.openxmlformats.org/drawingml/2006/table">
            <a:tbl>
              <a:tblPr>
                <a:tableStyleId>{5C22544A-7EE6-4342-B048-85BDC9FD1C3A}</a:tableStyleId>
              </a:tblPr>
              <a:tblGrid>
                <a:gridCol w="1307104">
                  <a:extLst>
                    <a:ext uri="{9D8B030D-6E8A-4147-A177-3AD203B41FA5}">
                      <a16:colId xmlns:a16="http://schemas.microsoft.com/office/drawing/2014/main" val="20000"/>
                    </a:ext>
                  </a:extLst>
                </a:gridCol>
                <a:gridCol w="1622611">
                  <a:extLst>
                    <a:ext uri="{9D8B030D-6E8A-4147-A177-3AD203B41FA5}">
                      <a16:colId xmlns:a16="http://schemas.microsoft.com/office/drawing/2014/main" val="20001"/>
                    </a:ext>
                  </a:extLst>
                </a:gridCol>
                <a:gridCol w="1667684">
                  <a:extLst>
                    <a:ext uri="{9D8B030D-6E8A-4147-A177-3AD203B41FA5}">
                      <a16:colId xmlns:a16="http://schemas.microsoft.com/office/drawing/2014/main" val="20002"/>
                    </a:ext>
                  </a:extLst>
                </a:gridCol>
              </a:tblGrid>
              <a:tr h="469702">
                <a:tc>
                  <a:txBody>
                    <a:bodyPr/>
                    <a:lstStyle/>
                    <a:p>
                      <a:pPr algn="ctr" fontAlgn="b"/>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Institutions</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Observations</a:t>
                      </a:r>
                      <a:endParaRPr lang="en-US" sz="2000" b="1"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469702">
                <a:tc>
                  <a:txBody>
                    <a:bodyPr/>
                    <a:lstStyle/>
                    <a:p>
                      <a:pPr algn="ctr" fontAlgn="b"/>
                      <a:r>
                        <a:rPr lang="en-US" sz="2000" b="1" u="none" strike="noStrike" dirty="0">
                          <a:effectLst/>
                        </a:rPr>
                        <a:t>Training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ru-RU" sz="2000" u="none" strike="noStrike" dirty="0">
                          <a:effectLst/>
                        </a:rPr>
                        <a:t>347</a:t>
                      </a:r>
                      <a:endParaRPr lang="ru-RU" sz="2000" b="0" i="0" u="none" strike="noStrike" dirty="0">
                        <a:solidFill>
                          <a:srgbClr val="000000"/>
                        </a:solidFill>
                        <a:effectLst/>
                        <a:latin typeface="Calibri" charset="0"/>
                      </a:endParaRPr>
                    </a:p>
                  </a:txBody>
                  <a:tcPr marL="6350" marR="6350" marT="6350" marB="0" anchor="b"/>
                </a:tc>
                <a:tc>
                  <a:txBody>
                    <a:bodyPr/>
                    <a:lstStyle/>
                    <a:p>
                      <a:pPr algn="ctr" fontAlgn="b"/>
                      <a:r>
                        <a:rPr lang="cs-CZ" sz="2000" u="none" strike="noStrike" dirty="0">
                          <a:effectLst/>
                        </a:rPr>
                        <a:t>4511</a:t>
                      </a:r>
                      <a:endParaRPr lang="cs-CZ"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469702">
                <a:tc>
                  <a:txBody>
                    <a:bodyPr/>
                    <a:lstStyle/>
                    <a:p>
                      <a:pPr algn="ctr" fontAlgn="b"/>
                      <a:r>
                        <a:rPr lang="en-US" sz="2000" b="1" u="none" strike="noStrike" dirty="0">
                          <a:effectLst/>
                        </a:rPr>
                        <a:t>Testing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85</a:t>
                      </a:r>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dirty="0">
                          <a:effectLst/>
                        </a:rPr>
                        <a:t>1105</a:t>
                      </a:r>
                      <a:endParaRPr lang="is-IS"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469702">
                <a:tc>
                  <a:txBody>
                    <a:bodyPr/>
                    <a:lstStyle/>
                    <a:p>
                      <a:pPr algn="ctr" fontAlgn="b"/>
                      <a:r>
                        <a:rPr lang="en-US" sz="2000" b="1" u="none" strike="noStrike" dirty="0">
                          <a:effectLst/>
                        </a:rPr>
                        <a:t>Total</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a:effectLst/>
                        </a:rPr>
                        <a:t>432</a:t>
                      </a:r>
                      <a:endParaRPr lang="is-IS" sz="2000" b="0" i="0" u="none" strike="noStrike">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5616</a:t>
                      </a:r>
                      <a:endParaRPr lang="en-US"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877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a:t>
            </a:r>
          </a:p>
        </p:txBody>
      </p:sp>
      <p:sp>
        <p:nvSpPr>
          <p:cNvPr id="3" name="Content Placeholder 2"/>
          <p:cNvSpPr>
            <a:spLocks noGrp="1"/>
          </p:cNvSpPr>
          <p:nvPr>
            <p:ph idx="1"/>
          </p:nvPr>
        </p:nvSpPr>
        <p:spPr/>
        <p:txBody>
          <a:bodyPr/>
          <a:lstStyle/>
          <a:p>
            <a:r>
              <a:rPr lang="en-US" dirty="0"/>
              <a:t>6-Year Graduation Rate</a:t>
            </a:r>
          </a:p>
          <a:p>
            <a:r>
              <a:rPr lang="en-US" dirty="0"/>
              <a:t>Number of Bachelor’s Degrees granted per Full-time Equivalent Student (FTE)</a:t>
            </a:r>
          </a:p>
        </p:txBody>
      </p:sp>
    </p:spTree>
    <p:extLst>
      <p:ext uri="{BB962C8B-B14F-4D97-AF65-F5344CB8AC3E}">
        <p14:creationId xmlns:p14="http://schemas.microsoft.com/office/powerpoint/2010/main" val="18806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a:t>
            </a:r>
          </a:p>
        </p:txBody>
      </p:sp>
      <p:sp>
        <p:nvSpPr>
          <p:cNvPr id="3" name="Content Placeholder 2"/>
          <p:cNvSpPr>
            <a:spLocks noGrp="1"/>
          </p:cNvSpPr>
          <p:nvPr>
            <p:ph idx="1"/>
          </p:nvPr>
        </p:nvSpPr>
        <p:spPr/>
        <p:txBody>
          <a:bodyPr/>
          <a:lstStyle/>
          <a:p>
            <a:pPr marL="514350" indent="-514350">
              <a:buFont typeface="+mj-lt"/>
              <a:buAutoNum type="arabicPeriod"/>
            </a:pPr>
            <a:r>
              <a:rPr lang="en-US" dirty="0"/>
              <a:t>Examine the relationship between all types of expenditures and the two outcomes, controlling for variables as per literature.</a:t>
            </a:r>
          </a:p>
          <a:p>
            <a:pPr marL="514350" indent="-514350">
              <a:buFont typeface="+mj-lt"/>
              <a:buAutoNum type="arabicPeriod"/>
            </a:pPr>
            <a:endParaRPr lang="en-US" dirty="0"/>
          </a:p>
          <a:p>
            <a:pPr marL="514350" indent="-514350">
              <a:buFont typeface="+mj-lt"/>
              <a:buAutoNum type="arabicPeriod"/>
            </a:pPr>
            <a:r>
              <a:rPr lang="en-US" dirty="0"/>
              <a:t>Treat as prediction problem; find variables that perform prediction well, and examine the relationships between these.</a:t>
            </a:r>
          </a:p>
        </p:txBody>
      </p:sp>
    </p:spTree>
    <p:extLst>
      <p:ext uri="{BB962C8B-B14F-4D97-AF65-F5344CB8AC3E}">
        <p14:creationId xmlns:p14="http://schemas.microsoft.com/office/powerpoint/2010/main" val="74046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Approach 1: Variables Included</a:t>
            </a:r>
          </a:p>
        </p:txBody>
      </p:sp>
      <p:sp>
        <p:nvSpPr>
          <p:cNvPr id="3" name="Content Placeholder 2"/>
          <p:cNvSpPr>
            <a:spLocks noGrp="1"/>
          </p:cNvSpPr>
          <p:nvPr>
            <p:ph idx="1"/>
          </p:nvPr>
        </p:nvSpPr>
        <p:spPr>
          <a:xfrm>
            <a:off x="838200" y="1825625"/>
            <a:ext cx="4279900" cy="4351338"/>
          </a:xfrm>
        </p:spPr>
        <p:txBody>
          <a:bodyPr/>
          <a:lstStyle/>
          <a:p>
            <a:pPr>
              <a:lnSpc>
                <a:spcPct val="100000"/>
              </a:lnSpc>
              <a:spcBef>
                <a:spcPts val="0"/>
              </a:spcBef>
            </a:pPr>
            <a:r>
              <a:rPr lang="en-US" dirty="0"/>
              <a:t>Included 9 types of expenditures</a:t>
            </a:r>
          </a:p>
          <a:p>
            <a:pPr>
              <a:lnSpc>
                <a:spcPct val="100000"/>
              </a:lnSpc>
              <a:spcBef>
                <a:spcPts val="0"/>
              </a:spcBef>
            </a:pPr>
            <a:endParaRPr lang="en-US" dirty="0"/>
          </a:p>
          <a:p>
            <a:pPr>
              <a:lnSpc>
                <a:spcPct val="100000"/>
              </a:lnSpc>
              <a:spcBef>
                <a:spcPts val="0"/>
              </a:spcBef>
            </a:pPr>
            <a:r>
              <a:rPr lang="en-US" dirty="0"/>
              <a:t>Performed a literature review to identify other key variables to include in our models</a:t>
            </a:r>
          </a:p>
        </p:txBody>
      </p:sp>
      <p:graphicFrame>
        <p:nvGraphicFramePr>
          <p:cNvPr id="5" name="Content Placeholder 3"/>
          <p:cNvGraphicFramePr>
            <a:graphicFrameLocks/>
          </p:cNvGraphicFramePr>
          <p:nvPr>
            <p:extLst>
              <p:ext uri="{D42A27DB-BD31-4B8C-83A1-F6EECF244321}">
                <p14:modId xmlns:p14="http://schemas.microsoft.com/office/powerpoint/2010/main" val="187252460"/>
              </p:ext>
            </p:extLst>
          </p:nvPr>
        </p:nvGraphicFramePr>
        <p:xfrm>
          <a:off x="6013450" y="1690688"/>
          <a:ext cx="5340350" cy="4394985"/>
        </p:xfrm>
        <a:graphic>
          <a:graphicData uri="http://schemas.openxmlformats.org/drawingml/2006/table">
            <a:tbl>
              <a:tblPr>
                <a:tableStyleId>{5C22544A-7EE6-4342-B048-85BDC9FD1C3A}</a:tableStyleId>
              </a:tblPr>
              <a:tblGrid>
                <a:gridCol w="1676870">
                  <a:extLst>
                    <a:ext uri="{9D8B030D-6E8A-4147-A177-3AD203B41FA5}">
                      <a16:colId xmlns:a16="http://schemas.microsoft.com/office/drawing/2014/main" val="20000"/>
                    </a:ext>
                  </a:extLst>
                </a:gridCol>
                <a:gridCol w="3663480">
                  <a:extLst>
                    <a:ext uri="{9D8B030D-6E8A-4147-A177-3AD203B41FA5}">
                      <a16:colId xmlns:a16="http://schemas.microsoft.com/office/drawing/2014/main" val="20001"/>
                    </a:ext>
                  </a:extLst>
                </a:gridCol>
              </a:tblGrid>
              <a:tr h="231315">
                <a:tc rowSpan="2">
                  <a:txBody>
                    <a:bodyPr/>
                    <a:lstStyle/>
                    <a:p>
                      <a:pPr algn="ctr" fontAlgn="ctr"/>
                      <a:r>
                        <a:rPr lang="en-US" sz="1200" b="1" u="none" strike="noStrike" dirty="0">
                          <a:effectLst/>
                        </a:rPr>
                        <a:t>State-level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Unemployment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231315">
                <a:tc vMerge="1">
                  <a:txBody>
                    <a:bodyPr/>
                    <a:lstStyle/>
                    <a:p>
                      <a:endParaRPr lang="en-US"/>
                    </a:p>
                  </a:txBody>
                  <a:tcPr/>
                </a:tc>
                <a:tc>
                  <a:txBody>
                    <a:bodyPr/>
                    <a:lstStyle/>
                    <a:p>
                      <a:pPr algn="l" fontAlgn="b"/>
                      <a:r>
                        <a:rPr lang="en-US" sz="1200" u="none" strike="noStrike" dirty="0">
                          <a:effectLst/>
                        </a:rPr>
                        <a:t>GDP per Capita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31315">
                <a:tc rowSpan="6">
                  <a:txBody>
                    <a:bodyPr/>
                    <a:lstStyle/>
                    <a:p>
                      <a:pPr algn="ctr" fontAlgn="ctr"/>
                      <a:r>
                        <a:rPr lang="en-US" sz="1200" b="1" u="none" strike="noStrike" dirty="0">
                          <a:effectLst/>
                        </a:rPr>
                        <a:t>Institution-level Characteristics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Total Undergraduates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231315">
                <a:tc vMerge="1">
                  <a:txBody>
                    <a:bodyPr/>
                    <a:lstStyle/>
                    <a:p>
                      <a:endParaRPr lang="en-US"/>
                    </a:p>
                  </a:txBody>
                  <a:tcPr/>
                </a:tc>
                <a:tc>
                  <a:txBody>
                    <a:bodyPr/>
                    <a:lstStyle/>
                    <a:p>
                      <a:pPr algn="l" fontAlgn="b"/>
                      <a:r>
                        <a:rPr lang="en-US" sz="1200" u="none" strike="noStrike" dirty="0">
                          <a:effectLst/>
                        </a:rPr>
                        <a:t>% Under-represented Minority</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r h="231315">
                <a:tc vMerge="1">
                  <a:txBody>
                    <a:bodyPr/>
                    <a:lstStyle/>
                    <a:p>
                      <a:endParaRPr lang="en-US"/>
                    </a:p>
                  </a:txBody>
                  <a:tcPr/>
                </a:tc>
                <a:tc>
                  <a:txBody>
                    <a:bodyPr/>
                    <a:lstStyle/>
                    <a:p>
                      <a:pPr algn="l" fontAlgn="b"/>
                      <a:r>
                        <a:rPr lang="en-US" sz="1200" u="none" strike="noStrike" dirty="0">
                          <a:effectLst/>
                        </a:rPr>
                        <a:t>Pell $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4"/>
                  </a:ext>
                </a:extLst>
              </a:tr>
              <a:tr h="231315">
                <a:tc vMerge="1">
                  <a:txBody>
                    <a:bodyPr/>
                    <a:lstStyle/>
                    <a:p>
                      <a:endParaRPr lang="en-US"/>
                    </a:p>
                  </a:txBody>
                  <a:tcPr/>
                </a:tc>
                <a:tc>
                  <a:txBody>
                    <a:bodyPr/>
                    <a:lstStyle/>
                    <a:p>
                      <a:pPr algn="l" fontAlgn="b"/>
                      <a:r>
                        <a:rPr lang="en-US" sz="1200" u="none" strike="noStrike" dirty="0">
                          <a:effectLst/>
                        </a:rPr>
                        <a:t>Revenue from State Appropriations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5"/>
                  </a:ext>
                </a:extLst>
              </a:tr>
              <a:tr h="231315">
                <a:tc vMerge="1">
                  <a:txBody>
                    <a:bodyPr/>
                    <a:lstStyle/>
                    <a:p>
                      <a:endParaRPr lang="en-US"/>
                    </a:p>
                  </a:txBody>
                  <a:tcPr/>
                </a:tc>
                <a:tc>
                  <a:txBody>
                    <a:bodyPr/>
                    <a:lstStyle/>
                    <a:p>
                      <a:pPr algn="l" fontAlgn="b"/>
                      <a:r>
                        <a:rPr lang="en-US" sz="1200" u="none" strike="noStrike" dirty="0">
                          <a:effectLst/>
                        </a:rPr>
                        <a:t>Net Tuition and Fees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6"/>
                  </a:ext>
                </a:extLst>
              </a:tr>
              <a:tr h="231315">
                <a:tc vMerge="1">
                  <a:txBody>
                    <a:bodyPr/>
                    <a:lstStyle/>
                    <a:p>
                      <a:endParaRPr lang="en-US"/>
                    </a:p>
                  </a:txBody>
                  <a:tcPr/>
                </a:tc>
                <a:tc>
                  <a:txBody>
                    <a:bodyPr/>
                    <a:lstStyle/>
                    <a:p>
                      <a:pPr algn="l" fontAlgn="b"/>
                      <a:r>
                        <a:rPr lang="en-US" sz="1200" u="none" strike="noStrike" dirty="0">
                          <a:effectLst/>
                        </a:rPr>
                        <a:t>Total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7"/>
                  </a:ext>
                </a:extLst>
              </a:tr>
              <a:tr h="231315">
                <a:tc rowSpan="9">
                  <a:txBody>
                    <a:bodyPr/>
                    <a:lstStyle/>
                    <a:p>
                      <a:pPr algn="ctr" fontAlgn="ctr"/>
                      <a:r>
                        <a:rPr lang="en-US" sz="1200" b="1" u="none" strike="noStrike" dirty="0">
                          <a:solidFill>
                            <a:srgbClr val="FF0000"/>
                          </a:solidFill>
                          <a:effectLst/>
                        </a:rPr>
                        <a:t>Expenditure Variables</a:t>
                      </a:r>
                      <a:endParaRPr lang="en-US" sz="1200" b="1" i="0" u="none" strike="noStrike" dirty="0">
                        <a:solidFill>
                          <a:srgbClr val="FF0000"/>
                        </a:solidFill>
                        <a:effectLst/>
                        <a:latin typeface="Calibri" charset="0"/>
                      </a:endParaRPr>
                    </a:p>
                  </a:txBody>
                  <a:tcPr marL="6350" marR="6350" marT="6350" marB="0" anchor="ctr"/>
                </a:tc>
                <a:tc>
                  <a:txBody>
                    <a:bodyPr/>
                    <a:lstStyle/>
                    <a:p>
                      <a:pPr algn="l" fontAlgn="b"/>
                      <a:r>
                        <a:rPr lang="en-US" sz="1200" u="none" strike="noStrike" dirty="0">
                          <a:solidFill>
                            <a:srgbClr val="FF0000"/>
                          </a:solidFill>
                          <a:effectLst/>
                        </a:rPr>
                        <a:t>Instruction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08"/>
                  </a:ext>
                </a:extLst>
              </a:tr>
              <a:tr h="231315">
                <a:tc vMerge="1">
                  <a:txBody>
                    <a:bodyPr/>
                    <a:lstStyle/>
                    <a:p>
                      <a:endParaRPr lang="en-US"/>
                    </a:p>
                  </a:txBody>
                  <a:tcPr/>
                </a:tc>
                <a:tc>
                  <a:txBody>
                    <a:bodyPr/>
                    <a:lstStyle/>
                    <a:p>
                      <a:pPr algn="l" fontAlgn="b"/>
                      <a:r>
                        <a:rPr lang="en-US" sz="1200" u="none" strike="noStrike" dirty="0">
                          <a:solidFill>
                            <a:srgbClr val="FF0000"/>
                          </a:solidFill>
                          <a:effectLst/>
                        </a:rPr>
                        <a:t>Public Service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09"/>
                  </a:ext>
                </a:extLst>
              </a:tr>
              <a:tr h="231315">
                <a:tc vMerge="1">
                  <a:txBody>
                    <a:bodyPr/>
                    <a:lstStyle/>
                    <a:p>
                      <a:endParaRPr lang="en-US"/>
                    </a:p>
                  </a:txBody>
                  <a:tcPr/>
                </a:tc>
                <a:tc>
                  <a:txBody>
                    <a:bodyPr/>
                    <a:lstStyle/>
                    <a:p>
                      <a:pPr algn="l" fontAlgn="b"/>
                      <a:r>
                        <a:rPr lang="en-US" sz="1200" u="none" strike="noStrike" dirty="0">
                          <a:solidFill>
                            <a:srgbClr val="FF0000"/>
                          </a:solidFill>
                          <a:effectLst/>
                        </a:rPr>
                        <a:t>Academic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0"/>
                  </a:ext>
                </a:extLst>
              </a:tr>
              <a:tr h="231315">
                <a:tc vMerge="1">
                  <a:txBody>
                    <a:bodyPr/>
                    <a:lstStyle/>
                    <a:p>
                      <a:endParaRPr lang="en-US"/>
                    </a:p>
                  </a:txBody>
                  <a:tcPr/>
                </a:tc>
                <a:tc>
                  <a:txBody>
                    <a:bodyPr/>
                    <a:lstStyle/>
                    <a:p>
                      <a:pPr algn="l" fontAlgn="b"/>
                      <a:r>
                        <a:rPr lang="en-US" sz="1200" u="none" strike="noStrike" dirty="0">
                          <a:solidFill>
                            <a:srgbClr val="FF0000"/>
                          </a:solidFill>
                          <a:effectLst/>
                        </a:rPr>
                        <a:t>Student Services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1"/>
                  </a:ext>
                </a:extLst>
              </a:tr>
              <a:tr h="231315">
                <a:tc vMerge="1">
                  <a:txBody>
                    <a:bodyPr/>
                    <a:lstStyle/>
                    <a:p>
                      <a:endParaRPr lang="en-US"/>
                    </a:p>
                  </a:txBody>
                  <a:tcPr/>
                </a:tc>
                <a:tc>
                  <a:txBody>
                    <a:bodyPr/>
                    <a:lstStyle/>
                    <a:p>
                      <a:pPr algn="l" fontAlgn="b"/>
                      <a:r>
                        <a:rPr lang="en-US" sz="1200" u="none" strike="noStrike" dirty="0">
                          <a:solidFill>
                            <a:srgbClr val="FF0000"/>
                          </a:solidFill>
                          <a:effectLst/>
                        </a:rPr>
                        <a:t>Institutional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2"/>
                  </a:ext>
                </a:extLst>
              </a:tr>
              <a:tr h="231315">
                <a:tc vMerge="1">
                  <a:txBody>
                    <a:bodyPr/>
                    <a:lstStyle/>
                    <a:p>
                      <a:endParaRPr lang="en-US"/>
                    </a:p>
                  </a:txBody>
                  <a:tcPr/>
                </a:tc>
                <a:tc>
                  <a:txBody>
                    <a:bodyPr/>
                    <a:lstStyle/>
                    <a:p>
                      <a:pPr algn="l" fontAlgn="b"/>
                      <a:r>
                        <a:rPr lang="en-US" sz="1200" u="none" strike="noStrike" dirty="0">
                          <a:solidFill>
                            <a:srgbClr val="FF0000"/>
                          </a:solidFill>
                          <a:effectLst/>
                        </a:rPr>
                        <a:t>Operation and Maintenance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3"/>
                  </a:ext>
                </a:extLst>
              </a:tr>
              <a:tr h="231315">
                <a:tc vMerge="1">
                  <a:txBody>
                    <a:bodyPr/>
                    <a:lstStyle/>
                    <a:p>
                      <a:endParaRPr lang="en-US"/>
                    </a:p>
                  </a:txBody>
                  <a:tcPr/>
                </a:tc>
                <a:tc>
                  <a:txBody>
                    <a:bodyPr/>
                    <a:lstStyle/>
                    <a:p>
                      <a:pPr algn="l" fontAlgn="b"/>
                      <a:r>
                        <a:rPr lang="en-US" sz="1200" u="none" strike="noStrike" dirty="0">
                          <a:solidFill>
                            <a:srgbClr val="FF0000"/>
                          </a:solidFill>
                          <a:effectLst/>
                        </a:rPr>
                        <a:t>Depreciation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4"/>
                  </a:ext>
                </a:extLst>
              </a:tr>
              <a:tr h="231315">
                <a:tc vMerge="1">
                  <a:txBody>
                    <a:bodyPr/>
                    <a:lstStyle/>
                    <a:p>
                      <a:endParaRPr lang="en-US"/>
                    </a:p>
                  </a:txBody>
                  <a:tcPr/>
                </a:tc>
                <a:tc>
                  <a:txBody>
                    <a:bodyPr/>
                    <a:lstStyle/>
                    <a:p>
                      <a:pPr algn="l" fontAlgn="b"/>
                      <a:r>
                        <a:rPr lang="en-US" sz="1200" u="none" strike="noStrike" dirty="0">
                          <a:solidFill>
                            <a:srgbClr val="FF0000"/>
                          </a:solidFill>
                          <a:effectLst/>
                        </a:rPr>
                        <a:t>Scholarships and Fellowships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5"/>
                  </a:ext>
                </a:extLst>
              </a:tr>
              <a:tr h="231315">
                <a:tc vMerge="1">
                  <a:txBody>
                    <a:bodyPr/>
                    <a:lstStyle/>
                    <a:p>
                      <a:endParaRPr lang="en-US"/>
                    </a:p>
                  </a:txBody>
                  <a:tcPr/>
                </a:tc>
                <a:tc>
                  <a:txBody>
                    <a:bodyPr/>
                    <a:lstStyle/>
                    <a:p>
                      <a:pPr algn="l" fontAlgn="b"/>
                      <a:r>
                        <a:rPr lang="en-US" sz="1200" u="none" strike="noStrike" dirty="0">
                          <a:solidFill>
                            <a:srgbClr val="FF0000"/>
                          </a:solidFill>
                          <a:effectLst/>
                        </a:rPr>
                        <a:t>Auxiliary Enterprises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6"/>
                  </a:ext>
                </a:extLst>
              </a:tr>
              <a:tr h="231315">
                <a:tc rowSpan="2">
                  <a:txBody>
                    <a:bodyPr/>
                    <a:lstStyle/>
                    <a:p>
                      <a:pPr algn="ctr" fontAlgn="ctr"/>
                      <a:r>
                        <a:rPr lang="en-US" sz="1200" b="1" u="none" strike="noStrike" dirty="0">
                          <a:effectLst/>
                        </a:rPr>
                        <a:t>Categorical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Year Dummies (2003-2015)</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17"/>
                  </a:ext>
                </a:extLst>
              </a:tr>
              <a:tr h="231315">
                <a:tc vMerge="1">
                  <a:txBody>
                    <a:bodyPr/>
                    <a:lstStyle/>
                    <a:p>
                      <a:endParaRPr lang="en-US"/>
                    </a:p>
                  </a:txBody>
                  <a:tcPr/>
                </a:tc>
                <a:tc>
                  <a:txBody>
                    <a:bodyPr/>
                    <a:lstStyle/>
                    <a:p>
                      <a:pPr algn="l" fontAlgn="b"/>
                      <a:r>
                        <a:rPr lang="en-US" sz="1200" u="none" strike="noStrike" dirty="0">
                          <a:effectLst/>
                        </a:rPr>
                        <a:t>Census Region Dummies (9 Regions)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69199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Models</a:t>
            </a:r>
          </a:p>
        </p:txBody>
      </p:sp>
      <p:sp>
        <p:nvSpPr>
          <p:cNvPr id="3" name="Content Placeholder 2"/>
          <p:cNvSpPr>
            <a:spLocks noGrp="1"/>
          </p:cNvSpPr>
          <p:nvPr>
            <p:ph idx="1"/>
          </p:nvPr>
        </p:nvSpPr>
        <p:spPr>
          <a:xfrm>
            <a:off x="838200" y="1825625"/>
            <a:ext cx="504190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7 Models for each outcome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pPr>
            <a:r>
              <a:rPr lang="en-US" dirty="0"/>
              <a:t>Regular Regression (w/ and w/o interactions)</a:t>
            </a:r>
          </a:p>
          <a:p>
            <a:pPr>
              <a:lnSpc>
                <a:spcPct val="100000"/>
              </a:lnSpc>
              <a:spcBef>
                <a:spcPts val="0"/>
              </a:spcBef>
            </a:pPr>
            <a:r>
              <a:rPr lang="en-US" dirty="0"/>
              <a:t>Lasso Regression (w/ and w/o interactions</a:t>
            </a:r>
          </a:p>
          <a:p>
            <a:pPr>
              <a:lnSpc>
                <a:spcPct val="100000"/>
              </a:lnSpc>
              <a:spcBef>
                <a:spcPts val="0"/>
              </a:spcBef>
            </a:pPr>
            <a:r>
              <a:rPr lang="en-US" dirty="0"/>
              <a:t>Ridge Regression (w/ and w/o interactions)</a:t>
            </a:r>
          </a:p>
          <a:p>
            <a:pPr>
              <a:lnSpc>
                <a:spcPct val="100000"/>
              </a:lnSpc>
              <a:spcBef>
                <a:spcPts val="0"/>
              </a:spcBef>
            </a:pPr>
            <a:r>
              <a:rPr lang="en-US" dirty="0"/>
              <a:t>Gaussian Kernel Regression</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6778139"/>
              </p:ext>
            </p:extLst>
          </p:nvPr>
        </p:nvGraphicFramePr>
        <p:xfrm>
          <a:off x="6191250" y="2151372"/>
          <a:ext cx="5441950" cy="3810016"/>
        </p:xfrm>
        <a:graphic>
          <a:graphicData uri="http://schemas.openxmlformats.org/drawingml/2006/table">
            <a:tbl>
              <a:tblPr>
                <a:tableStyleId>{5C22544A-7EE6-4342-B048-85BDC9FD1C3A}</a:tableStyleId>
              </a:tblPr>
              <a:tblGrid>
                <a:gridCol w="1697973">
                  <a:extLst>
                    <a:ext uri="{9D8B030D-6E8A-4147-A177-3AD203B41FA5}">
                      <a16:colId xmlns:a16="http://schemas.microsoft.com/office/drawing/2014/main" val="20000"/>
                    </a:ext>
                  </a:extLst>
                </a:gridCol>
                <a:gridCol w="1697973">
                  <a:extLst>
                    <a:ext uri="{9D8B030D-6E8A-4147-A177-3AD203B41FA5}">
                      <a16:colId xmlns:a16="http://schemas.microsoft.com/office/drawing/2014/main" val="20001"/>
                    </a:ext>
                  </a:extLst>
                </a:gridCol>
                <a:gridCol w="917538">
                  <a:extLst>
                    <a:ext uri="{9D8B030D-6E8A-4147-A177-3AD203B41FA5}">
                      <a16:colId xmlns:a16="http://schemas.microsoft.com/office/drawing/2014/main" val="20002"/>
                    </a:ext>
                  </a:extLst>
                </a:gridCol>
                <a:gridCol w="1128466">
                  <a:extLst>
                    <a:ext uri="{9D8B030D-6E8A-4147-A177-3AD203B41FA5}">
                      <a16:colId xmlns:a16="http://schemas.microsoft.com/office/drawing/2014/main" val="20003"/>
                    </a:ext>
                  </a:extLst>
                </a:gridCol>
              </a:tblGrid>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rowSpan="2">
                  <a:txBody>
                    <a:bodyPr/>
                    <a:lstStyle/>
                    <a:p>
                      <a:pPr algn="ctr" fontAlgn="ctr"/>
                      <a:r>
                        <a:rPr lang="en-US" sz="1200" b="1" u="none" strike="noStrike" dirty="0">
                          <a:effectLst/>
                        </a:rPr>
                        <a:t>Model</a:t>
                      </a:r>
                      <a:endParaRPr lang="en-US" sz="1200" b="1" i="0" u="none" strike="noStrike" dirty="0">
                        <a:solidFill>
                          <a:srgbClr val="000000"/>
                        </a:solidFill>
                        <a:effectLst/>
                        <a:latin typeface="Calibri" charset="0"/>
                      </a:endParaRPr>
                    </a:p>
                  </a:txBody>
                  <a:tcPr marL="6350" marR="6350" marT="6350" marB="0" anchor="ctr"/>
                </a:tc>
                <a:tc gridSpan="2">
                  <a:txBody>
                    <a:bodyPr/>
                    <a:lstStyle/>
                    <a:p>
                      <a:pPr algn="ctr" fontAlgn="b"/>
                      <a:r>
                        <a:rPr lang="en-US" sz="1200" b="1" u="none" strike="noStrike" dirty="0">
                          <a:effectLst/>
                        </a:rPr>
                        <a:t>Testing RMSE</a:t>
                      </a:r>
                      <a:endParaRPr lang="en-US" sz="1200" b="1" i="0" u="none" strike="noStrike" dirty="0">
                        <a:solidFill>
                          <a:srgbClr val="000000"/>
                        </a:solidFill>
                        <a:effectLst/>
                        <a:latin typeface="Calibri"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0000"/>
                  </a:ext>
                </a:extLst>
              </a:tr>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vMerge="1">
                  <a:txBody>
                    <a:bodyPr/>
                    <a:lstStyle/>
                    <a:p>
                      <a:endParaRPr lang="en-US"/>
                    </a:p>
                  </a:txBody>
                  <a:tcPr/>
                </a:tc>
                <a:tc>
                  <a:txBody>
                    <a:bodyPr/>
                    <a:lstStyle/>
                    <a:p>
                      <a:pPr algn="ctr" fontAlgn="b"/>
                      <a:r>
                        <a:rPr lang="en-US" sz="1200" b="1" u="none" strike="noStrike">
                          <a:effectLst/>
                        </a:rPr>
                        <a:t>Raw</a:t>
                      </a:r>
                      <a:endParaRPr lang="en-US" sz="1200" b="1" i="0" u="none" strike="noStrike">
                        <a:solidFill>
                          <a:srgbClr val="000000"/>
                        </a:solidFill>
                        <a:effectLst/>
                        <a:latin typeface="Calibri" charset="0"/>
                      </a:endParaRPr>
                    </a:p>
                  </a:txBody>
                  <a:tcPr marL="6350" marR="6350" marT="6350" marB="0" anchor="b"/>
                </a:tc>
                <a:tc>
                  <a:txBody>
                    <a:bodyPr/>
                    <a:lstStyle/>
                    <a:p>
                      <a:pPr algn="ctr" fontAlgn="b"/>
                      <a:r>
                        <a:rPr lang="en-US" sz="1200" b="1" u="none" strike="noStrike" dirty="0">
                          <a:effectLst/>
                        </a:rPr>
                        <a:t>Standardized</a:t>
                      </a:r>
                      <a:endParaRPr lang="en-US" sz="1200" b="1"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38126">
                <a:tc rowSpan="7">
                  <a:txBody>
                    <a:bodyPr/>
                    <a:lstStyle/>
                    <a:p>
                      <a:pPr algn="ctr" fontAlgn="ctr"/>
                      <a:r>
                        <a:rPr lang="en-US" sz="1200" b="1" u="none" strike="noStrike" dirty="0">
                          <a:effectLst/>
                        </a:rPr>
                        <a:t>6-Year Graduation Rate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LM</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a:solidFill>
                            <a:srgbClr val="000000"/>
                          </a:solidFill>
                          <a:effectLst/>
                          <a:latin typeface="Calibri" charset="0"/>
                        </a:rPr>
                        <a:t>0.1008</a:t>
                      </a:r>
                    </a:p>
                  </a:txBody>
                  <a:tcPr marL="6350" marR="6350" marT="6350" marB="0" anchor="b"/>
                </a:tc>
                <a:tc>
                  <a:txBody>
                    <a:bodyPr/>
                    <a:lstStyle/>
                    <a:p>
                      <a:pPr algn="r" fontAlgn="b"/>
                      <a:r>
                        <a:rPr lang="nb-NO" sz="1200" b="0" i="0" u="none" strike="noStrike" dirty="0">
                          <a:solidFill>
                            <a:srgbClr val="000000"/>
                          </a:solidFill>
                          <a:effectLst/>
                          <a:latin typeface="Calibri" charset="0"/>
                        </a:rPr>
                        <a:t>0.6385</a:t>
                      </a:r>
                    </a:p>
                  </a:txBody>
                  <a:tcPr marL="6350" marR="6350" marT="6350" marB="0" anchor="b"/>
                </a:tc>
                <a:extLst>
                  <a:ext uri="{0D108BD9-81ED-4DB2-BD59-A6C34878D82A}">
                    <a16:rowId xmlns:a16="http://schemas.microsoft.com/office/drawing/2014/main" val="10002"/>
                  </a:ext>
                </a:extLst>
              </a:tr>
              <a:tr h="238126">
                <a:tc vMerge="1">
                  <a:txBody>
                    <a:bodyPr/>
                    <a:lstStyle/>
                    <a:p>
                      <a:endParaRPr lang="en-US"/>
                    </a:p>
                  </a:txBody>
                  <a:tcPr/>
                </a:tc>
                <a:tc>
                  <a:txBody>
                    <a:bodyPr/>
                    <a:lstStyle/>
                    <a:p>
                      <a:pPr algn="l" fontAlgn="b"/>
                      <a:r>
                        <a:rPr lang="en-US" sz="1200" u="none" strike="noStrike" dirty="0">
                          <a:effectLst/>
                        </a:rPr>
                        <a:t>LM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0.0983</a:t>
                      </a:r>
                    </a:p>
                  </a:txBody>
                  <a:tcPr marL="6350" marR="6350" marT="6350" marB="0" anchor="b"/>
                </a:tc>
                <a:tc>
                  <a:txBody>
                    <a:bodyPr/>
                    <a:lstStyle/>
                    <a:p>
                      <a:pPr algn="r" fontAlgn="b"/>
                      <a:r>
                        <a:rPr lang="hr-HR" sz="1200" b="0" i="0" u="none" strike="noStrike" dirty="0">
                          <a:solidFill>
                            <a:srgbClr val="000000"/>
                          </a:solidFill>
                          <a:effectLst/>
                          <a:latin typeface="Calibri" charset="0"/>
                        </a:rPr>
                        <a:t>0.623</a:t>
                      </a:r>
                    </a:p>
                  </a:txBody>
                  <a:tcPr marL="6350" marR="6350" marT="6350" marB="0" anchor="b"/>
                </a:tc>
                <a:extLst>
                  <a:ext uri="{0D108BD9-81ED-4DB2-BD59-A6C34878D82A}">
                    <a16:rowId xmlns:a16="http://schemas.microsoft.com/office/drawing/2014/main" val="10003"/>
                  </a:ext>
                </a:extLst>
              </a:tr>
              <a:tr h="238126">
                <a:tc vMerge="1">
                  <a:txBody>
                    <a:bodyPr/>
                    <a:lstStyle/>
                    <a:p>
                      <a:endParaRPr lang="en-US"/>
                    </a:p>
                  </a:txBody>
                  <a:tcPr/>
                </a:tc>
                <a:tc>
                  <a:txBody>
                    <a:bodyPr/>
                    <a:lstStyle/>
                    <a:p>
                      <a:pPr algn="l" fontAlgn="b"/>
                      <a:r>
                        <a:rPr lang="en-US" sz="1200" u="none" strike="noStrike" dirty="0">
                          <a:effectLst/>
                        </a:rPr>
                        <a:t>Lasso</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0.1004</a:t>
                      </a:r>
                    </a:p>
                  </a:txBody>
                  <a:tcPr marL="6350" marR="6350" marT="6350" marB="0" anchor="b"/>
                </a:tc>
                <a:tc>
                  <a:txBody>
                    <a:bodyPr/>
                    <a:lstStyle/>
                    <a:p>
                      <a:pPr algn="r" fontAlgn="b"/>
                      <a:r>
                        <a:rPr lang="nb-NO" sz="1200" b="0" i="0" u="none" strike="noStrike" dirty="0">
                          <a:solidFill>
                            <a:srgbClr val="000000"/>
                          </a:solidFill>
                          <a:effectLst/>
                          <a:latin typeface="Calibri" charset="0"/>
                        </a:rPr>
                        <a:t>0.6359</a:t>
                      </a:r>
                    </a:p>
                  </a:txBody>
                  <a:tcPr marL="6350" marR="6350" marT="6350" marB="0" anchor="b"/>
                </a:tc>
                <a:extLst>
                  <a:ext uri="{0D108BD9-81ED-4DB2-BD59-A6C34878D82A}">
                    <a16:rowId xmlns:a16="http://schemas.microsoft.com/office/drawing/2014/main" val="10004"/>
                  </a:ext>
                </a:extLst>
              </a:tr>
              <a:tr h="238126">
                <a:tc vMerge="1">
                  <a:txBody>
                    <a:bodyPr/>
                    <a:lstStyle/>
                    <a:p>
                      <a:endParaRPr lang="en-US"/>
                    </a:p>
                  </a:txBody>
                  <a:tcPr/>
                </a:tc>
                <a:tc>
                  <a:txBody>
                    <a:bodyPr/>
                    <a:lstStyle/>
                    <a:p>
                      <a:pPr algn="l" fontAlgn="b"/>
                      <a:r>
                        <a:rPr lang="en-US" sz="1200" u="none" strike="noStrike" dirty="0">
                          <a:effectLst/>
                        </a:rPr>
                        <a:t>Lasso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0.0979</a:t>
                      </a:r>
                    </a:p>
                  </a:txBody>
                  <a:tcPr marL="6350" marR="6350" marT="6350" marB="0" anchor="b"/>
                </a:tc>
                <a:tc>
                  <a:txBody>
                    <a:bodyPr/>
                    <a:lstStyle/>
                    <a:p>
                      <a:pPr algn="r" fontAlgn="b"/>
                      <a:r>
                        <a:rPr lang="is-IS" sz="1200" b="0" i="0" u="none" strike="noStrike" dirty="0">
                          <a:solidFill>
                            <a:srgbClr val="000000"/>
                          </a:solidFill>
                          <a:effectLst/>
                          <a:latin typeface="Calibri" charset="0"/>
                        </a:rPr>
                        <a:t>0.6205</a:t>
                      </a:r>
                    </a:p>
                  </a:txBody>
                  <a:tcPr marL="6350" marR="6350" marT="6350" marB="0" anchor="b"/>
                </a:tc>
                <a:extLst>
                  <a:ext uri="{0D108BD9-81ED-4DB2-BD59-A6C34878D82A}">
                    <a16:rowId xmlns:a16="http://schemas.microsoft.com/office/drawing/2014/main" val="10005"/>
                  </a:ext>
                </a:extLst>
              </a:tr>
              <a:tr h="238126">
                <a:tc vMerge="1">
                  <a:txBody>
                    <a:bodyPr/>
                    <a:lstStyle/>
                    <a:p>
                      <a:endParaRPr lang="en-US"/>
                    </a:p>
                  </a:txBody>
                  <a:tcPr/>
                </a:tc>
                <a:tc>
                  <a:txBody>
                    <a:bodyPr/>
                    <a:lstStyle/>
                    <a:p>
                      <a:pPr algn="l" fontAlgn="b"/>
                      <a:r>
                        <a:rPr lang="en-US" sz="1200" u="none" strike="noStrike" dirty="0">
                          <a:effectLst/>
                        </a:rPr>
                        <a:t>Ridge</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0.1005</a:t>
                      </a:r>
                    </a:p>
                  </a:txBody>
                  <a:tcPr marL="6350" marR="6350" marT="6350" marB="0" anchor="b"/>
                </a:tc>
                <a:tc>
                  <a:txBody>
                    <a:bodyPr/>
                    <a:lstStyle/>
                    <a:p>
                      <a:pPr algn="r" fontAlgn="b"/>
                      <a:r>
                        <a:rPr lang="nb-NO" sz="1200" b="0" i="0" u="none" strike="noStrike" dirty="0">
                          <a:solidFill>
                            <a:srgbClr val="000000"/>
                          </a:solidFill>
                          <a:effectLst/>
                          <a:latin typeface="Calibri" charset="0"/>
                        </a:rPr>
                        <a:t>0.6366</a:t>
                      </a:r>
                    </a:p>
                  </a:txBody>
                  <a:tcPr marL="6350" marR="6350" marT="6350" marB="0" anchor="b"/>
                </a:tc>
                <a:extLst>
                  <a:ext uri="{0D108BD9-81ED-4DB2-BD59-A6C34878D82A}">
                    <a16:rowId xmlns:a16="http://schemas.microsoft.com/office/drawing/2014/main" val="10006"/>
                  </a:ext>
                </a:extLst>
              </a:tr>
              <a:tr h="238126">
                <a:tc vMerge="1">
                  <a:txBody>
                    <a:bodyPr/>
                    <a:lstStyle/>
                    <a:p>
                      <a:endParaRPr lang="en-US"/>
                    </a:p>
                  </a:txBody>
                  <a:tcPr/>
                </a:tc>
                <a:tc>
                  <a:txBody>
                    <a:bodyPr/>
                    <a:lstStyle/>
                    <a:p>
                      <a:pPr algn="l" fontAlgn="b"/>
                      <a:r>
                        <a:rPr lang="en-US" sz="1200" u="none" strike="noStrike" dirty="0">
                          <a:effectLst/>
                        </a:rPr>
                        <a:t>Ridge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0.099</a:t>
                      </a:r>
                    </a:p>
                  </a:txBody>
                  <a:tcPr marL="6350" marR="6350" marT="6350" marB="0" anchor="b"/>
                </a:tc>
                <a:tc>
                  <a:txBody>
                    <a:bodyPr/>
                    <a:lstStyle/>
                    <a:p>
                      <a:pPr algn="r" fontAlgn="b"/>
                      <a:r>
                        <a:rPr lang="nb-NO" sz="1200" b="0" i="0" u="none" strike="noStrike" dirty="0">
                          <a:solidFill>
                            <a:srgbClr val="000000"/>
                          </a:solidFill>
                          <a:effectLst/>
                          <a:latin typeface="Calibri" charset="0"/>
                        </a:rPr>
                        <a:t>0.6276</a:t>
                      </a:r>
                    </a:p>
                  </a:txBody>
                  <a:tcPr marL="6350" marR="6350" marT="6350" marB="0" anchor="b"/>
                </a:tc>
                <a:extLst>
                  <a:ext uri="{0D108BD9-81ED-4DB2-BD59-A6C34878D82A}">
                    <a16:rowId xmlns:a16="http://schemas.microsoft.com/office/drawing/2014/main" val="10007"/>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hr-HR" sz="1200" b="0" i="0" u="none" strike="noStrike" dirty="0">
                          <a:solidFill>
                            <a:srgbClr val="FF0000"/>
                          </a:solidFill>
                          <a:effectLst/>
                          <a:latin typeface="Calibri" charset="0"/>
                        </a:rPr>
                        <a:t>0.0959</a:t>
                      </a:r>
                    </a:p>
                  </a:txBody>
                  <a:tcPr marL="6350" marR="6350" marT="6350" marB="0" anchor="b"/>
                </a:tc>
                <a:tc>
                  <a:txBody>
                    <a:bodyPr/>
                    <a:lstStyle/>
                    <a:p>
                      <a:pPr algn="r" fontAlgn="b"/>
                      <a:r>
                        <a:rPr lang="hr-HR" sz="1200" b="0" i="0" u="none" strike="noStrike" dirty="0">
                          <a:solidFill>
                            <a:srgbClr val="FF0000"/>
                          </a:solidFill>
                          <a:effectLst/>
                          <a:latin typeface="Calibri" charset="0"/>
                        </a:rPr>
                        <a:t>0.6076</a:t>
                      </a:r>
                    </a:p>
                  </a:txBody>
                  <a:tcPr marL="6350" marR="6350" marT="6350" marB="0" anchor="b"/>
                </a:tc>
                <a:extLst>
                  <a:ext uri="{0D108BD9-81ED-4DB2-BD59-A6C34878D82A}">
                    <a16:rowId xmlns:a16="http://schemas.microsoft.com/office/drawing/2014/main" val="10008"/>
                  </a:ext>
                </a:extLst>
              </a:tr>
              <a:tr h="238126">
                <a:tc rowSpan="7">
                  <a:txBody>
                    <a:bodyPr/>
                    <a:lstStyle/>
                    <a:p>
                      <a:pPr algn="ctr" fontAlgn="ctr"/>
                      <a:r>
                        <a:rPr lang="en-US" sz="1200" b="1" u="none" strike="noStrike" dirty="0">
                          <a:effectLst/>
                        </a:rPr>
                        <a:t>Bachelor's Degrees per FTE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a:effectLst/>
                        </a:rPr>
                        <a:t>LM</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0.0348</a:t>
                      </a:r>
                    </a:p>
                  </a:txBody>
                  <a:tcPr marL="6350" marR="6350" marT="6350" marB="0" anchor="b"/>
                </a:tc>
                <a:tc>
                  <a:txBody>
                    <a:bodyPr/>
                    <a:lstStyle/>
                    <a:p>
                      <a:pPr algn="r" fontAlgn="b"/>
                      <a:r>
                        <a:rPr lang="it-IT" sz="1200" b="0" i="0" u="none" strike="noStrike" dirty="0">
                          <a:solidFill>
                            <a:srgbClr val="000000"/>
                          </a:solidFill>
                          <a:effectLst/>
                          <a:latin typeface="Calibri" charset="0"/>
                        </a:rPr>
                        <a:t>0.9194</a:t>
                      </a:r>
                    </a:p>
                  </a:txBody>
                  <a:tcPr marL="6350" marR="6350" marT="6350" marB="0" anchor="b"/>
                </a:tc>
                <a:extLst>
                  <a:ext uri="{0D108BD9-81ED-4DB2-BD59-A6C34878D82A}">
                    <a16:rowId xmlns:a16="http://schemas.microsoft.com/office/drawing/2014/main" val="10009"/>
                  </a:ext>
                </a:extLst>
              </a:tr>
              <a:tr h="238126">
                <a:tc vMerge="1">
                  <a:txBody>
                    <a:bodyPr/>
                    <a:lstStyle/>
                    <a:p>
                      <a:endParaRPr lang="en-US"/>
                    </a:p>
                  </a:txBody>
                  <a:tcPr/>
                </a:tc>
                <a:tc>
                  <a:txBody>
                    <a:bodyPr/>
                    <a:lstStyle/>
                    <a:p>
                      <a:pPr algn="l" fontAlgn="b"/>
                      <a:r>
                        <a:rPr lang="en-US" sz="1200" u="none" strike="noStrike">
                          <a:effectLst/>
                        </a:rPr>
                        <a:t>LM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0.0359</a:t>
                      </a:r>
                    </a:p>
                  </a:txBody>
                  <a:tcPr marL="6350" marR="6350" marT="6350" marB="0" anchor="b"/>
                </a:tc>
                <a:tc>
                  <a:txBody>
                    <a:bodyPr/>
                    <a:lstStyle/>
                    <a:p>
                      <a:pPr algn="r" fontAlgn="b"/>
                      <a:r>
                        <a:rPr lang="it-IT" sz="1200" b="0" i="0" u="none" strike="noStrike" dirty="0">
                          <a:solidFill>
                            <a:srgbClr val="000000"/>
                          </a:solidFill>
                          <a:effectLst/>
                          <a:latin typeface="Calibri" charset="0"/>
                        </a:rPr>
                        <a:t>0.9461</a:t>
                      </a:r>
                    </a:p>
                  </a:txBody>
                  <a:tcPr marL="6350" marR="6350" marT="6350" marB="0" anchor="b"/>
                </a:tc>
                <a:extLst>
                  <a:ext uri="{0D108BD9-81ED-4DB2-BD59-A6C34878D82A}">
                    <a16:rowId xmlns:a16="http://schemas.microsoft.com/office/drawing/2014/main" val="10010"/>
                  </a:ext>
                </a:extLst>
              </a:tr>
              <a:tr h="238126">
                <a:tc vMerge="1">
                  <a:txBody>
                    <a:bodyPr/>
                    <a:lstStyle/>
                    <a:p>
                      <a:endParaRPr lang="en-US"/>
                    </a:p>
                  </a:txBody>
                  <a:tcPr/>
                </a:tc>
                <a:tc>
                  <a:txBody>
                    <a:bodyPr/>
                    <a:lstStyle/>
                    <a:p>
                      <a:pPr algn="l" fontAlgn="b"/>
                      <a:r>
                        <a:rPr lang="en-US" sz="1200" u="none" strike="noStrike">
                          <a:effectLst/>
                        </a:rPr>
                        <a:t>Lasso</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0.0346</a:t>
                      </a:r>
                    </a:p>
                  </a:txBody>
                  <a:tcPr marL="6350" marR="6350" marT="6350" marB="0" anchor="b"/>
                </a:tc>
                <a:tc>
                  <a:txBody>
                    <a:bodyPr/>
                    <a:lstStyle/>
                    <a:p>
                      <a:pPr algn="r" fontAlgn="b"/>
                      <a:r>
                        <a:rPr lang="nb-NO" sz="1200" b="0" i="0" u="none" strike="noStrike" dirty="0">
                          <a:solidFill>
                            <a:srgbClr val="000000"/>
                          </a:solidFill>
                          <a:effectLst/>
                          <a:latin typeface="Calibri" charset="0"/>
                        </a:rPr>
                        <a:t>0.9129</a:t>
                      </a:r>
                    </a:p>
                  </a:txBody>
                  <a:tcPr marL="6350" marR="6350" marT="6350" marB="0" anchor="b"/>
                </a:tc>
                <a:extLst>
                  <a:ext uri="{0D108BD9-81ED-4DB2-BD59-A6C34878D82A}">
                    <a16:rowId xmlns:a16="http://schemas.microsoft.com/office/drawing/2014/main" val="10011"/>
                  </a:ext>
                </a:extLst>
              </a:tr>
              <a:tr h="238126">
                <a:tc vMerge="1">
                  <a:txBody>
                    <a:bodyPr/>
                    <a:lstStyle/>
                    <a:p>
                      <a:endParaRPr lang="en-US"/>
                    </a:p>
                  </a:txBody>
                  <a:tcPr/>
                </a:tc>
                <a:tc>
                  <a:txBody>
                    <a:bodyPr/>
                    <a:lstStyle/>
                    <a:p>
                      <a:pPr algn="l" fontAlgn="b"/>
                      <a:r>
                        <a:rPr lang="en-US" sz="1200" u="none" strike="noStrike">
                          <a:effectLst/>
                        </a:rPr>
                        <a:t>Lasso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0.0337</a:t>
                      </a:r>
                    </a:p>
                  </a:txBody>
                  <a:tcPr marL="6350" marR="6350" marT="6350" marB="0" anchor="b"/>
                </a:tc>
                <a:tc>
                  <a:txBody>
                    <a:bodyPr/>
                    <a:lstStyle/>
                    <a:p>
                      <a:pPr algn="r" fontAlgn="b"/>
                      <a:r>
                        <a:rPr lang="it-IT" sz="1200" b="0" i="0" u="none" strike="noStrike" dirty="0">
                          <a:solidFill>
                            <a:srgbClr val="000000"/>
                          </a:solidFill>
                          <a:effectLst/>
                          <a:latin typeface="Calibri" charset="0"/>
                        </a:rPr>
                        <a:t>0.8895</a:t>
                      </a:r>
                    </a:p>
                  </a:txBody>
                  <a:tcPr marL="6350" marR="6350" marT="6350" marB="0" anchor="b"/>
                </a:tc>
                <a:extLst>
                  <a:ext uri="{0D108BD9-81ED-4DB2-BD59-A6C34878D82A}">
                    <a16:rowId xmlns:a16="http://schemas.microsoft.com/office/drawing/2014/main" val="10012"/>
                  </a:ext>
                </a:extLst>
              </a:tr>
              <a:tr h="238126">
                <a:tc vMerge="1">
                  <a:txBody>
                    <a:bodyPr/>
                    <a:lstStyle/>
                    <a:p>
                      <a:endParaRPr lang="en-US"/>
                    </a:p>
                  </a:txBody>
                  <a:tcPr/>
                </a:tc>
                <a:tc>
                  <a:txBody>
                    <a:bodyPr/>
                    <a:lstStyle/>
                    <a:p>
                      <a:pPr algn="l" fontAlgn="b"/>
                      <a:r>
                        <a:rPr lang="en-US" sz="1200" u="none" strike="noStrike">
                          <a:effectLst/>
                        </a:rPr>
                        <a:t>Ridge</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0.0344</a:t>
                      </a:r>
                    </a:p>
                  </a:txBody>
                  <a:tcPr marL="6350" marR="6350" marT="6350" marB="0" anchor="b"/>
                </a:tc>
                <a:tc>
                  <a:txBody>
                    <a:bodyPr/>
                    <a:lstStyle/>
                    <a:p>
                      <a:pPr algn="r" fontAlgn="b"/>
                      <a:r>
                        <a:rPr lang="hr-HR" sz="1200" b="0" i="0" u="none" strike="noStrike" dirty="0">
                          <a:solidFill>
                            <a:srgbClr val="000000"/>
                          </a:solidFill>
                          <a:effectLst/>
                          <a:latin typeface="Calibri" charset="0"/>
                        </a:rPr>
                        <a:t>0.9074</a:t>
                      </a:r>
                    </a:p>
                  </a:txBody>
                  <a:tcPr marL="6350" marR="6350" marT="6350" marB="0" anchor="b"/>
                </a:tc>
                <a:extLst>
                  <a:ext uri="{0D108BD9-81ED-4DB2-BD59-A6C34878D82A}">
                    <a16:rowId xmlns:a16="http://schemas.microsoft.com/office/drawing/2014/main" val="10013"/>
                  </a:ext>
                </a:extLst>
              </a:tr>
              <a:tr h="238126">
                <a:tc vMerge="1">
                  <a:txBody>
                    <a:bodyPr/>
                    <a:lstStyle/>
                    <a:p>
                      <a:endParaRPr lang="en-US"/>
                    </a:p>
                  </a:txBody>
                  <a:tcPr/>
                </a:tc>
                <a:tc>
                  <a:txBody>
                    <a:bodyPr/>
                    <a:lstStyle/>
                    <a:p>
                      <a:pPr algn="l" fontAlgn="b"/>
                      <a:r>
                        <a:rPr lang="en-US" sz="1200" u="none" strike="noStrike">
                          <a:effectLst/>
                        </a:rPr>
                        <a:t>Ridge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0.0331</a:t>
                      </a:r>
                    </a:p>
                  </a:txBody>
                  <a:tcPr marL="6350" marR="6350" marT="6350" marB="0" anchor="b"/>
                </a:tc>
                <a:tc>
                  <a:txBody>
                    <a:bodyPr/>
                    <a:lstStyle/>
                    <a:p>
                      <a:pPr algn="r" fontAlgn="b"/>
                      <a:r>
                        <a:rPr lang="fi-FI" sz="1200" b="0" i="0" u="none" strike="noStrike" dirty="0">
                          <a:solidFill>
                            <a:srgbClr val="000000"/>
                          </a:solidFill>
                          <a:effectLst/>
                          <a:latin typeface="Calibri" charset="0"/>
                        </a:rPr>
                        <a:t>0.8734</a:t>
                      </a:r>
                    </a:p>
                  </a:txBody>
                  <a:tcPr marL="6350" marR="6350" marT="6350" marB="0" anchor="b"/>
                </a:tc>
                <a:extLst>
                  <a:ext uri="{0D108BD9-81ED-4DB2-BD59-A6C34878D82A}">
                    <a16:rowId xmlns:a16="http://schemas.microsoft.com/office/drawing/2014/main" val="10014"/>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nb-NO" sz="1200" b="0" i="0" u="none" strike="noStrike" dirty="0">
                          <a:solidFill>
                            <a:srgbClr val="FF0000"/>
                          </a:solidFill>
                          <a:effectLst/>
                          <a:latin typeface="Calibri" charset="0"/>
                        </a:rPr>
                        <a:t>0.0274</a:t>
                      </a:r>
                    </a:p>
                  </a:txBody>
                  <a:tcPr marL="6350" marR="6350" marT="6350" marB="0" anchor="b"/>
                </a:tc>
                <a:tc>
                  <a:txBody>
                    <a:bodyPr/>
                    <a:lstStyle/>
                    <a:p>
                      <a:pPr algn="r" fontAlgn="b"/>
                      <a:r>
                        <a:rPr lang="hr-HR" sz="1200" b="0" i="0" u="none" strike="noStrike" dirty="0">
                          <a:solidFill>
                            <a:srgbClr val="FF0000"/>
                          </a:solidFill>
                          <a:effectLst/>
                          <a:latin typeface="Calibri" charset="0"/>
                        </a:rPr>
                        <a:t>0.7235</a:t>
                      </a:r>
                    </a:p>
                  </a:txBody>
                  <a:tcPr marL="6350" marR="6350" marT="6350"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81083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 1: Kernel Model Avg. Partial Derivatives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5312010"/>
              </p:ext>
            </p:extLst>
          </p:nvPr>
        </p:nvGraphicFramePr>
        <p:xfrm>
          <a:off x="1095776" y="1690688"/>
          <a:ext cx="9761116" cy="3628284"/>
        </p:xfrm>
        <a:graphic>
          <a:graphicData uri="http://schemas.openxmlformats.org/drawingml/2006/table">
            <a:tbl>
              <a:tblPr>
                <a:tableStyleId>{5C22544A-7EE6-4342-B048-85BDC9FD1C3A}</a:tableStyleId>
              </a:tblPr>
              <a:tblGrid>
                <a:gridCol w="1884339">
                  <a:extLst>
                    <a:ext uri="{9D8B030D-6E8A-4147-A177-3AD203B41FA5}">
                      <a16:colId xmlns:a16="http://schemas.microsoft.com/office/drawing/2014/main" val="20000"/>
                    </a:ext>
                  </a:extLst>
                </a:gridCol>
                <a:gridCol w="4206296">
                  <a:extLst>
                    <a:ext uri="{9D8B030D-6E8A-4147-A177-3AD203B41FA5}">
                      <a16:colId xmlns:a16="http://schemas.microsoft.com/office/drawing/2014/main" val="20001"/>
                    </a:ext>
                  </a:extLst>
                </a:gridCol>
                <a:gridCol w="1165829">
                  <a:extLst>
                    <a:ext uri="{9D8B030D-6E8A-4147-A177-3AD203B41FA5}">
                      <a16:colId xmlns:a16="http://schemas.microsoft.com/office/drawing/2014/main" val="20002"/>
                    </a:ext>
                  </a:extLst>
                </a:gridCol>
                <a:gridCol w="1252326">
                  <a:extLst>
                    <a:ext uri="{9D8B030D-6E8A-4147-A177-3AD203B41FA5}">
                      <a16:colId xmlns:a16="http://schemas.microsoft.com/office/drawing/2014/main" val="20003"/>
                    </a:ext>
                  </a:extLst>
                </a:gridCol>
                <a:gridCol w="1252326">
                  <a:extLst>
                    <a:ext uri="{9D8B030D-6E8A-4147-A177-3AD203B41FA5}">
                      <a16:colId xmlns:a16="http://schemas.microsoft.com/office/drawing/2014/main"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a:effectLst/>
                        </a:rPr>
                        <a:t>Academic Support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4.50E-06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1.20E-06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cs-CZ" sz="1600" u="none" strike="noStrike">
                          <a:effectLst/>
                        </a:rPr>
                        <a:t>0.0001495</a:t>
                      </a:r>
                      <a:endParaRPr lang="cs-CZ"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1"/>
                  </a:ext>
                </a:extLst>
              </a:tr>
              <a:tr h="302357">
                <a:tc vMerge="1">
                  <a:txBody>
                    <a:bodyPr/>
                    <a:lstStyle/>
                    <a:p>
                      <a:endParaRPr lang="en-US"/>
                    </a:p>
                  </a:txBody>
                  <a:tcPr/>
                </a:tc>
                <a:tc>
                  <a:txBody>
                    <a:bodyPr/>
                    <a:lstStyle/>
                    <a:p>
                      <a:pPr algn="l" fontAlgn="b"/>
                      <a:r>
                        <a:rPr lang="en-US" sz="1600" u="none" strike="noStrike" dirty="0">
                          <a:effectLst/>
                        </a:rPr>
                        <a:t>Student Services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1.62E-05</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1.70E-06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2"/>
                  </a:ext>
                </a:extLst>
              </a:tr>
              <a:tr h="302357">
                <a:tc vMerge="1">
                  <a:txBody>
                    <a:bodyPr/>
                    <a:lstStyle/>
                    <a:p>
                      <a:endParaRPr lang="en-US"/>
                    </a:p>
                  </a:txBody>
                  <a:tcPr/>
                </a:tc>
                <a:tc>
                  <a:txBody>
                    <a:bodyPr/>
                    <a:lstStyle/>
                    <a:p>
                      <a:pPr algn="l" fontAlgn="b"/>
                      <a:r>
                        <a:rPr lang="en-US" sz="1600" u="none" strike="noStrike" dirty="0">
                          <a:solidFill>
                            <a:srgbClr val="FF0000"/>
                          </a:solidFill>
                          <a:effectLst/>
                        </a:rPr>
                        <a:t>Institutional Support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solidFill>
                            <a:srgbClr val="FF0000"/>
                          </a:solidFill>
                          <a:effectLst/>
                        </a:rPr>
                        <a:t>-1.25E-05</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solidFill>
                            <a:srgbClr val="FF0000"/>
                          </a:solidFill>
                          <a:effectLst/>
                        </a:rPr>
                        <a:t>1.20E-06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en-US" sz="1600" u="none" strike="noStrike" dirty="0">
                          <a:solidFill>
                            <a:srgbClr val="FF0000"/>
                          </a:solidFill>
                          <a:effectLst/>
                        </a:rPr>
                        <a:t>0</a:t>
                      </a:r>
                      <a:endParaRPr lang="en-US" sz="1600" b="0" i="0" u="none" strike="noStrike" dirty="0">
                        <a:solidFill>
                          <a:srgbClr val="FF0000"/>
                        </a:solidFill>
                        <a:effectLst/>
                        <a:latin typeface="Lucida Grande" charset="0"/>
                      </a:endParaRPr>
                    </a:p>
                  </a:txBody>
                  <a:tcPr marL="2812" marR="2812" marT="2812" marB="0" anchor="b"/>
                </a:tc>
                <a:extLst>
                  <a:ext uri="{0D108BD9-81ED-4DB2-BD59-A6C34878D82A}">
                    <a16:rowId xmlns:a16="http://schemas.microsoft.com/office/drawing/2014/main" val="10003"/>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2.90E-06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0.0000419</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4"/>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Auxiliary Enterprises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2.07E-05</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a16="http://schemas.microsoft.com/office/drawing/2014/main" val="10005"/>
                  </a:ext>
                </a:extLst>
              </a:tr>
              <a:tr h="302357">
                <a:tc rowSpan="6">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dirty="0">
                          <a:effectLst/>
                        </a:rPr>
                        <a:t>Public Service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3.00E-07</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0.0220192</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6"/>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Student Services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4.50E-06</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a16="http://schemas.microsoft.com/office/drawing/2014/main" val="10007"/>
                  </a:ext>
                </a:extLst>
              </a:tr>
              <a:tr h="302357">
                <a:tc vMerge="1">
                  <a:txBody>
                    <a:bodyPr/>
                    <a:lstStyle/>
                    <a:p>
                      <a:endParaRPr lang="en-US"/>
                    </a:p>
                  </a:txBody>
                  <a:tcPr/>
                </a:tc>
                <a:tc>
                  <a:txBody>
                    <a:bodyPr/>
                    <a:lstStyle/>
                    <a:p>
                      <a:pPr algn="l" fontAlgn="b"/>
                      <a:r>
                        <a:rPr lang="en-US" sz="1600" u="none" strike="noStrike" dirty="0">
                          <a:solidFill>
                            <a:srgbClr val="FF0000"/>
                          </a:solidFill>
                          <a:effectLst/>
                        </a:rPr>
                        <a:t>Operation and Maintenance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effectLst/>
                        </a:rPr>
                        <a:t>-1.40E-06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is-IS" sz="1600" u="none" strike="noStrike" dirty="0">
                          <a:effectLst/>
                        </a:rPr>
                        <a:t>0.0124906</a:t>
                      </a:r>
                      <a:endParaRPr lang="is-IS" sz="1600" b="0" i="0" u="none" strike="noStrike" dirty="0">
                        <a:solidFill>
                          <a:srgbClr val="FF0000"/>
                        </a:solidFill>
                        <a:effectLst/>
                        <a:latin typeface="Lucida Grande" charset="0"/>
                      </a:endParaRPr>
                    </a:p>
                  </a:txBody>
                  <a:tcPr marL="2812" marR="2812" marT="2812" marB="0" anchor="b"/>
                </a:tc>
                <a:extLst>
                  <a:ext uri="{0D108BD9-81ED-4DB2-BD59-A6C34878D82A}">
                    <a16:rowId xmlns:a16="http://schemas.microsoft.com/office/drawing/2014/main" val="10008"/>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3.00E-07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nb-NO" sz="1600" u="none" strike="noStrike" dirty="0">
                          <a:effectLst/>
                        </a:rPr>
                        <a:t>0.0353355</a:t>
                      </a:r>
                      <a:endParaRPr lang="nb-NO"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9"/>
                  </a:ext>
                </a:extLst>
              </a:tr>
              <a:tr h="302357">
                <a:tc vMerge="1">
                  <a:txBody>
                    <a:bodyPr/>
                    <a:lstStyle/>
                    <a:p>
                      <a:endParaRPr lang="en-US"/>
                    </a:p>
                  </a:txBody>
                  <a:tcPr/>
                </a:tc>
                <a:tc>
                  <a:txBody>
                    <a:bodyPr/>
                    <a:lstStyle/>
                    <a:p>
                      <a:pPr algn="l" fontAlgn="b"/>
                      <a:r>
                        <a:rPr lang="en-US" sz="1600" u="none" strike="noStrike">
                          <a:effectLst/>
                        </a:rPr>
                        <a:t>Scholarships and Fellowships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a:effectLst/>
                        </a:rPr>
                        <a:t>1.40E-06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dirty="0">
                          <a:effectLst/>
                        </a:rPr>
                        <a:t>0.0162623</a:t>
                      </a:r>
                      <a:endParaRPr lang="is-I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10"/>
                  </a:ext>
                </a:extLst>
              </a:tr>
              <a:tr h="302357">
                <a:tc vMerge="1">
                  <a:txBody>
                    <a:bodyPr/>
                    <a:lstStyle/>
                    <a:p>
                      <a:endParaRPr lang="en-US"/>
                    </a:p>
                  </a:txBody>
                  <a:tcPr/>
                </a:tc>
                <a:tc>
                  <a:txBody>
                    <a:bodyPr/>
                    <a:lstStyle/>
                    <a:p>
                      <a:pPr algn="l" fontAlgn="b"/>
                      <a:r>
                        <a:rPr lang="en-US" sz="1600" u="none" strike="noStrike" dirty="0">
                          <a:effectLst/>
                        </a:rPr>
                        <a:t>Auxiliary Enterprises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a:effectLst/>
                        </a:rPr>
                        <a:t>2.40E-06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2.00E-07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11"/>
                  </a:ext>
                </a:extLst>
              </a:tr>
            </a:tbl>
          </a:graphicData>
        </a:graphic>
      </p:graphicFrame>
      <p:sp>
        <p:nvSpPr>
          <p:cNvPr id="9" name="TextBox 8"/>
          <p:cNvSpPr txBox="1"/>
          <p:nvPr/>
        </p:nvSpPr>
        <p:spPr>
          <a:xfrm>
            <a:off x="1095776" y="5628067"/>
            <a:ext cx="9761116" cy="646331"/>
          </a:xfrm>
          <a:prstGeom prst="rect">
            <a:avLst/>
          </a:prstGeom>
          <a:noFill/>
        </p:spPr>
        <p:txBody>
          <a:bodyPr wrap="square" rtlCol="0">
            <a:spAutoFit/>
          </a:bodyPr>
          <a:lstStyle/>
          <a:p>
            <a:r>
              <a:rPr lang="en-US" dirty="0"/>
              <a:t>For both outcomes, student services and auxiliary expenditures had the highest average partial derivatives among the expenditure variables with significance at the 0.05 level</a:t>
            </a:r>
          </a:p>
        </p:txBody>
      </p:sp>
    </p:spTree>
    <p:extLst>
      <p:ext uri="{BB962C8B-B14F-4D97-AF65-F5344CB8AC3E}">
        <p14:creationId xmlns:p14="http://schemas.microsoft.com/office/powerpoint/2010/main" val="105119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First Differences</a:t>
            </a:r>
          </a:p>
        </p:txBody>
      </p:sp>
      <p:sp>
        <p:nvSpPr>
          <p:cNvPr id="3" name="Content Placeholder 2"/>
          <p:cNvSpPr>
            <a:spLocks noGrp="1"/>
          </p:cNvSpPr>
          <p:nvPr>
            <p:ph idx="1"/>
          </p:nvPr>
        </p:nvSpPr>
        <p:spPr>
          <a:xfrm>
            <a:off x="838199" y="1825624"/>
            <a:ext cx="10679349" cy="1073219"/>
          </a:xfrm>
        </p:spPr>
        <p:txBody>
          <a:bodyPr>
            <a:normAutofit fontScale="70000" lnSpcReduction="20000"/>
          </a:bodyPr>
          <a:lstStyle/>
          <a:p>
            <a:r>
              <a:rPr lang="en-US" dirty="0"/>
              <a:t>For each outcome, ran first differences of adding 100 to the expenditure variable with the largest average partial derivative and subtracting 100 to the expenditure variable with the lowest average partial derivative</a:t>
            </a:r>
          </a:p>
          <a:p>
            <a:r>
              <a:rPr lang="en-US" dirty="0"/>
              <a:t>Cluster bootstrapped by school for the distributions of the estimates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238" y="2898843"/>
            <a:ext cx="3730557" cy="37305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834" y="2896411"/>
            <a:ext cx="3657600" cy="3657600"/>
          </a:xfrm>
          <a:prstGeom prst="rect">
            <a:avLst/>
          </a:prstGeom>
        </p:spPr>
      </p:pic>
    </p:spTree>
    <p:extLst>
      <p:ext uri="{BB962C8B-B14F-4D97-AF65-F5344CB8AC3E}">
        <p14:creationId xmlns:p14="http://schemas.microsoft.com/office/powerpoint/2010/main" val="37251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0188-53B3-4D0B-BFA2-D97322C19DC2}"/>
              </a:ext>
            </a:extLst>
          </p:cNvPr>
          <p:cNvSpPr>
            <a:spLocks noGrp="1"/>
          </p:cNvSpPr>
          <p:nvPr>
            <p:ph type="title"/>
          </p:nvPr>
        </p:nvSpPr>
        <p:spPr/>
        <p:txBody>
          <a:bodyPr/>
          <a:lstStyle/>
          <a:p>
            <a:r>
              <a:rPr lang="en-US" dirty="0"/>
              <a:t>Approach 2 </a:t>
            </a:r>
            <a:endParaRPr lang="en-GB" dirty="0"/>
          </a:p>
        </p:txBody>
      </p:sp>
      <p:sp>
        <p:nvSpPr>
          <p:cNvPr id="3" name="Content Placeholder 2">
            <a:extLst>
              <a:ext uri="{FF2B5EF4-FFF2-40B4-BE49-F238E27FC236}">
                <a16:creationId xmlns:a16="http://schemas.microsoft.com/office/drawing/2014/main" id="{262D00B4-C15B-447A-9CEE-B8D24F15D579}"/>
              </a:ext>
            </a:extLst>
          </p:cNvPr>
          <p:cNvSpPr>
            <a:spLocks noGrp="1"/>
          </p:cNvSpPr>
          <p:nvPr>
            <p:ph idx="1"/>
          </p:nvPr>
        </p:nvSpPr>
        <p:spPr>
          <a:xfrm>
            <a:off x="838200" y="1825625"/>
            <a:ext cx="9905999" cy="4351338"/>
          </a:xfrm>
        </p:spPr>
        <p:txBody>
          <a:bodyPr>
            <a:normAutofit/>
          </a:bodyPr>
          <a:lstStyle/>
          <a:p>
            <a:r>
              <a:rPr lang="en-US" dirty="0"/>
              <a:t>Used same schools as in approach 1.</a:t>
            </a:r>
          </a:p>
          <a:p>
            <a:r>
              <a:rPr lang="en-US" dirty="0"/>
              <a:t>Kept all variables not colinear to the outcomes e.g. removed full time retention rate etc.</a:t>
            </a:r>
          </a:p>
          <a:p>
            <a:r>
              <a:rPr lang="en-US" dirty="0"/>
              <a:t>Carried out variable selection using Lasso regression.</a:t>
            </a:r>
          </a:p>
          <a:p>
            <a:r>
              <a:rPr lang="en-US" dirty="0"/>
              <a:t>Retained Census Region and Academic year.</a:t>
            </a:r>
          </a:p>
          <a:p>
            <a:r>
              <a:rPr lang="en-US" dirty="0"/>
              <a:t>Retained 10 largest absolute value coefficients.</a:t>
            </a:r>
          </a:p>
          <a:p>
            <a:endParaRPr lang="en-US" dirty="0"/>
          </a:p>
          <a:p>
            <a:endParaRPr lang="en-US" dirty="0"/>
          </a:p>
        </p:txBody>
      </p:sp>
    </p:spTree>
    <p:extLst>
      <p:ext uri="{BB962C8B-B14F-4D97-AF65-F5344CB8AC3E}">
        <p14:creationId xmlns:p14="http://schemas.microsoft.com/office/powerpoint/2010/main" val="3307489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1178</Words>
  <Application>Microsoft Office PowerPoint</Application>
  <PresentationFormat>Widescreen</PresentationFormat>
  <Paragraphs>393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Lucida Grande</vt:lpstr>
      <vt:lpstr>Mangal</vt:lpstr>
      <vt:lpstr>Wingdings</vt:lpstr>
      <vt:lpstr>Office Theme</vt:lpstr>
      <vt:lpstr>Examining the Relationship of Expenditures and Student  Outcomes at Public 4-Year Institutions</vt:lpstr>
      <vt:lpstr>Dataset</vt:lpstr>
      <vt:lpstr>Outcomes</vt:lpstr>
      <vt:lpstr>Two Approaches:</vt:lpstr>
      <vt:lpstr>Approach 1: Variables Included</vt:lpstr>
      <vt:lpstr>Approach 1: Models</vt:lpstr>
      <vt:lpstr>Approach 1: Kernel Model Avg. Partial Derivatives</vt:lpstr>
      <vt:lpstr>Approach 1: First Differences</vt:lpstr>
      <vt:lpstr>Approach 2 </vt:lpstr>
      <vt:lpstr>Approach 2 – Selected Variables:</vt:lpstr>
      <vt:lpstr>Approach 2 – Selected Variables Grad Rate</vt:lpstr>
      <vt:lpstr>Approach 2 – Selected Variables Bachlors /FTE</vt:lpstr>
      <vt:lpstr>Approach 2 – Models </vt:lpstr>
      <vt:lpstr>Approach 2: Kernel Model Avg. Partial Derivatives</vt:lpstr>
      <vt:lpstr>Approach 1 vs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 Wainstein</dc:creator>
  <cp:lastModifiedBy>Duncan Clark</cp:lastModifiedBy>
  <cp:revision>75</cp:revision>
  <dcterms:created xsi:type="dcterms:W3CDTF">2018-03-10T00:30:55Z</dcterms:created>
  <dcterms:modified xsi:type="dcterms:W3CDTF">2018-03-12T23:55:02Z</dcterms:modified>
</cp:coreProperties>
</file>