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9"/>
    <p:restoredTop sz="94676"/>
  </p:normalViewPr>
  <p:slideViewPr>
    <p:cSldViewPr snapToGrid="0" snapToObjects="1">
      <p:cViewPr>
        <p:scale>
          <a:sx n="100" d="100"/>
          <a:sy n="100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6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9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7784-E512-F943-98E0-5497CC7B119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ltacostproject.org/delta-cost-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Examining the Relationship of Expenditures and Student </a:t>
            </a:r>
            <a:br>
              <a:rPr lang="en-US" dirty="0" smtClean="0"/>
            </a:br>
            <a:r>
              <a:rPr lang="en-US" dirty="0" smtClean="0"/>
              <a:t>Outcomes at Public 4-Year Institutions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Duncan Clark</a:t>
            </a:r>
          </a:p>
          <a:p>
            <a:r>
              <a:rPr lang="en-US" dirty="0" smtClean="0"/>
              <a:t>Leonard Wainstein</a:t>
            </a:r>
          </a:p>
        </p:txBody>
      </p:sp>
    </p:spTree>
    <p:extLst>
      <p:ext uri="{BB962C8B-B14F-4D97-AF65-F5344CB8AC3E}">
        <p14:creationId xmlns:p14="http://schemas.microsoft.com/office/powerpoint/2010/main" val="1539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Primarily Bachelor’s Degree-granting public 4-year institutions in the 50 states (plus DC)</a:t>
            </a:r>
          </a:p>
          <a:p>
            <a:r>
              <a:rPr lang="en-US" dirty="0" smtClean="0"/>
              <a:t>13 years of data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</a:t>
            </a:r>
            <a:r>
              <a:rPr lang="en-US" dirty="0" smtClean="0"/>
              <a:t>Academic Years 2003-2015)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Source: </a:t>
            </a:r>
            <a:r>
              <a:rPr lang="en-US" dirty="0" smtClean="0">
                <a:hlinkClick r:id="rId2"/>
              </a:rPr>
              <a:t>https://www.deltacostproject.org/delta-cost-data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09759"/>
              </p:ext>
            </p:extLst>
          </p:nvPr>
        </p:nvGraphicFramePr>
        <p:xfrm>
          <a:off x="3797300" y="3328194"/>
          <a:ext cx="4597399" cy="1878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104"/>
                <a:gridCol w="1622611"/>
                <a:gridCol w="1667684"/>
              </a:tblGrid>
              <a:tr h="46970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# Institutions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# Observations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Training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347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 dirty="0">
                          <a:effectLst/>
                        </a:rPr>
                        <a:t>4511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Testing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</a:rPr>
                        <a:t>1105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432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5616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77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6-Year Graduation Rate</a:t>
            </a:r>
          </a:p>
          <a:p>
            <a:r>
              <a:rPr lang="en-US" dirty="0" smtClean="0"/>
              <a:t>Number of Bachelor’s Degrees granted per Full-time Equivalent Student (FTE)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the relationship between all types of expenditures and the two outcomes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expenditure-related variables that are the best predictors of the two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Variables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799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Included 9 types of expenditures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Performed a literature review to identify other key variables to include in our models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52460"/>
              </p:ext>
            </p:extLst>
          </p:nvPr>
        </p:nvGraphicFramePr>
        <p:xfrm>
          <a:off x="6013450" y="1690688"/>
          <a:ext cx="5340350" cy="4394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870"/>
                <a:gridCol w="3663480"/>
              </a:tblGrid>
              <a:tr h="231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State-level 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Unemployment (by state and year)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GDP per Capita (by state and year)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Institution-level Characteristics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Undergraduates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% Under-represented Minority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Pell $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Revenue from State Appropriations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Net Tuition and Fees Revenue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Revenue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Expenditure Variables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Instruction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Public Service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Academic Support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Student Services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Institutional Support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Operation and Maintenance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Depreciation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Scholarships and Fellowships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Auxiliary Enterprises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Categorical 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Year Dummies (2003-2015)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Census Region Dummies (9 Regions)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99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19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7 Models for each outcome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Regular Regression (w/ and w/o interactions)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Lasso Regression (w/ and w/o interactions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Ridge Regression (w/ and w/o interactions)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Gaussian Kernel Regression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14569"/>
              </p:ext>
            </p:extLst>
          </p:nvPr>
        </p:nvGraphicFramePr>
        <p:xfrm>
          <a:off x="6191250" y="1993892"/>
          <a:ext cx="5441950" cy="3810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7973"/>
                <a:gridCol w="1697973"/>
                <a:gridCol w="917538"/>
                <a:gridCol w="1128466"/>
              </a:tblGrid>
              <a:tr h="23812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Testing RMSE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12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Raw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Standardized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6-Year </a:t>
                      </a:r>
                      <a:r>
                        <a:rPr lang="en-US" sz="1200" b="1" u="none" strike="noStrike" dirty="0">
                          <a:effectLst/>
                        </a:rPr>
                        <a:t>Graduation 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0.1008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0.6385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0.623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0.1004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0.6359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0.6205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0.1005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0.6366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0.6276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Gaussian Kernel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0.0959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0.6076</a:t>
                      </a:r>
                    </a:p>
                  </a:txBody>
                  <a:tcPr marL="6350" marR="6350" marT="6350" marB="0" anchor="b"/>
                </a:tc>
              </a:tr>
              <a:tr h="23812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Bachelor's Degrees per FTE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0.9194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0.9461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0.9129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0.8895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0.9074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0.8734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Gaussian Kernel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0.0274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0.7235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3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1: Kernel Model Avg. Partial Derivatives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312010"/>
              </p:ext>
            </p:extLst>
          </p:nvPr>
        </p:nvGraphicFramePr>
        <p:xfrm>
          <a:off x="1095776" y="1690688"/>
          <a:ext cx="9761116" cy="3628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4339"/>
                <a:gridCol w="4206296"/>
                <a:gridCol w="1165829"/>
                <a:gridCol w="1252326"/>
                <a:gridCol w="1252326"/>
              </a:tblGrid>
              <a:tr h="302357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Estimate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p-value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</a:tr>
              <a:tr h="30235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6-Year </a:t>
                      </a:r>
                      <a:r>
                        <a:rPr lang="en-US" sz="1600" b="1" u="none" strike="noStrike" dirty="0">
                          <a:effectLst/>
                        </a:rPr>
                        <a:t>Graduation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Academic Support Expenditures per FTE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4.50E-06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1.20E-06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>
                          <a:effectLst/>
                        </a:rPr>
                        <a:t>0.0001495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Student Services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1.62E-05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1.70E-06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Institutional Support Expenditures per FTE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-1.25E-05</a:t>
                      </a:r>
                      <a:endParaRPr lang="mr-IN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1.20E-06</a:t>
                      </a:r>
                      <a:endParaRPr lang="mr-IN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Depreciation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2.90E-06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7.00E-07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0.0000419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Auxiliary Enterprises Expenditures per FTE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2.07E-05</a:t>
                      </a:r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6.00E-07</a:t>
                      </a:r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Bachelor's Degrees per FTE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Public Service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-7.00E-07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3.00E-07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0.0220192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Student Services Expenditures per FTE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4.50E-06</a:t>
                      </a:r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6.00E-07</a:t>
                      </a:r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Operation and Maintenance Expenditures per FTE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-1.40E-06</a:t>
                      </a:r>
                      <a:endParaRPr lang="mr-IN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6.00E-07</a:t>
                      </a:r>
                      <a:endParaRPr lang="mr-IN" sz="1600" b="0" i="0" u="none" strike="noStrike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0.0124906</a:t>
                      </a:r>
                      <a:endParaRPr lang="is-IS" sz="1600" b="0" i="0" u="none" strike="noStrike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Depreciation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-6.00E-07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3.00E-07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u="none" strike="noStrike">
                          <a:effectLst/>
                        </a:rPr>
                        <a:t>0.0353355</a:t>
                      </a:r>
                      <a:endParaRPr lang="nb-NO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Scholarships and Fellowships Expenditures per FTE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1.40E-06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6.00E-07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0.0162623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Auxiliary Enterprises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2.40E-06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2.00E-07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5776" y="5628067"/>
            <a:ext cx="976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both outcomes, student services and auxiliary expenditures had the highest average partial derivatives among the expenditure variables with significance at the 0.05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First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120531" cy="10441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both outcomes, we tried adding 100 to the variable with the highest average partial derivative and subtracting 100 from the variable with the lowest.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Cluster bootstrapped by school for distributions (N=50)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4746"/>
            <a:ext cx="4577862" cy="3705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04746"/>
            <a:ext cx="4567897" cy="37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531</Words>
  <Application>Microsoft Macintosh PowerPoint</Application>
  <PresentationFormat>Widescreen</PresentationFormat>
  <Paragraphs>167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Lucida Grande</vt:lpstr>
      <vt:lpstr>Mangal</vt:lpstr>
      <vt:lpstr>Wingdings</vt:lpstr>
      <vt:lpstr>Office Theme</vt:lpstr>
      <vt:lpstr>Examining the Relationship of Expenditures and Student  Outcomes at Public 4-Year Institutions</vt:lpstr>
      <vt:lpstr>Dataset</vt:lpstr>
      <vt:lpstr>Outcomes</vt:lpstr>
      <vt:lpstr>Two Approaches:</vt:lpstr>
      <vt:lpstr>Approach 1: Variables Included</vt:lpstr>
      <vt:lpstr>Approach 1: Models</vt:lpstr>
      <vt:lpstr>Approach 1: Kernel Model Avg. Partial Derivatives</vt:lpstr>
      <vt:lpstr>Approach 1: First Differences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Wainstein</dc:creator>
  <cp:lastModifiedBy>Leonard Wainstein</cp:lastModifiedBy>
  <cp:revision>61</cp:revision>
  <dcterms:created xsi:type="dcterms:W3CDTF">2018-03-10T00:30:55Z</dcterms:created>
  <dcterms:modified xsi:type="dcterms:W3CDTF">2018-03-12T17:27:14Z</dcterms:modified>
</cp:coreProperties>
</file>