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/>
    <p:restoredTop sz="94676"/>
  </p:normalViewPr>
  <p:slideViewPr>
    <p:cSldViewPr snapToGrid="0" snapToObjects="1">
      <p:cViewPr>
        <p:scale>
          <a:sx n="66" d="100"/>
          <a:sy n="66" d="100"/>
        </p:scale>
        <p:origin x="46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6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7784-E512-F943-98E0-5497CC7B119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ltacostproject.org/delta-cost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Examining the Relationship of Expenditures and Student </a:t>
            </a:r>
            <a:br>
              <a:rPr lang="en-US" dirty="0"/>
            </a:br>
            <a:r>
              <a:rPr lang="en-US" dirty="0"/>
              <a:t>Outcomes at Public 4-Year Institutions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Duncan Clark</a:t>
            </a:r>
          </a:p>
          <a:p>
            <a:r>
              <a:rPr lang="en-US" dirty="0"/>
              <a:t>Leonard Wainstein</a:t>
            </a:r>
          </a:p>
        </p:txBody>
      </p:sp>
    </p:spTree>
    <p:extLst>
      <p:ext uri="{BB962C8B-B14F-4D97-AF65-F5344CB8AC3E}">
        <p14:creationId xmlns:p14="http://schemas.microsoft.com/office/powerpoint/2010/main" val="1539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51D3-538B-4293-B504-421274B2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 – Selected Variables Grad Rate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C9DD2-5731-48A3-ADE4-2D8C45483EC0}"/>
              </a:ext>
            </a:extLst>
          </p:cNvPr>
          <p:cNvSpPr txBox="1"/>
          <p:nvPr/>
        </p:nvSpPr>
        <p:spPr>
          <a:xfrm>
            <a:off x="712269" y="1848051"/>
            <a:ext cx="97888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 Rate Variables 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Part timers – large negative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Federal Grants – large negative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Auxillary03: </a:t>
            </a:r>
            <a:r>
              <a:rPr lang="en-GB" sz="2800" dirty="0"/>
              <a:t>e.g. residence halls, food services, student health services, intercollegiate athletics, college unions, college stores, and movie </a:t>
            </a:r>
            <a:r>
              <a:rPr lang="en-GB" sz="2800" dirty="0" err="1"/>
              <a:t>theaters</a:t>
            </a:r>
            <a:r>
              <a:rPr lang="en-GB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</a:rPr>
              <a:t>eandg02:  Education and general expenditures on salaries and wages.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47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51D3-538B-4293-B504-421274B2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 – Selected Variables </a:t>
            </a:r>
            <a:r>
              <a:rPr lang="en-US" dirty="0" err="1"/>
              <a:t>Bachlors</a:t>
            </a:r>
            <a:r>
              <a:rPr lang="en-US" dirty="0"/>
              <a:t> /FTE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C9DD2-5731-48A3-ADE4-2D8C45483EC0}"/>
              </a:ext>
            </a:extLst>
          </p:cNvPr>
          <p:cNvSpPr txBox="1"/>
          <p:nvPr/>
        </p:nvSpPr>
        <p:spPr>
          <a:xfrm>
            <a:off x="712269" y="1848051"/>
            <a:ext cx="978889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Bachelors per FTE Variables 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general, less clear interpretation, though some common themes.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Part timers - large negative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Federal Grants - large negative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000000"/>
                </a:solidFill>
              </a:rPr>
              <a:t>eandr_degree</a:t>
            </a:r>
            <a:r>
              <a:rPr lang="en-GB" sz="2800" dirty="0">
                <a:solidFill>
                  <a:srgbClr val="000000"/>
                </a:solidFill>
              </a:rPr>
              <a:t> - Education and related expenses per degree awarded, unexpected negative coefficient.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000000"/>
                </a:solidFill>
              </a:rPr>
              <a:t>other_ed_related_cost</a:t>
            </a:r>
            <a:r>
              <a:rPr lang="en-GB" sz="2800" dirty="0">
                <a:solidFill>
                  <a:srgbClr val="000000"/>
                </a:solidFill>
              </a:rPr>
              <a:t> - S</a:t>
            </a:r>
            <a:r>
              <a:rPr lang="en-GB" sz="2800" dirty="0"/>
              <a:t>pending on academic support, institutional support, and operations and maintenance, colinear with eandg02 - positive</a:t>
            </a:r>
          </a:p>
          <a:p>
            <a:endParaRPr lang="en-GB" sz="28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75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F088-31B2-4143-A23D-141139DB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 – Models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8AFA7-DA26-4CF7-9C37-DD86FFCEE2D9}"/>
              </a:ext>
            </a:extLst>
          </p:cNvPr>
          <p:cNvSpPr txBox="1"/>
          <p:nvPr/>
        </p:nvSpPr>
        <p:spPr>
          <a:xfrm>
            <a:off x="696686" y="1690688"/>
            <a:ext cx="512717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Lasso on all variables performs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Lasso with interactions on selected variables performs similarly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Relationship unlikely to be linear – use Gaussian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521416-4B4D-4742-BA86-1954AADB1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606822"/>
              </p:ext>
            </p:extLst>
          </p:nvPr>
        </p:nvGraphicFramePr>
        <p:xfrm>
          <a:off x="6368144" y="1677705"/>
          <a:ext cx="4985656" cy="4698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5602">
                  <a:extLst>
                    <a:ext uri="{9D8B030D-6E8A-4147-A177-3AD203B41FA5}">
                      <a16:colId xmlns:a16="http://schemas.microsoft.com/office/drawing/2014/main" val="3478917767"/>
                    </a:ext>
                  </a:extLst>
                </a:gridCol>
                <a:gridCol w="1555602">
                  <a:extLst>
                    <a:ext uri="{9D8B030D-6E8A-4147-A177-3AD203B41FA5}">
                      <a16:colId xmlns:a16="http://schemas.microsoft.com/office/drawing/2014/main" val="2939297383"/>
                    </a:ext>
                  </a:extLst>
                </a:gridCol>
                <a:gridCol w="840605">
                  <a:extLst>
                    <a:ext uri="{9D8B030D-6E8A-4147-A177-3AD203B41FA5}">
                      <a16:colId xmlns:a16="http://schemas.microsoft.com/office/drawing/2014/main" val="2486717004"/>
                    </a:ext>
                  </a:extLst>
                </a:gridCol>
                <a:gridCol w="1033847">
                  <a:extLst>
                    <a:ext uri="{9D8B030D-6E8A-4147-A177-3AD203B41FA5}">
                      <a16:colId xmlns:a16="http://schemas.microsoft.com/office/drawing/2014/main" val="706046472"/>
                    </a:ext>
                  </a:extLst>
                </a:gridCol>
              </a:tblGrid>
              <a:tr h="29389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Testing RMSE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85656"/>
                  </a:ext>
                </a:extLst>
              </a:tr>
              <a:tr h="29611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Raw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Standardized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5824223"/>
                  </a:ext>
                </a:extLst>
              </a:tr>
              <a:tr h="32768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6-Year Graduation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Lasso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0.2559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5835183"/>
                  </a:ext>
                </a:extLst>
              </a:tr>
              <a:tr h="3276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Ridge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88995701"/>
                  </a:ext>
                </a:extLst>
              </a:tr>
              <a:tr h="3276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Elastic Net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0.2153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9553246"/>
                  </a:ext>
                </a:extLst>
              </a:tr>
              <a:tr h="469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LM (w/ interactions)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(selected variables)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5486976"/>
                  </a:ext>
                </a:extLst>
              </a:tr>
              <a:tr h="469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Gaussian Kernel (selected variables)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0.0333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0.1878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756169"/>
                  </a:ext>
                </a:extLst>
              </a:tr>
              <a:tr h="327683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Bachelor's Degrees per FTE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Lasso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0.9690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8174123"/>
                  </a:ext>
                </a:extLst>
              </a:tr>
              <a:tr h="3276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Ridge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3180674"/>
                  </a:ext>
                </a:extLst>
              </a:tr>
              <a:tr h="3276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Elastic Net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0.8980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761190"/>
                  </a:ext>
                </a:extLst>
              </a:tr>
              <a:tr h="469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LM (w/ interactions)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(selected variables)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9.8100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5108306"/>
                  </a:ext>
                </a:extLst>
              </a:tr>
              <a:tr h="469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Gaussian Kernel (selected variables)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0.0139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0.3990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133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1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97BC-6377-4BD4-A8A6-D232ABBA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Kernel Model Avg. Partial Derivatives</a:t>
            </a:r>
            <a:endParaRPr lang="en-GB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C4197B8-28FC-42A2-AD89-532EB3608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612580"/>
              </p:ext>
            </p:extLst>
          </p:nvPr>
        </p:nvGraphicFramePr>
        <p:xfrm>
          <a:off x="1095776" y="1690688"/>
          <a:ext cx="9761116" cy="3325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35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Estimate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p-value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5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6-Year Graduation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other_full_time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fed_grant_pct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grant01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auxiliary03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eandg02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35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Bachelor's Degrees per FTE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is-IS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4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A585-CB34-4847-AABD-D8BF1C39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 vs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2D36-4D81-4990-B646-20709CA0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 gives interpretation in variables we are most interested in i.e. spending policies of schools</a:t>
            </a:r>
          </a:p>
          <a:p>
            <a:r>
              <a:rPr lang="en-US" dirty="0"/>
              <a:t>Approach 2 gives variables that are good predictors, but are of less substantive interest.</a:t>
            </a:r>
            <a:endParaRPr lang="en-GB" dirty="0"/>
          </a:p>
          <a:p>
            <a:r>
              <a:rPr lang="en-US" dirty="0"/>
              <a:t>Clear correspondence between automatically selected variables and variables selected to control for known effects in Approach1</a:t>
            </a:r>
          </a:p>
          <a:p>
            <a:r>
              <a:rPr lang="en-US" dirty="0" err="1"/>
              <a:t>Approah</a:t>
            </a:r>
            <a:r>
              <a:rPr lang="en-US" dirty="0"/>
              <a:t> 2 in some sense justifies Approach 1?</a:t>
            </a:r>
          </a:p>
        </p:txBody>
      </p:sp>
    </p:spTree>
    <p:extLst>
      <p:ext uri="{BB962C8B-B14F-4D97-AF65-F5344CB8AC3E}">
        <p14:creationId xmlns:p14="http://schemas.microsoft.com/office/powerpoint/2010/main" val="233420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Primarily Bachelor’s Degree-granting public 4-year institutions in the 50 states (plus DC)</a:t>
            </a:r>
          </a:p>
          <a:p>
            <a:r>
              <a:rPr lang="en-US" dirty="0"/>
              <a:t>13 years of data</a:t>
            </a:r>
            <a:r>
              <a:rPr lang="en-US" dirty="0">
                <a:sym typeface="Wingdings"/>
              </a:rPr>
              <a:t> (</a:t>
            </a:r>
            <a:r>
              <a:rPr lang="en-US" dirty="0"/>
              <a:t>Academic Years 2003-2015)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https://www.deltacostproject.org/delta-cost-data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09759"/>
              </p:ext>
            </p:extLst>
          </p:nvPr>
        </p:nvGraphicFramePr>
        <p:xfrm>
          <a:off x="3797300" y="3328194"/>
          <a:ext cx="4597399" cy="1878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70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# Institutions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# Observations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Training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347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4511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Testing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</a:rPr>
                        <a:t>1105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432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5616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77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6-Year Graduation Rate</a:t>
            </a:r>
          </a:p>
          <a:p>
            <a:r>
              <a:rPr lang="en-US" dirty="0"/>
              <a:t>Number of Bachelor’s Degrees granted per Full-time Equivalent Student (FTE)</a:t>
            </a:r>
          </a:p>
        </p:txBody>
      </p:sp>
    </p:spTree>
    <p:extLst>
      <p:ext uri="{BB962C8B-B14F-4D97-AF65-F5344CB8AC3E}">
        <p14:creationId xmlns:p14="http://schemas.microsoft.com/office/powerpoint/2010/main" val="18806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Examine the relationship between all types of expenditures and the two outcomes, controlling for variables as per literature.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Treat as prediction problem; find variables that perform prediction well, and examine the relationships between these.</a:t>
            </a:r>
          </a:p>
        </p:txBody>
      </p:sp>
    </p:spTree>
    <p:extLst>
      <p:ext uri="{BB962C8B-B14F-4D97-AF65-F5344CB8AC3E}">
        <p14:creationId xmlns:p14="http://schemas.microsoft.com/office/powerpoint/2010/main" val="7404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Approach 1: Variables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799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Included 9 types of expenditures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Performed a literature review to identify other key variables to include in our models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52460"/>
              </p:ext>
            </p:extLst>
          </p:nvPr>
        </p:nvGraphicFramePr>
        <p:xfrm>
          <a:off x="6013450" y="1690688"/>
          <a:ext cx="5340350" cy="4394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State-level 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Unemployment (by state and year)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GDP per Capita (by state and year)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31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Institution-level Characteristics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Undergraduates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% Under-represented Minority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Pell $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Revenue from State Appropriations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Net Tuition and Fees Revenue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Revenue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31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Expenditure Variables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Instruction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Public Service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Academic Support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Student Services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Institutional Support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Operation and Maintenance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Depreciation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Scholarships and Fellowships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Auxiliary Enterprises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Categorical 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Year Dummies (2003-2015)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Census Region Dummies (9 Regions)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9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19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 Models for each outcome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Regular Regression (w/ and w/o interactions)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Lasso Regression (w/ and w/o interactions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Ridge Regression (w/ and w/o interactions)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Gaussian Kernel Regression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78139"/>
              </p:ext>
            </p:extLst>
          </p:nvPr>
        </p:nvGraphicFramePr>
        <p:xfrm>
          <a:off x="6191250" y="2151372"/>
          <a:ext cx="5441950" cy="3810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7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12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Testing RMSE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Raw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Standardized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6-Year Graduation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0.1008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0.6385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LM (w/ interactions)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Lasso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0.1004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0.6359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Lasso (w/ interactions)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Ridge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0.1005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0.6366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Ridge (w/ interactions)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0.6276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Gaussian Kernel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0.0959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0.6076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Bachelor's Degrees per FTE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0.9194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0.9461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0.9129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0.8895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0.9074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0.8734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Gaussian Kernel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0.0274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0.7235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3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1: Kernel Model Avg. Partial Derivatives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312010"/>
              </p:ext>
            </p:extLst>
          </p:nvPr>
        </p:nvGraphicFramePr>
        <p:xfrm>
          <a:off x="1095776" y="1690688"/>
          <a:ext cx="9761116" cy="3628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35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Estimate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p-value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5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6-Year Graduation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Academic Support Expenditures per FTE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4.50E-06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1.20E-06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>
                          <a:effectLst/>
                        </a:rPr>
                        <a:t>0.0001495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Student Services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1.62E-05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1.70E-06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Institutional Support Expenditures per FTE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-1.25E-05</a:t>
                      </a:r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1.20E-06</a:t>
                      </a:r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Depreciation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2.90E-06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7.00E-07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0.0000419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Auxiliary Enterprises Expenditures per FTE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2.07E-05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6.00E-07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35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Bachelor's Degrees per FTE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Public Service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-7.00E-07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3.00E-07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0.0220192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Student Services Expenditures per FTE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4.50E-06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6.00E-07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Operation and Maintenance Expenditures per FTE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-1.40E-06</a:t>
                      </a:r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6.00E-07</a:t>
                      </a:r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0.0124906</a:t>
                      </a:r>
                      <a:endParaRPr lang="is-IS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Depreciation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-6.00E-07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3.00E-07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u="none" strike="noStrike" dirty="0">
                          <a:effectLst/>
                        </a:rPr>
                        <a:t>0.0353355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Scholarships and Fellowships Expenditures per FTE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1.40E-06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6.00E-07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0.0162623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Auxiliary Enterprises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2.40E-06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2.00E-07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5776" y="5628067"/>
            <a:ext cx="976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both outcomes, student services and auxiliary expenditures had the highest average partial derivatives among the expenditure variables with significance at the 0.05 level</a:t>
            </a:r>
          </a:p>
        </p:txBody>
      </p:sp>
    </p:spTree>
    <p:extLst>
      <p:ext uri="{BB962C8B-B14F-4D97-AF65-F5344CB8AC3E}">
        <p14:creationId xmlns:p14="http://schemas.microsoft.com/office/powerpoint/2010/main" val="105119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0188-53B3-4D0B-BFA2-D97322C1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00B4-C15B-447A-9CEE-B8D24F15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5999" cy="4351338"/>
          </a:xfrm>
        </p:spPr>
        <p:txBody>
          <a:bodyPr>
            <a:normAutofit/>
          </a:bodyPr>
          <a:lstStyle/>
          <a:p>
            <a:r>
              <a:rPr lang="en-US" dirty="0"/>
              <a:t>Used same schools as in approach 1.</a:t>
            </a:r>
          </a:p>
          <a:p>
            <a:r>
              <a:rPr lang="en-US" dirty="0"/>
              <a:t>Kept all variables not colinear to the outcomes e.g. removed full time retention rate etc.</a:t>
            </a:r>
          </a:p>
          <a:p>
            <a:r>
              <a:rPr lang="en-US" dirty="0"/>
              <a:t>Carried out variable selection using Lasso regression.</a:t>
            </a:r>
          </a:p>
          <a:p>
            <a:r>
              <a:rPr lang="en-US" dirty="0"/>
              <a:t>Retained Census Region and Academic year.</a:t>
            </a:r>
          </a:p>
          <a:p>
            <a:r>
              <a:rPr lang="en-US" dirty="0"/>
              <a:t>Retained 10 largest absolute value coefficients.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8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5D7B-F02A-445F-B8C7-34C547A1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 – Selected Variables: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71FF46-278A-4EFD-85A0-9E515C7A2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34246"/>
              </p:ext>
            </p:extLst>
          </p:nvPr>
        </p:nvGraphicFramePr>
        <p:xfrm>
          <a:off x="268775" y="1434164"/>
          <a:ext cx="5037244" cy="5206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8301">
                  <a:extLst>
                    <a:ext uri="{9D8B030D-6E8A-4147-A177-3AD203B41FA5}">
                      <a16:colId xmlns:a16="http://schemas.microsoft.com/office/drawing/2014/main" val="3828946005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116620885"/>
                    </a:ext>
                  </a:extLst>
                </a:gridCol>
              </a:tblGrid>
              <a:tr h="3850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6 Year Graduation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extLst>
                  <a:ext uri="{0D108BD9-81ED-4DB2-BD59-A6C34878D82A}">
                    <a16:rowId xmlns:a16="http://schemas.microsoft.com/office/drawing/2014/main" val="2750690894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Lasso Coefficient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extLst>
                  <a:ext uri="{0D108BD9-81ED-4DB2-BD59-A6C34878D82A}">
                    <a16:rowId xmlns:a16="http://schemas.microsoft.com/office/drawing/2014/main" val="621517536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other_full_time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0.387555894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882050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fed_grant_pct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-0.241157657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70215453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total_part_time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-0.200437092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7295398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ptug_share_of_total_pt_enrl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-0.163895817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8738980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grant01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-0.161917241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2805797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auxiliary03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0.145280763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6237140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total_part_time_postbacc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-0.114113831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369290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eandg02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0.089800624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6620231"/>
                  </a:ext>
                </a:extLst>
              </a:tr>
              <a:tr h="430321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bach_deg_share_of_tot_deg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0.08153696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3761885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fall_cohort_pct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0.080586461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10243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D281BD-3869-486F-B89B-6F378D7FF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27227"/>
              </p:ext>
            </p:extLst>
          </p:nvPr>
        </p:nvGraphicFramePr>
        <p:xfrm>
          <a:off x="5628442" y="1422934"/>
          <a:ext cx="5037244" cy="5206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8301">
                  <a:extLst>
                    <a:ext uri="{9D8B030D-6E8A-4147-A177-3AD203B41FA5}">
                      <a16:colId xmlns:a16="http://schemas.microsoft.com/office/drawing/2014/main" val="3828946005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116620885"/>
                    </a:ext>
                  </a:extLst>
                </a:gridCol>
              </a:tblGrid>
              <a:tr h="3850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Bachelors Degrees per FTE</a:t>
                      </a:r>
                    </a:p>
                  </a:txBody>
                  <a:tcPr marL="2812" marR="2812" marT="2812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extLst>
                  <a:ext uri="{0D108BD9-81ED-4DB2-BD59-A6C34878D82A}">
                    <a16:rowId xmlns:a16="http://schemas.microsoft.com/office/drawing/2014/main" val="2750690894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Lasso Coefficient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extLst>
                  <a:ext uri="{0D108BD9-81ED-4DB2-BD59-A6C34878D82A}">
                    <a16:rowId xmlns:a16="http://schemas.microsoft.com/office/drawing/2014/main" val="621517536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bach_deg_share_of_tot_deg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0.525265189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882050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hbcu2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0.478341477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70215453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returning_to_total_undergraduate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0.351818157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7295398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eandr_degree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-0.255169884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8738980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fed_grant_num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-0.159025745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2805797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other_ed_related_cost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0.134481618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6237140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total_enrollment_black_tot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-0.094660804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369290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inst_grant_num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0.093077126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6620231"/>
                  </a:ext>
                </a:extLst>
              </a:tr>
              <a:tr h="430321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ptug_share_of_total_pt_enrl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-0.088419156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3761885"/>
                  </a:ext>
                </a:extLst>
              </a:tr>
              <a:tr h="375498">
                <a:tc>
                  <a:txBody>
                    <a:bodyPr/>
                    <a:lstStyle/>
                    <a:p>
                      <a:pPr algn="l" fontAlgn="ctr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credhoursug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0.08716357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102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6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1083</Words>
  <Application>Microsoft Office PowerPoint</Application>
  <PresentationFormat>Widescreen</PresentationFormat>
  <Paragraphs>369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Lucida Grande</vt:lpstr>
      <vt:lpstr>Mangal</vt:lpstr>
      <vt:lpstr>Wingdings</vt:lpstr>
      <vt:lpstr>Office Theme</vt:lpstr>
      <vt:lpstr>Examining the Relationship of Expenditures and Student  Outcomes at Public 4-Year Institutions</vt:lpstr>
      <vt:lpstr>Dataset</vt:lpstr>
      <vt:lpstr>Outcomes</vt:lpstr>
      <vt:lpstr>Two Approaches:</vt:lpstr>
      <vt:lpstr>Approach 1: Variables Included</vt:lpstr>
      <vt:lpstr>Approach 1: Models</vt:lpstr>
      <vt:lpstr>Approach 1: Kernel Model Avg. Partial Derivatives</vt:lpstr>
      <vt:lpstr>Approach 2 </vt:lpstr>
      <vt:lpstr>Approach 2 – Selected Variables:</vt:lpstr>
      <vt:lpstr>Approach 2 – Selected Variables Grad Rate</vt:lpstr>
      <vt:lpstr>Approach 2 – Selected Variables Bachlors /FTE</vt:lpstr>
      <vt:lpstr>Approach 2 – Models </vt:lpstr>
      <vt:lpstr>Approach 2: Kernel Model Avg. Partial Derivatives</vt:lpstr>
      <vt:lpstr>Approach 1 vs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Wainstein</dc:creator>
  <cp:lastModifiedBy>Duncan Clark</cp:lastModifiedBy>
  <cp:revision>67</cp:revision>
  <dcterms:created xsi:type="dcterms:W3CDTF">2018-03-10T00:30:55Z</dcterms:created>
  <dcterms:modified xsi:type="dcterms:W3CDTF">2018-03-12T18:36:39Z</dcterms:modified>
</cp:coreProperties>
</file>