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260" r:id="rId2"/>
  </p:sldIdLst>
  <p:sldSz cx="43891200" cy="32918400"/>
  <p:notesSz cx="6858000" cy="9144000"/>
  <p:embeddedFontLst>
    <p:embeddedFont>
      <p:font typeface="Adobe Caslon Pro" panose="0205050205050A020403" pitchFamily="18" charset="0"/>
      <p:regular r:id="rId3"/>
      <p:bold r:id="rId3"/>
      <p:italic r:id="rId3"/>
      <p:boldItalic r:id="rId3"/>
    </p:embeddedFont>
    <p:embeddedFont>
      <p:font typeface="Adobe Caslon Pro Bold" panose="0205050205050A020403" pitchFamily="18" charset="0"/>
      <p:bold r:id="rId4"/>
      <p:italic r:id="rId5"/>
      <p:boldItalic r:id="rId6"/>
    </p:embeddedFont>
    <p:embeddedFont>
      <p:font typeface="Calibri" panose="020F0502020204030204" pitchFamily="34" charset="0"/>
      <p:regular r:id="rId3"/>
      <p:bold r:id="rId3"/>
      <p:italic r:id="rId3"/>
      <p:boldItalic r:id="rId3"/>
    </p:embeddedFont>
    <p:embeddedFont>
      <p:font typeface="Calibri Light" panose="020F0302020204030204" pitchFamily="34" charset="0"/>
      <p:regular r:id="rId3"/>
      <p:italic r:id="rId3"/>
    </p:embeddedFont>
    <p:embeddedFont>
      <p:font typeface="Corbel" panose="020B0503020204020204" pitchFamily="34" charset="0"/>
      <p:regular r:id="rId3"/>
      <p:bold r:id="rId3"/>
      <p:italic r:id="rId3"/>
      <p:boldItalic r:id="rId3"/>
    </p:embeddedFont>
    <p:embeddedFont>
      <p:font typeface="Source Sans Pro" panose="020B0503030403020204" pitchFamily="34" charset="0"/>
      <p:regular r:id="rId3"/>
      <p:bold r:id="rId3"/>
      <p:italic r:id="rId3"/>
      <p:boldItalic r:id="rId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5F"/>
    <a:srgbClr val="CEDEEF"/>
    <a:srgbClr val="FDF8D7"/>
    <a:srgbClr val="FFFFCC"/>
    <a:srgbClr val="FFCC00"/>
    <a:srgbClr val="6C1B1F"/>
    <a:srgbClr val="8E191C"/>
    <a:srgbClr val="9C262D"/>
    <a:srgbClr val="990000"/>
    <a:srgbClr val="991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2" autoAdjust="0"/>
    <p:restoredTop sz="94660"/>
  </p:normalViewPr>
  <p:slideViewPr>
    <p:cSldViewPr snapToGrid="0">
      <p:cViewPr>
        <p:scale>
          <a:sx n="41" d="100"/>
          <a:sy n="41" d="100"/>
        </p:scale>
        <p:origin x="1664" y="32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NUL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3"/>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3"/>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23160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105582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1"/>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1"/>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08481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16858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49ECC-B518-4DE5-9CFB-795C8FE8C1F8}"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97265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49ECC-B518-4DE5-9CFB-795C8FE8C1F8}"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412390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8"/>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4"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4"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49ECC-B518-4DE5-9CFB-795C8FE8C1F8}" type="datetimeFigureOut">
              <a:rPr lang="en-US" smtClean="0"/>
              <a:t>5/3/21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4033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49ECC-B518-4DE5-9CFB-795C8FE8C1F8}" type="datetimeFigureOut">
              <a:rPr lang="en-US" smtClean="0"/>
              <a:t>5/3/21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01100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49ECC-B518-4DE5-9CFB-795C8FE8C1F8}" type="datetimeFigureOut">
              <a:rPr lang="en-US" smtClean="0"/>
              <a:t>5/3/21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94409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8"/>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1"/>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0849ECC-B518-4DE5-9CFB-795C8FE8C1F8}"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416139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8"/>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1"/>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0849ECC-B518-4DE5-9CFB-795C8FE8C1F8}"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135284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8"/>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1"/>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8"/>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0849ECC-B518-4DE5-9CFB-795C8FE8C1F8}" type="datetimeFigureOut">
              <a:rPr lang="en-US" smtClean="0"/>
              <a:t>5/3/21</a:t>
            </a:fld>
            <a:endParaRPr lang="en-US"/>
          </a:p>
        </p:txBody>
      </p:sp>
      <p:sp>
        <p:nvSpPr>
          <p:cNvPr id="5" name="Footer Placeholder 4"/>
          <p:cNvSpPr>
            <a:spLocks noGrp="1"/>
          </p:cNvSpPr>
          <p:nvPr>
            <p:ph type="ftr" sz="quarter" idx="3"/>
          </p:nvPr>
        </p:nvSpPr>
        <p:spPr>
          <a:xfrm>
            <a:off x="14538960" y="30510488"/>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8"/>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0A6BD0-7060-4358-8DED-410D92F19F08}" type="slidenum">
              <a:rPr lang="en-US" smtClean="0"/>
              <a:t>‹#›</a:t>
            </a:fld>
            <a:endParaRPr lang="en-US"/>
          </a:p>
        </p:txBody>
      </p:sp>
    </p:spTree>
    <p:extLst>
      <p:ext uri="{BB962C8B-B14F-4D97-AF65-F5344CB8AC3E}">
        <p14:creationId xmlns:p14="http://schemas.microsoft.com/office/powerpoint/2010/main" val="1515548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tif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
            <a:ext cx="43891200" cy="4271641"/>
          </a:xfrm>
          <a:prstGeom prst="rect">
            <a:avLst/>
          </a:prstGeom>
          <a:solidFill>
            <a:srgbClr val="003E5F"/>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sz="11613"/>
          </a:p>
        </p:txBody>
      </p:sp>
      <p:sp>
        <p:nvSpPr>
          <p:cNvPr id="13" name="Title 1"/>
          <p:cNvSpPr txBox="1">
            <a:spLocks/>
          </p:cNvSpPr>
          <p:nvPr/>
        </p:nvSpPr>
        <p:spPr>
          <a:xfrm>
            <a:off x="1097281" y="681564"/>
            <a:ext cx="41644389" cy="1483829"/>
          </a:xfrm>
          <a:prstGeom prst="rect">
            <a:avLst/>
          </a:prstGeom>
        </p:spPr>
        <p:txBody>
          <a:bodyPr vert="horz" lIns="146304" tIns="0" rIns="73152" bIns="0" rtlCol="0" anchor="t">
            <a:normAutofit fontScale="77500" lnSpcReduction="20000"/>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algn="ctr" defTabSz="1463040"/>
            <a:r>
              <a:rPr lang="en-US" sz="7500" b="1" dirty="0">
                <a:solidFill>
                  <a:schemeClr val="bg1"/>
                </a:solidFill>
                <a:latin typeface="Source Sans Pro" panose="020B0503030403020204" pitchFamily="34" charset="0"/>
                <a:ea typeface="Source Sans Pro" panose="020B0503030403020204" pitchFamily="34" charset="0"/>
              </a:rPr>
              <a:t>Statistical and Machine Learning Framework to Facilitate Analysis in the </a:t>
            </a:r>
          </a:p>
          <a:p>
            <a:pPr algn="ctr" defTabSz="1463040"/>
            <a:r>
              <a:rPr lang="en-US" sz="7500" b="1" dirty="0">
                <a:solidFill>
                  <a:schemeClr val="bg1"/>
                </a:solidFill>
                <a:latin typeface="Source Sans Pro" panose="020B0503030403020204" pitchFamily="34" charset="0"/>
                <a:ea typeface="Source Sans Pro" panose="020B0503030403020204" pitchFamily="34" charset="0"/>
              </a:rPr>
              <a:t>Data Archive for the BRAIN Initiative (DABI) </a:t>
            </a:r>
          </a:p>
        </p:txBody>
      </p:sp>
      <p:sp>
        <p:nvSpPr>
          <p:cNvPr id="16" name="TextBox 15"/>
          <p:cNvSpPr txBox="1"/>
          <p:nvPr/>
        </p:nvSpPr>
        <p:spPr>
          <a:xfrm>
            <a:off x="5893021" y="2070145"/>
            <a:ext cx="32651232" cy="976086"/>
          </a:xfrm>
          <a:prstGeom prst="rect">
            <a:avLst/>
          </a:prstGeom>
          <a:noFill/>
        </p:spPr>
        <p:txBody>
          <a:bodyPr wrap="square" lIns="418005" tIns="209003" rIns="418005" bIns="209003" rtlCol="0">
            <a:spAutoFit/>
          </a:bodyPr>
          <a:lstStyle/>
          <a:p>
            <a:pPr algn="ctr" defTabSz="4180051">
              <a:defRPr/>
            </a:pPr>
            <a:r>
              <a:rPr lang="en-US" sz="3600" kern="0" dirty="0">
                <a:solidFill>
                  <a:schemeClr val="bg1"/>
                </a:solidFill>
                <a:latin typeface="Source Sans Pro" panose="020B0503030403020204" pitchFamily="34" charset="0"/>
                <a:ea typeface="Source Sans Pro" panose="020B0503030403020204" pitchFamily="34" charset="0"/>
              </a:rPr>
              <a:t>Rachael Garner</a:t>
            </a:r>
            <a:r>
              <a:rPr lang="en-US" sz="3600" kern="0" baseline="30000" dirty="0">
                <a:solidFill>
                  <a:schemeClr val="bg1"/>
                </a:solidFill>
                <a:latin typeface="Source Sans Pro" panose="020B0503030403020204" pitchFamily="34" charset="0"/>
                <a:ea typeface="Source Sans Pro" panose="020B0503030403020204" pitchFamily="34" charset="0"/>
              </a:rPr>
              <a:t>1</a:t>
            </a:r>
            <a:r>
              <a:rPr lang="en-US" sz="3600" kern="0" dirty="0">
                <a:solidFill>
                  <a:schemeClr val="bg1"/>
                </a:solidFill>
                <a:latin typeface="Source Sans Pro" panose="020B0503030403020204" pitchFamily="34" charset="0"/>
                <a:ea typeface="Source Sans Pro" panose="020B0503030403020204" pitchFamily="34" charset="0"/>
              </a:rPr>
              <a:t>, Faraz Rabbani</a:t>
            </a:r>
            <a:r>
              <a:rPr lang="en-US" sz="3600" kern="0" baseline="30000" dirty="0">
                <a:solidFill>
                  <a:schemeClr val="bg1"/>
                </a:solidFill>
                <a:latin typeface="Source Sans Pro" panose="020B0503030403020204" pitchFamily="34" charset="0"/>
                <a:ea typeface="Source Sans Pro" panose="020B0503030403020204" pitchFamily="34" charset="0"/>
              </a:rPr>
              <a:t>1</a:t>
            </a:r>
            <a:r>
              <a:rPr lang="en-US" sz="3600" kern="0" dirty="0">
                <a:solidFill>
                  <a:schemeClr val="bg1"/>
                </a:solidFill>
                <a:latin typeface="Source Sans Pro" panose="020B0503030403020204" pitchFamily="34" charset="0"/>
                <a:ea typeface="Source Sans Pro" panose="020B0503030403020204" pitchFamily="34" charset="0"/>
              </a:rPr>
              <a:t>, Samuel Hobel</a:t>
            </a:r>
            <a:r>
              <a:rPr lang="en-US" sz="3600" kern="0" baseline="30000" dirty="0">
                <a:solidFill>
                  <a:schemeClr val="bg1"/>
                </a:solidFill>
                <a:latin typeface="Source Sans Pro" panose="020B0503030403020204" pitchFamily="34" charset="0"/>
                <a:ea typeface="Source Sans Pro" panose="020B0503030403020204" pitchFamily="34" charset="0"/>
              </a:rPr>
              <a:t>1</a:t>
            </a:r>
            <a:r>
              <a:rPr lang="en-US" sz="3600" kern="0" dirty="0">
                <a:solidFill>
                  <a:schemeClr val="bg1"/>
                </a:solidFill>
                <a:latin typeface="Source Sans Pro" panose="020B0503030403020204" pitchFamily="34" charset="0"/>
                <a:ea typeface="Source Sans Pro" panose="020B0503030403020204" pitchFamily="34" charset="0"/>
              </a:rPr>
              <a:t>, Tom Picton</a:t>
            </a:r>
            <a:r>
              <a:rPr lang="en-US" sz="3600" kern="0" baseline="30000" dirty="0">
                <a:solidFill>
                  <a:schemeClr val="bg1"/>
                </a:solidFill>
                <a:latin typeface="Source Sans Pro" panose="020B0503030403020204" pitchFamily="34" charset="0"/>
                <a:ea typeface="Source Sans Pro" panose="020B0503030403020204" pitchFamily="34" charset="0"/>
              </a:rPr>
              <a:t>1</a:t>
            </a:r>
            <a:r>
              <a:rPr lang="en-US" sz="3600" kern="0" dirty="0">
                <a:solidFill>
                  <a:schemeClr val="bg1"/>
                </a:solidFill>
                <a:latin typeface="Source Sans Pro" panose="020B0503030403020204" pitchFamily="34" charset="0"/>
                <a:ea typeface="Source Sans Pro" panose="020B0503030403020204" pitchFamily="34" charset="0"/>
              </a:rPr>
              <a:t>, Nader Pouratian</a:t>
            </a:r>
            <a:r>
              <a:rPr lang="en-US" sz="3600" kern="0" baseline="30000" dirty="0">
                <a:solidFill>
                  <a:schemeClr val="bg1"/>
                </a:solidFill>
                <a:latin typeface="Source Sans Pro" panose="020B0503030403020204" pitchFamily="34" charset="0"/>
                <a:ea typeface="Source Sans Pro" panose="020B0503030403020204" pitchFamily="34" charset="0"/>
              </a:rPr>
              <a:t>2</a:t>
            </a:r>
            <a:r>
              <a:rPr lang="en-US" sz="3600" kern="0" dirty="0">
                <a:solidFill>
                  <a:schemeClr val="bg1"/>
                </a:solidFill>
                <a:latin typeface="Source Sans Pro" panose="020B0503030403020204" pitchFamily="34" charset="0"/>
                <a:ea typeface="Source Sans Pro" panose="020B0503030403020204" pitchFamily="34" charset="0"/>
              </a:rPr>
              <a:t>, Arthur Toga</a:t>
            </a:r>
            <a:r>
              <a:rPr lang="en-US" sz="3600" kern="0" baseline="30000" dirty="0">
                <a:solidFill>
                  <a:schemeClr val="bg1"/>
                </a:solidFill>
                <a:latin typeface="Source Sans Pro" panose="020B0503030403020204" pitchFamily="34" charset="0"/>
                <a:ea typeface="Source Sans Pro" panose="020B0503030403020204" pitchFamily="34" charset="0"/>
              </a:rPr>
              <a:t>1</a:t>
            </a:r>
            <a:r>
              <a:rPr lang="en-US" sz="3600" kern="0" dirty="0">
                <a:solidFill>
                  <a:schemeClr val="bg1"/>
                </a:solidFill>
                <a:latin typeface="Source Sans Pro" panose="020B0503030403020204" pitchFamily="34" charset="0"/>
                <a:ea typeface="Source Sans Pro" panose="020B0503030403020204" pitchFamily="34" charset="0"/>
              </a:rPr>
              <a:t>, Dominique Duncan</a:t>
            </a:r>
            <a:r>
              <a:rPr lang="en-US" sz="3600" kern="0" baseline="30000" dirty="0">
                <a:solidFill>
                  <a:schemeClr val="bg1"/>
                </a:solidFill>
                <a:latin typeface="Source Sans Pro" panose="020B0503030403020204" pitchFamily="34" charset="0"/>
                <a:ea typeface="Source Sans Pro" panose="020B0503030403020204" pitchFamily="34" charset="0"/>
              </a:rPr>
              <a:t>1</a:t>
            </a:r>
          </a:p>
        </p:txBody>
      </p:sp>
      <p:sp>
        <p:nvSpPr>
          <p:cNvPr id="17" name="TextBox 16"/>
          <p:cNvSpPr txBox="1"/>
          <p:nvPr/>
        </p:nvSpPr>
        <p:spPr>
          <a:xfrm>
            <a:off x="6889875" y="2775801"/>
            <a:ext cx="30870144" cy="1283862"/>
          </a:xfrm>
          <a:prstGeom prst="rect">
            <a:avLst/>
          </a:prstGeom>
          <a:noFill/>
        </p:spPr>
        <p:txBody>
          <a:bodyPr wrap="square" lIns="418005" tIns="209003" rIns="418005" bIns="209003" rtlCol="0">
            <a:spAutoFit/>
          </a:bodyPr>
          <a:lstStyle/>
          <a:p>
            <a:pPr algn="ctr" defTabSz="4180051">
              <a:defRPr/>
            </a:pPr>
            <a:r>
              <a:rPr lang="en-US" sz="2800" kern="0" dirty="0">
                <a:solidFill>
                  <a:schemeClr val="bg1"/>
                </a:solidFill>
                <a:latin typeface="Source Sans Pro" panose="020B0503030403020204" pitchFamily="34" charset="0"/>
                <a:ea typeface="Source Sans Pro" panose="020B0503030403020204" pitchFamily="34" charset="0"/>
              </a:rPr>
              <a:t>1 Laboratory of Neuro Imaging, USC Stevens Neuroimaging and Informatics Institute, Keck School of Medicine of USC, University of Southern California, 2025 Zonal Avenue, Los Angeles CA 90033</a:t>
            </a:r>
          </a:p>
          <a:p>
            <a:pPr algn="ctr" defTabSz="4180051">
              <a:defRPr/>
            </a:pPr>
            <a:r>
              <a:rPr lang="en-US" sz="2800" kern="0" dirty="0">
                <a:solidFill>
                  <a:schemeClr val="bg1"/>
                </a:solidFill>
                <a:latin typeface="Source Sans Pro" panose="020B0503030403020204" pitchFamily="34" charset="0"/>
                <a:ea typeface="Source Sans Pro" panose="020B0503030403020204" pitchFamily="34" charset="0"/>
              </a:rPr>
              <a:t>2 </a:t>
            </a:r>
            <a:r>
              <a:rPr lang="en-US" sz="2800" dirty="0">
                <a:solidFill>
                  <a:schemeClr val="bg1"/>
                </a:solidFill>
                <a:latin typeface="Source Sans Pro" panose="020B0503030403020204" pitchFamily="34" charset="0"/>
                <a:ea typeface="Source Sans Pro" panose="020B0503030403020204" pitchFamily="34" charset="0"/>
              </a:rPr>
              <a:t>Department of Neurological Surgery, University of Texas Southwestern Medical Center, 5323 Harry Hines Boulevard, Dallas TX 75390</a:t>
            </a:r>
            <a:endParaRPr lang="en-US" sz="2800" kern="0" dirty="0">
              <a:solidFill>
                <a:schemeClr val="bg1"/>
              </a:solidFill>
              <a:latin typeface="Source Sans Pro" panose="020B0503030403020204" pitchFamily="34" charset="0"/>
              <a:ea typeface="Source Sans Pro" panose="020B0503030403020204" pitchFamily="34" charset="0"/>
            </a:endParaRPr>
          </a:p>
        </p:txBody>
      </p:sp>
      <p:sp>
        <p:nvSpPr>
          <p:cNvPr id="23" name="Title 1"/>
          <p:cNvSpPr txBox="1">
            <a:spLocks/>
          </p:cNvSpPr>
          <p:nvPr/>
        </p:nvSpPr>
        <p:spPr>
          <a:xfrm>
            <a:off x="22850726" y="24473441"/>
            <a:ext cx="8107683" cy="1254835"/>
          </a:xfrm>
          <a:prstGeom prst="rect">
            <a:avLst/>
          </a:prstGeom>
        </p:spPr>
        <p:txBody>
          <a:bodyPr vert="horz" lIns="146304" tIns="0" rIns="73152"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defTabSz="1463040"/>
            <a:endParaRPr lang="en-US" sz="8000" b="1" dirty="0">
              <a:solidFill>
                <a:srgbClr val="FFC000"/>
              </a:solidFill>
              <a:latin typeface="Corbel" panose="020B0503020204020204" pitchFamily="34" charset="0"/>
            </a:endParaRPr>
          </a:p>
        </p:txBody>
      </p:sp>
      <p:grpSp>
        <p:nvGrpSpPr>
          <p:cNvPr id="31" name="Group 30">
            <a:extLst>
              <a:ext uri="{FF2B5EF4-FFF2-40B4-BE49-F238E27FC236}">
                <a16:creationId xmlns:a16="http://schemas.microsoft.com/office/drawing/2014/main" id="{730D3D96-C22F-4F8A-9392-1715796681FE}"/>
              </a:ext>
            </a:extLst>
          </p:cNvPr>
          <p:cNvGrpSpPr/>
          <p:nvPr/>
        </p:nvGrpSpPr>
        <p:grpSpPr>
          <a:xfrm>
            <a:off x="1028297" y="5356965"/>
            <a:ext cx="20071882" cy="1280110"/>
            <a:chOff x="642686" y="2570248"/>
            <a:chExt cx="12544926" cy="800069"/>
          </a:xfrm>
        </p:grpSpPr>
        <p:sp>
          <p:nvSpPr>
            <p:cNvPr id="14" name="Title 1"/>
            <p:cNvSpPr txBox="1">
              <a:spLocks/>
            </p:cNvSpPr>
            <p:nvPr/>
          </p:nvSpPr>
          <p:spPr>
            <a:xfrm>
              <a:off x="910589" y="2570248"/>
              <a:ext cx="5067302" cy="784272"/>
            </a:xfrm>
            <a:prstGeom prst="rect">
              <a:avLst/>
            </a:prstGeom>
          </p:spPr>
          <p:txBody>
            <a:bodyPr vert="horz" lIns="146304" tIns="0" rIns="73152"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defTabSz="1463040"/>
              <a:r>
                <a:rPr lang="en-US" sz="7040" b="1" dirty="0">
                  <a:solidFill>
                    <a:srgbClr val="003E5F"/>
                  </a:solidFill>
                  <a:latin typeface="Source Sans Pro" panose="020B0503030403020204" pitchFamily="34" charset="0"/>
                  <a:ea typeface="Source Sans Pro" panose="020B0503030403020204" pitchFamily="34" charset="0"/>
                </a:rPr>
                <a:t>Project Aims</a:t>
              </a:r>
            </a:p>
          </p:txBody>
        </p:sp>
        <p:cxnSp>
          <p:nvCxnSpPr>
            <p:cNvPr id="56" name="Straight Connector 55"/>
            <p:cNvCxnSpPr>
              <a:cxnSpLocks/>
            </p:cNvCxnSpPr>
            <p:nvPr/>
          </p:nvCxnSpPr>
          <p:spPr>
            <a:xfrm>
              <a:off x="794084" y="3297370"/>
              <a:ext cx="12393528" cy="0"/>
            </a:xfrm>
            <a:prstGeom prst="line">
              <a:avLst/>
            </a:prstGeom>
            <a:ln w="38100">
              <a:solidFill>
                <a:srgbClr val="003E5F"/>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42686" y="2720897"/>
              <a:ext cx="158516" cy="649420"/>
            </a:xfrm>
            <a:prstGeom prst="rect">
              <a:avLst/>
            </a:prstGeom>
            <a:solidFill>
              <a:srgbClr val="003E5F"/>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sz="11613" dirty="0"/>
            </a:p>
          </p:txBody>
        </p:sp>
      </p:grpSp>
      <p:pic>
        <p:nvPicPr>
          <p:cNvPr id="8" name="Graphic 7">
            <a:extLst>
              <a:ext uri="{FF2B5EF4-FFF2-40B4-BE49-F238E27FC236}">
                <a16:creationId xmlns:a16="http://schemas.microsoft.com/office/drawing/2014/main" id="{358F8449-3F70-4C51-9565-818594E1012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3314" y="1563895"/>
            <a:ext cx="5279707" cy="1457829"/>
          </a:xfrm>
          <a:prstGeom prst="rect">
            <a:avLst/>
          </a:prstGeom>
        </p:spPr>
      </p:pic>
      <p:grpSp>
        <p:nvGrpSpPr>
          <p:cNvPr id="32" name="Group 31">
            <a:extLst>
              <a:ext uri="{FF2B5EF4-FFF2-40B4-BE49-F238E27FC236}">
                <a16:creationId xmlns:a16="http://schemas.microsoft.com/office/drawing/2014/main" id="{B8BA31A2-74E1-48C2-A194-BA3264C726AC}"/>
              </a:ext>
            </a:extLst>
          </p:cNvPr>
          <p:cNvGrpSpPr/>
          <p:nvPr/>
        </p:nvGrpSpPr>
        <p:grpSpPr>
          <a:xfrm>
            <a:off x="1012602" y="20516326"/>
            <a:ext cx="20071882" cy="1270027"/>
            <a:chOff x="547517" y="7468091"/>
            <a:chExt cx="12544926" cy="793767"/>
          </a:xfrm>
        </p:grpSpPr>
        <p:sp>
          <p:nvSpPr>
            <p:cNvPr id="15" name="Title 1"/>
            <p:cNvSpPr txBox="1">
              <a:spLocks/>
            </p:cNvSpPr>
            <p:nvPr/>
          </p:nvSpPr>
          <p:spPr>
            <a:xfrm>
              <a:off x="819148" y="7468091"/>
              <a:ext cx="10542595" cy="784272"/>
            </a:xfrm>
            <a:prstGeom prst="rect">
              <a:avLst/>
            </a:prstGeom>
          </p:spPr>
          <p:txBody>
            <a:bodyPr vert="horz" lIns="146304" tIns="0" rIns="73152"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defTabSz="1463040"/>
              <a:r>
                <a:rPr lang="en-US" sz="7040" b="1" dirty="0">
                  <a:solidFill>
                    <a:srgbClr val="003E5F"/>
                  </a:solidFill>
                  <a:latin typeface="Source Sans Pro" panose="020B0503030403020204" pitchFamily="34" charset="0"/>
                  <a:ea typeface="Source Sans Pro" panose="020B0503030403020204" pitchFamily="34" charset="0"/>
                </a:rPr>
                <a:t>Feature Generation &amp; Data Integration</a:t>
              </a:r>
            </a:p>
          </p:txBody>
        </p:sp>
        <p:cxnSp>
          <p:nvCxnSpPr>
            <p:cNvPr id="67" name="Straight Connector 66">
              <a:extLst>
                <a:ext uri="{FF2B5EF4-FFF2-40B4-BE49-F238E27FC236}">
                  <a16:creationId xmlns:a16="http://schemas.microsoft.com/office/drawing/2014/main" id="{B4B73EEF-B15E-4E12-89A1-1C464F1F0092}"/>
                </a:ext>
              </a:extLst>
            </p:cNvPr>
            <p:cNvCxnSpPr/>
            <p:nvPr/>
          </p:nvCxnSpPr>
          <p:spPr>
            <a:xfrm>
              <a:off x="698915" y="8188911"/>
              <a:ext cx="12393528" cy="0"/>
            </a:xfrm>
            <a:prstGeom prst="line">
              <a:avLst/>
            </a:prstGeom>
            <a:ln w="38100">
              <a:solidFill>
                <a:srgbClr val="003E5F"/>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E97FB9A-203B-4A1B-AA46-A80E27515827}"/>
                </a:ext>
              </a:extLst>
            </p:cNvPr>
            <p:cNvSpPr/>
            <p:nvPr/>
          </p:nvSpPr>
          <p:spPr>
            <a:xfrm>
              <a:off x="547517" y="7612438"/>
              <a:ext cx="158516" cy="649420"/>
            </a:xfrm>
            <a:prstGeom prst="rect">
              <a:avLst/>
            </a:prstGeom>
            <a:solidFill>
              <a:srgbClr val="003E5F"/>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sz="11613" dirty="0"/>
            </a:p>
          </p:txBody>
        </p:sp>
      </p:grpSp>
      <p:sp>
        <p:nvSpPr>
          <p:cNvPr id="83" name="TextBox 82">
            <a:extLst>
              <a:ext uri="{FF2B5EF4-FFF2-40B4-BE49-F238E27FC236}">
                <a16:creationId xmlns:a16="http://schemas.microsoft.com/office/drawing/2014/main" id="{B8CCC2C0-5B23-471B-834E-67251743D1ED}"/>
              </a:ext>
            </a:extLst>
          </p:cNvPr>
          <p:cNvSpPr txBox="1"/>
          <p:nvPr/>
        </p:nvSpPr>
        <p:spPr>
          <a:xfrm>
            <a:off x="1492933" y="22172193"/>
            <a:ext cx="5101831" cy="707886"/>
          </a:xfrm>
          <a:prstGeom prst="rect">
            <a:avLst/>
          </a:prstGeom>
          <a:noFill/>
        </p:spPr>
        <p:txBody>
          <a:bodyPr wrap="square" rtlCol="0">
            <a:spAutoFit/>
          </a:bodyPr>
          <a:lstStyle/>
          <a:p>
            <a:r>
              <a:rPr lang="en-US" sz="4000" b="1" dirty="0">
                <a:solidFill>
                  <a:srgbClr val="003E5F"/>
                </a:solidFill>
                <a:latin typeface="Adobe Caslon Pro Bold" panose="0205050205050A020403" pitchFamily="18" charset="0"/>
              </a:rPr>
              <a:t>Nominal Variables: </a:t>
            </a:r>
          </a:p>
        </p:txBody>
      </p:sp>
      <p:grpSp>
        <p:nvGrpSpPr>
          <p:cNvPr id="98" name="Group 97">
            <a:extLst>
              <a:ext uri="{FF2B5EF4-FFF2-40B4-BE49-F238E27FC236}">
                <a16:creationId xmlns:a16="http://schemas.microsoft.com/office/drawing/2014/main" id="{E844E6B7-4653-499A-BF6A-B3B6626DA9E3}"/>
              </a:ext>
            </a:extLst>
          </p:cNvPr>
          <p:cNvGrpSpPr/>
          <p:nvPr/>
        </p:nvGrpSpPr>
        <p:grpSpPr>
          <a:xfrm>
            <a:off x="22416115" y="5328265"/>
            <a:ext cx="20071882" cy="1270027"/>
            <a:chOff x="547517" y="7468091"/>
            <a:chExt cx="12544926" cy="793767"/>
          </a:xfrm>
        </p:grpSpPr>
        <p:sp>
          <p:nvSpPr>
            <p:cNvPr id="99" name="Title 1">
              <a:extLst>
                <a:ext uri="{FF2B5EF4-FFF2-40B4-BE49-F238E27FC236}">
                  <a16:creationId xmlns:a16="http://schemas.microsoft.com/office/drawing/2014/main" id="{A655B06C-CE38-4CB1-BC8A-69DF116E3A22}"/>
                </a:ext>
              </a:extLst>
            </p:cNvPr>
            <p:cNvSpPr txBox="1">
              <a:spLocks/>
            </p:cNvSpPr>
            <p:nvPr/>
          </p:nvSpPr>
          <p:spPr>
            <a:xfrm>
              <a:off x="819149" y="7468091"/>
              <a:ext cx="11969196" cy="784272"/>
            </a:xfrm>
            <a:prstGeom prst="rect">
              <a:avLst/>
            </a:prstGeom>
          </p:spPr>
          <p:txBody>
            <a:bodyPr vert="horz" lIns="146304" tIns="0" rIns="73152"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defTabSz="1463040"/>
              <a:r>
                <a:rPr lang="en-US" sz="7040" b="1" dirty="0">
                  <a:solidFill>
                    <a:srgbClr val="003E5F"/>
                  </a:solidFill>
                  <a:latin typeface="Source Sans Pro" panose="020B0503030403020204" pitchFamily="34" charset="0"/>
                  <a:ea typeface="Source Sans Pro" panose="020B0503030403020204" pitchFamily="34" charset="0"/>
                </a:rPr>
                <a:t>Statistical and Machine Learning Framework </a:t>
              </a:r>
            </a:p>
          </p:txBody>
        </p:sp>
        <p:cxnSp>
          <p:nvCxnSpPr>
            <p:cNvPr id="100" name="Straight Connector 99">
              <a:extLst>
                <a:ext uri="{FF2B5EF4-FFF2-40B4-BE49-F238E27FC236}">
                  <a16:creationId xmlns:a16="http://schemas.microsoft.com/office/drawing/2014/main" id="{B9AB4933-62E9-494D-8346-8875F3005287}"/>
                </a:ext>
              </a:extLst>
            </p:cNvPr>
            <p:cNvCxnSpPr/>
            <p:nvPr/>
          </p:nvCxnSpPr>
          <p:spPr>
            <a:xfrm>
              <a:off x="698915" y="8188911"/>
              <a:ext cx="12393528" cy="0"/>
            </a:xfrm>
            <a:prstGeom prst="line">
              <a:avLst/>
            </a:prstGeom>
            <a:ln w="38100">
              <a:solidFill>
                <a:srgbClr val="003E5F"/>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C3255A5D-FC76-4479-905D-ACB30F22DEB0}"/>
                </a:ext>
              </a:extLst>
            </p:cNvPr>
            <p:cNvSpPr/>
            <p:nvPr/>
          </p:nvSpPr>
          <p:spPr>
            <a:xfrm>
              <a:off x="547517" y="7612438"/>
              <a:ext cx="158516" cy="649420"/>
            </a:xfrm>
            <a:prstGeom prst="rect">
              <a:avLst/>
            </a:prstGeom>
            <a:solidFill>
              <a:srgbClr val="003E5F"/>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sz="11613" dirty="0"/>
            </a:p>
          </p:txBody>
        </p:sp>
      </p:grpSp>
      <p:sp>
        <p:nvSpPr>
          <p:cNvPr id="42" name="Rectangle 1">
            <a:extLst>
              <a:ext uri="{FF2B5EF4-FFF2-40B4-BE49-F238E27FC236}">
                <a16:creationId xmlns:a16="http://schemas.microsoft.com/office/drawing/2014/main" id="{814FD1F3-587B-4E20-BAEF-22424E641309}"/>
              </a:ext>
            </a:extLst>
          </p:cNvPr>
          <p:cNvSpPr>
            <a:spLocks noChangeArrowheads="1"/>
          </p:cNvSpPr>
          <p:nvPr/>
        </p:nvSpPr>
        <p:spPr bwMode="auto">
          <a:xfrm>
            <a:off x="0" y="-667640"/>
            <a:ext cx="57278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6304" tIns="73152" rIns="146304" bIns="73152" numCol="1" anchor="ctr" anchorCtr="0" compatLnSpc="1">
            <a:prstTxWarp prst="textNoShape">
              <a:avLst/>
            </a:prstTxWarp>
            <a:spAutoFit/>
          </a:bodyPr>
          <a:lstStyle/>
          <a:p>
            <a:pPr defTabSz="1463040" eaLnBrk="0" fontAlgn="base" hangingPunct="0">
              <a:spcBef>
                <a:spcPct val="0"/>
              </a:spcBef>
              <a:spcAft>
                <a:spcPct val="0"/>
              </a:spcAft>
            </a:pPr>
            <a:endParaRPr lang="en-US" altLang="en-US" sz="2880">
              <a:latin typeface="Arial" panose="020B0604020202020204" pitchFamily="34" charset="0"/>
            </a:endParaRPr>
          </a:p>
          <a:p>
            <a:pPr defTabSz="1463040" eaLnBrk="0" fontAlgn="base" hangingPunct="0">
              <a:spcBef>
                <a:spcPct val="0"/>
              </a:spcBef>
              <a:spcAft>
                <a:spcPct val="0"/>
              </a:spcAft>
            </a:pPr>
            <a:r>
              <a:rPr lang="en-US" altLang="en-US" sz="2880">
                <a:latin typeface="Arial" panose="020B0604020202020204" pitchFamily="34" charset="0"/>
              </a:rPr>
              <a:t></a:t>
            </a:r>
          </a:p>
          <a:p>
            <a:pPr defTabSz="1463040" eaLnBrk="0" fontAlgn="base" hangingPunct="0">
              <a:spcBef>
                <a:spcPct val="0"/>
              </a:spcBef>
              <a:spcAft>
                <a:spcPct val="0"/>
              </a:spcAft>
            </a:pPr>
            <a:endParaRPr lang="en-US" altLang="en-US" sz="2880">
              <a:latin typeface="Arial" panose="020B0604020202020204" pitchFamily="34" charset="0"/>
            </a:endParaRPr>
          </a:p>
        </p:txBody>
      </p:sp>
      <p:grpSp>
        <p:nvGrpSpPr>
          <p:cNvPr id="109" name="Group 108">
            <a:extLst>
              <a:ext uri="{FF2B5EF4-FFF2-40B4-BE49-F238E27FC236}">
                <a16:creationId xmlns:a16="http://schemas.microsoft.com/office/drawing/2014/main" id="{636BCD7E-F732-4489-BA78-06300B6A7CF2}"/>
              </a:ext>
            </a:extLst>
          </p:cNvPr>
          <p:cNvGrpSpPr/>
          <p:nvPr/>
        </p:nvGrpSpPr>
        <p:grpSpPr>
          <a:xfrm>
            <a:off x="22421550" y="24471388"/>
            <a:ext cx="20071882" cy="1254835"/>
            <a:chOff x="547517" y="8216232"/>
            <a:chExt cx="12544926" cy="784272"/>
          </a:xfrm>
        </p:grpSpPr>
        <p:sp>
          <p:nvSpPr>
            <p:cNvPr id="110" name="Title 1">
              <a:extLst>
                <a:ext uri="{FF2B5EF4-FFF2-40B4-BE49-F238E27FC236}">
                  <a16:creationId xmlns:a16="http://schemas.microsoft.com/office/drawing/2014/main" id="{6A05C264-9CAC-4DC7-ACDB-11B255DCD784}"/>
                </a:ext>
              </a:extLst>
            </p:cNvPr>
            <p:cNvSpPr txBox="1">
              <a:spLocks/>
            </p:cNvSpPr>
            <p:nvPr/>
          </p:nvSpPr>
          <p:spPr>
            <a:xfrm>
              <a:off x="819149" y="8216232"/>
              <a:ext cx="9641280" cy="784272"/>
            </a:xfrm>
            <a:prstGeom prst="rect">
              <a:avLst/>
            </a:prstGeom>
          </p:spPr>
          <p:txBody>
            <a:bodyPr vert="horz" lIns="146304" tIns="0" rIns="73152"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defTabSz="1463040"/>
              <a:r>
                <a:rPr lang="en-US" sz="7040" b="1" dirty="0">
                  <a:solidFill>
                    <a:srgbClr val="003E5F"/>
                  </a:solidFill>
                  <a:latin typeface="Source Sans Pro" panose="020B0503030403020204" pitchFamily="34" charset="0"/>
                  <a:ea typeface="Source Sans Pro" panose="020B0503030403020204" pitchFamily="34" charset="0"/>
                </a:rPr>
                <a:t>Benefit to Investigators</a:t>
              </a:r>
            </a:p>
          </p:txBody>
        </p:sp>
        <p:cxnSp>
          <p:nvCxnSpPr>
            <p:cNvPr id="111" name="Straight Connector 110">
              <a:extLst>
                <a:ext uri="{FF2B5EF4-FFF2-40B4-BE49-F238E27FC236}">
                  <a16:creationId xmlns:a16="http://schemas.microsoft.com/office/drawing/2014/main" id="{9D8BBAAE-C590-4049-8BA7-6460AF54D37A}"/>
                </a:ext>
              </a:extLst>
            </p:cNvPr>
            <p:cNvCxnSpPr/>
            <p:nvPr/>
          </p:nvCxnSpPr>
          <p:spPr>
            <a:xfrm>
              <a:off x="698915" y="8898950"/>
              <a:ext cx="12393528" cy="0"/>
            </a:xfrm>
            <a:prstGeom prst="line">
              <a:avLst/>
            </a:prstGeom>
            <a:ln w="38100">
              <a:solidFill>
                <a:srgbClr val="003E5F"/>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A482F11-F687-40F5-B2C9-789877444EE4}"/>
                </a:ext>
              </a:extLst>
            </p:cNvPr>
            <p:cNvSpPr/>
            <p:nvPr/>
          </p:nvSpPr>
          <p:spPr>
            <a:xfrm>
              <a:off x="547517" y="8322480"/>
              <a:ext cx="158516" cy="649420"/>
            </a:xfrm>
            <a:prstGeom prst="rect">
              <a:avLst/>
            </a:prstGeom>
            <a:solidFill>
              <a:srgbClr val="003E5F"/>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sz="11613" dirty="0"/>
            </a:p>
          </p:txBody>
        </p:sp>
      </p:grpSp>
      <p:sp>
        <p:nvSpPr>
          <p:cNvPr id="2" name="TextBox 1">
            <a:extLst>
              <a:ext uri="{FF2B5EF4-FFF2-40B4-BE49-F238E27FC236}">
                <a16:creationId xmlns:a16="http://schemas.microsoft.com/office/drawing/2014/main" id="{95F74B5C-A49E-DE4A-B9A0-4C6CEB7A906B}"/>
              </a:ext>
            </a:extLst>
          </p:cNvPr>
          <p:cNvSpPr txBox="1"/>
          <p:nvPr/>
        </p:nvSpPr>
        <p:spPr>
          <a:xfrm>
            <a:off x="802411" y="3235056"/>
            <a:ext cx="5061113" cy="646331"/>
          </a:xfrm>
          <a:prstGeom prst="rect">
            <a:avLst/>
          </a:prstGeom>
          <a:noFill/>
        </p:spPr>
        <p:txBody>
          <a:bodyPr wrap="square" rtlCol="0">
            <a:spAutoFit/>
          </a:bodyPr>
          <a:lstStyle/>
          <a:p>
            <a:pPr algn="ctr"/>
            <a:r>
              <a:rPr lang="en-US" sz="3600" dirty="0">
                <a:solidFill>
                  <a:schemeClr val="bg1"/>
                </a:solidFill>
                <a:latin typeface="Source Sans Pro" panose="020B0503030403020204" pitchFamily="34" charset="0"/>
                <a:ea typeface="Source Sans Pro" panose="020B0503030403020204" pitchFamily="34" charset="0"/>
              </a:rPr>
              <a:t>https://</a:t>
            </a:r>
            <a:r>
              <a:rPr lang="en-US" sz="3600" dirty="0" err="1">
                <a:solidFill>
                  <a:schemeClr val="bg1"/>
                </a:solidFill>
                <a:latin typeface="Source Sans Pro" panose="020B0503030403020204" pitchFamily="34" charset="0"/>
                <a:ea typeface="Source Sans Pro" panose="020B0503030403020204" pitchFamily="34" charset="0"/>
              </a:rPr>
              <a:t>dabi.loni.usc.edu</a:t>
            </a:r>
            <a:endParaRPr lang="en-US" sz="3600" dirty="0">
              <a:solidFill>
                <a:schemeClr val="bg1"/>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67CD641F-080E-7142-9390-A3F4CFAB303D}"/>
              </a:ext>
            </a:extLst>
          </p:cNvPr>
          <p:cNvSpPr txBox="1"/>
          <p:nvPr/>
        </p:nvSpPr>
        <p:spPr>
          <a:xfrm>
            <a:off x="1494058" y="23055574"/>
            <a:ext cx="10337724" cy="2899255"/>
          </a:xfrm>
          <a:prstGeom prst="rect">
            <a:avLst/>
          </a:prstGeom>
          <a:noFill/>
        </p:spPr>
        <p:txBody>
          <a:bodyPr wrap="square" rtlCol="0">
            <a:spAutoFit/>
          </a:bodyPr>
          <a:lstStyle/>
          <a:p>
            <a:pPr>
              <a:lnSpc>
                <a:spcPct val="120000"/>
              </a:lnSpc>
            </a:pPr>
            <a:r>
              <a:rPr lang="en-US" sz="3800" dirty="0">
                <a:latin typeface="Adobe Caslon Pro" panose="0205050205050A020403" pitchFamily="18" charset="0"/>
              </a:rPr>
              <a:t>Categorical variables include harmonized metadata (see </a:t>
            </a:r>
            <a:r>
              <a:rPr lang="en-US" sz="3800" b="1" dirty="0">
                <a:latin typeface="Adobe Caslon Pro Bold" panose="0205050205050A020403" pitchFamily="18" charset="0"/>
              </a:rPr>
              <a:t>Poster #4083 </a:t>
            </a:r>
            <a:r>
              <a:rPr lang="en-US" sz="3800" dirty="0">
                <a:latin typeface="Adobe Caslon Pro" panose="0205050205050A020403" pitchFamily="18" charset="0"/>
              </a:rPr>
              <a:t>for details)</a:t>
            </a:r>
          </a:p>
          <a:p>
            <a:pPr marL="571500" indent="-571500">
              <a:lnSpc>
                <a:spcPct val="120000"/>
              </a:lnSpc>
              <a:buFont typeface="Arial" panose="020B0604020202020204" pitchFamily="34" charset="0"/>
              <a:buChar char="•"/>
            </a:pPr>
            <a:r>
              <a:rPr lang="en-US" sz="3800" dirty="0">
                <a:latin typeface="Adobe Caslon Pro" panose="0205050205050A020403" pitchFamily="18" charset="0"/>
              </a:rPr>
              <a:t>Patient demographics (age, sex, handedness)</a:t>
            </a:r>
          </a:p>
          <a:p>
            <a:pPr marL="571500" indent="-571500">
              <a:lnSpc>
                <a:spcPct val="120000"/>
              </a:lnSpc>
              <a:buFont typeface="Arial" panose="020B0604020202020204" pitchFamily="34" charset="0"/>
              <a:buChar char="•"/>
            </a:pPr>
            <a:r>
              <a:rPr lang="en-US" sz="3800" dirty="0">
                <a:latin typeface="Adobe Caslon Pro" panose="0205050205050A020403" pitchFamily="18" charset="0"/>
              </a:rPr>
              <a:t>Clinical variables (diagnoses, symptoms)</a:t>
            </a:r>
            <a:endParaRPr lang="en-US" sz="3800" dirty="0"/>
          </a:p>
        </p:txBody>
      </p:sp>
      <p:sp>
        <p:nvSpPr>
          <p:cNvPr id="73" name="TextBox 72">
            <a:extLst>
              <a:ext uri="{FF2B5EF4-FFF2-40B4-BE49-F238E27FC236}">
                <a16:creationId xmlns:a16="http://schemas.microsoft.com/office/drawing/2014/main" id="{917DF446-AED7-2448-B8CD-A07C5C0758B8}"/>
              </a:ext>
            </a:extLst>
          </p:cNvPr>
          <p:cNvSpPr txBox="1"/>
          <p:nvPr/>
        </p:nvSpPr>
        <p:spPr>
          <a:xfrm>
            <a:off x="32682721" y="11381209"/>
            <a:ext cx="8320905" cy="3970318"/>
          </a:xfrm>
          <a:prstGeom prst="rect">
            <a:avLst/>
          </a:prstGeom>
          <a:noFill/>
        </p:spPr>
        <p:txBody>
          <a:bodyPr wrap="square" rtlCol="0">
            <a:spAutoFit/>
          </a:bodyPr>
          <a:lstStyle/>
          <a:p>
            <a:pPr>
              <a:lnSpc>
                <a:spcPct val="120000"/>
              </a:lnSpc>
            </a:pPr>
            <a:r>
              <a:rPr lang="en-US" sz="3000" b="1" dirty="0">
                <a:latin typeface="Adobe Caslon Pro Bold" panose="0205050205050A020403" pitchFamily="18" charset="0"/>
              </a:rPr>
              <a:t>Figure 2: </a:t>
            </a:r>
            <a:r>
              <a:rPr lang="en-US" sz="3000" dirty="0">
                <a:latin typeface="Adobe Caslon Pro" panose="0205050205050A020403" pitchFamily="18" charset="0"/>
              </a:rPr>
              <a:t>Sample of data preparation for machine learning. Models can be built within minutes without programming or machine learning expertise. The interface guides users to select a cohort, the target variable, and minimal parameters, such as maximum run-time and number of folds for k-fold cross-validation. </a:t>
            </a:r>
          </a:p>
        </p:txBody>
      </p:sp>
      <p:sp>
        <p:nvSpPr>
          <p:cNvPr id="72" name="TextBox 71">
            <a:extLst>
              <a:ext uri="{FF2B5EF4-FFF2-40B4-BE49-F238E27FC236}">
                <a16:creationId xmlns:a16="http://schemas.microsoft.com/office/drawing/2014/main" id="{8C17A4E8-56CB-2E4D-AA62-A7DD090D2770}"/>
              </a:ext>
            </a:extLst>
          </p:cNvPr>
          <p:cNvSpPr txBox="1"/>
          <p:nvPr/>
        </p:nvSpPr>
        <p:spPr>
          <a:xfrm>
            <a:off x="4018030" y="30443014"/>
            <a:ext cx="17257999" cy="1754326"/>
          </a:xfrm>
          <a:prstGeom prst="rect">
            <a:avLst/>
          </a:prstGeom>
          <a:noFill/>
        </p:spPr>
        <p:txBody>
          <a:bodyPr wrap="square" rtlCol="0">
            <a:spAutoFit/>
          </a:bodyPr>
          <a:lstStyle/>
          <a:p>
            <a:pPr marL="190195"/>
            <a:r>
              <a:rPr lang="en-US" b="1" dirty="0">
                <a:latin typeface="Source Sans Pro" panose="020B0503030403020204" pitchFamily="34" charset="0"/>
                <a:ea typeface="Source Sans Pro" panose="020B0503030403020204" pitchFamily="34" charset="0"/>
              </a:rPr>
              <a:t>References</a:t>
            </a:r>
          </a:p>
          <a:p>
            <a:pPr marL="190195"/>
            <a:r>
              <a:rPr lang="en-US" dirty="0">
                <a:latin typeface="Source Sans Pro" panose="020B0503030403020204" pitchFamily="34" charset="0"/>
                <a:ea typeface="Source Sans Pro" panose="020B0503030403020204" pitchFamily="34" charset="0"/>
              </a:rPr>
              <a:t>[1] Data Archive for the BRAIN Initiative (DABI): https://</a:t>
            </a:r>
            <a:r>
              <a:rPr lang="en-US" dirty="0" err="1">
                <a:latin typeface="Source Sans Pro" panose="020B0503030403020204" pitchFamily="34" charset="0"/>
                <a:ea typeface="Source Sans Pro" panose="020B0503030403020204" pitchFamily="34" charset="0"/>
              </a:rPr>
              <a:t>dabi.loni.usc.edu</a:t>
            </a:r>
            <a:r>
              <a:rPr lang="en-US" dirty="0">
                <a:latin typeface="Source Sans Pro" panose="020B0503030403020204" pitchFamily="34" charset="0"/>
                <a:ea typeface="Source Sans Pro" panose="020B0503030403020204" pitchFamily="34" charset="0"/>
              </a:rPr>
              <a:t> </a:t>
            </a:r>
          </a:p>
          <a:p>
            <a:pPr marL="190195"/>
            <a:r>
              <a:rPr lang="en-US" dirty="0">
                <a:latin typeface="Source Sans Pro" panose="020B0503030403020204" pitchFamily="34" charset="0"/>
                <a:ea typeface="Source Sans Pro" panose="020B0503030403020204" pitchFamily="34" charset="0"/>
              </a:rPr>
              <a:t>[2] </a:t>
            </a:r>
            <a:r>
              <a:rPr lang="en-US" dirty="0" err="1">
                <a:latin typeface="Source Sans Pro" panose="020B0503030403020204" pitchFamily="34" charset="0"/>
                <a:ea typeface="Source Sans Pro" panose="020B0503030403020204" pitchFamily="34" charset="0"/>
              </a:rPr>
              <a:t>Magnotti</a:t>
            </a:r>
            <a:r>
              <a:rPr lang="en-US" dirty="0">
                <a:latin typeface="Source Sans Pro" panose="020B0503030403020204" pitchFamily="34" charset="0"/>
                <a:ea typeface="Source Sans Pro" panose="020B0503030403020204" pitchFamily="34" charset="0"/>
              </a:rPr>
              <a:t> JF, Wang Z, Beauchamp MS. RAVE: Comprehensive open-source software for reproducible analysis and visualization of intracranial EEG data. Neuroimage. 2020;223.</a:t>
            </a:r>
          </a:p>
          <a:p>
            <a:pPr marL="190195"/>
            <a:r>
              <a:rPr lang="en-US" dirty="0">
                <a:latin typeface="Source Sans Pro" panose="020B0503030403020204" pitchFamily="34" charset="0"/>
                <a:ea typeface="Source Sans Pro" panose="020B0503030403020204" pitchFamily="34" charset="0"/>
              </a:rPr>
              <a:t>[3] H2O Library: https://</a:t>
            </a:r>
            <a:r>
              <a:rPr lang="en-US" dirty="0" err="1">
                <a:latin typeface="Source Sans Pro" panose="020B0503030403020204" pitchFamily="34" charset="0"/>
                <a:ea typeface="Source Sans Pro" panose="020B0503030403020204" pitchFamily="34" charset="0"/>
              </a:rPr>
              <a:t>github.com</a:t>
            </a:r>
            <a:r>
              <a:rPr lang="en-US" dirty="0">
                <a:latin typeface="Source Sans Pro" panose="020B0503030403020204" pitchFamily="34" charset="0"/>
                <a:ea typeface="Source Sans Pro" panose="020B0503030403020204" pitchFamily="34" charset="0"/>
              </a:rPr>
              <a:t>/h2oai/h2o-3</a:t>
            </a:r>
          </a:p>
          <a:p>
            <a:pPr marL="190195"/>
            <a:endParaRPr lang="en-US" dirty="0">
              <a:latin typeface="Source Sans Pro" panose="020B0503030403020204" pitchFamily="34" charset="0"/>
              <a:ea typeface="Source Sans Pro" panose="020B0503030403020204" pitchFamily="34" charset="0"/>
            </a:endParaRPr>
          </a:p>
          <a:p>
            <a:pPr marL="190195"/>
            <a:r>
              <a:rPr lang="en-US" i="1" dirty="0">
                <a:latin typeface="Source Sans Pro" panose="020B0503030403020204" pitchFamily="34" charset="0"/>
                <a:ea typeface="Source Sans Pro" panose="020B0503030403020204" pitchFamily="34" charset="0"/>
              </a:rPr>
              <a:t>This work was supported by  </a:t>
            </a:r>
            <a:r>
              <a:rPr lang="en-US" i="1" dirty="0"/>
              <a:t>the National Institutes of Health under Award Number R24MH114796.</a:t>
            </a:r>
            <a:endParaRPr lang="en-US" i="1" dirty="0">
              <a:latin typeface="Source Sans Pro" panose="020B0503030403020204" pitchFamily="34" charset="0"/>
              <a:ea typeface="Source Sans Pro" panose="020B0503030403020204" pitchFamily="34" charset="0"/>
            </a:endParaRPr>
          </a:p>
        </p:txBody>
      </p:sp>
      <p:pic>
        <p:nvPicPr>
          <p:cNvPr id="75" name="Picture 74">
            <a:extLst>
              <a:ext uri="{FF2B5EF4-FFF2-40B4-BE49-F238E27FC236}">
                <a16:creationId xmlns:a16="http://schemas.microsoft.com/office/drawing/2014/main" id="{12120752-E0CE-414A-9F67-B2AC0551E0F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9003474" y="852183"/>
            <a:ext cx="4000304" cy="1502213"/>
          </a:xfrm>
          <a:prstGeom prst="rect">
            <a:avLst/>
          </a:prstGeom>
        </p:spPr>
      </p:pic>
      <p:cxnSp>
        <p:nvCxnSpPr>
          <p:cNvPr id="82" name="Straight Connector 81">
            <a:extLst>
              <a:ext uri="{FF2B5EF4-FFF2-40B4-BE49-F238E27FC236}">
                <a16:creationId xmlns:a16="http://schemas.microsoft.com/office/drawing/2014/main" id="{863BC245-2FF4-4795-BB90-24293A813046}"/>
              </a:ext>
            </a:extLst>
          </p:cNvPr>
          <p:cNvCxnSpPr>
            <a:cxnSpLocks/>
          </p:cNvCxnSpPr>
          <p:nvPr/>
        </p:nvCxnSpPr>
        <p:spPr>
          <a:xfrm>
            <a:off x="1101917" y="30314678"/>
            <a:ext cx="19998262" cy="0"/>
          </a:xfrm>
          <a:prstGeom prst="line">
            <a:avLst/>
          </a:prstGeom>
          <a:ln w="38100">
            <a:solidFill>
              <a:srgbClr val="003E5F"/>
            </a:solidFill>
          </a:ln>
        </p:spPr>
        <p:style>
          <a:lnRef idx="1">
            <a:schemeClr val="accent1"/>
          </a:lnRef>
          <a:fillRef idx="0">
            <a:schemeClr val="accent1"/>
          </a:fillRef>
          <a:effectRef idx="0">
            <a:schemeClr val="accent1"/>
          </a:effectRef>
          <a:fontRef idx="minor">
            <a:schemeClr val="tx1"/>
          </a:fontRef>
        </p:style>
      </p:cxnSp>
      <p:pic>
        <p:nvPicPr>
          <p:cNvPr id="64" name="Graphic 63">
            <a:extLst>
              <a:ext uri="{FF2B5EF4-FFF2-40B4-BE49-F238E27FC236}">
                <a16:creationId xmlns:a16="http://schemas.microsoft.com/office/drawing/2014/main" id="{6FD9313A-209C-4D06-B0AD-3C221779B8F5}"/>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8835935" y="2486159"/>
            <a:ext cx="2085174" cy="1130517"/>
          </a:xfrm>
          <a:prstGeom prst="rect">
            <a:avLst/>
          </a:prstGeom>
        </p:spPr>
      </p:pic>
      <p:sp>
        <p:nvSpPr>
          <p:cNvPr id="69" name="Rectangle 68">
            <a:extLst>
              <a:ext uri="{FF2B5EF4-FFF2-40B4-BE49-F238E27FC236}">
                <a16:creationId xmlns:a16="http://schemas.microsoft.com/office/drawing/2014/main" id="{54AB5B94-9F57-204E-9CC8-60116F6A1ACA}"/>
              </a:ext>
            </a:extLst>
          </p:cNvPr>
          <p:cNvSpPr/>
          <p:nvPr/>
        </p:nvSpPr>
        <p:spPr>
          <a:xfrm>
            <a:off x="22946738" y="27113129"/>
            <a:ext cx="19054702" cy="4578697"/>
          </a:xfrm>
          <a:prstGeom prst="rect">
            <a:avLst/>
          </a:prstGeom>
          <a:solidFill>
            <a:schemeClr val="accent1">
              <a:lumMod val="20000"/>
              <a:lumOff val="80000"/>
            </a:schemeClr>
          </a:solidFill>
          <a:ln w="38100">
            <a:solidFill>
              <a:srgbClr val="CED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13" dirty="0"/>
          </a:p>
        </p:txBody>
      </p:sp>
      <p:sp>
        <p:nvSpPr>
          <p:cNvPr id="71" name="TextBox 70">
            <a:extLst>
              <a:ext uri="{FF2B5EF4-FFF2-40B4-BE49-F238E27FC236}">
                <a16:creationId xmlns:a16="http://schemas.microsoft.com/office/drawing/2014/main" id="{896B5200-292B-CE49-AD7F-3089CE99BBB0}"/>
              </a:ext>
            </a:extLst>
          </p:cNvPr>
          <p:cNvSpPr txBox="1"/>
          <p:nvPr/>
        </p:nvSpPr>
        <p:spPr>
          <a:xfrm>
            <a:off x="23772621" y="27403692"/>
            <a:ext cx="11872835" cy="4880567"/>
          </a:xfrm>
          <a:prstGeom prst="rect">
            <a:avLst/>
          </a:prstGeom>
          <a:noFill/>
        </p:spPr>
        <p:txBody>
          <a:bodyPr wrap="square" rtlCol="0">
            <a:spAutoFit/>
          </a:bodyPr>
          <a:lstStyle/>
          <a:p>
            <a:pPr lvl="1" indent="-457200">
              <a:lnSpc>
                <a:spcPct val="120000"/>
              </a:lnSpc>
              <a:spcAft>
                <a:spcPts val="1800"/>
              </a:spcAft>
              <a:buFont typeface="Arial" panose="020B0604020202020204" pitchFamily="34" charset="0"/>
              <a:buChar char="•"/>
            </a:pPr>
            <a:r>
              <a:rPr lang="en-US" sz="3200" dirty="0">
                <a:latin typeface="Source Sans Pro" panose="020B0503030403020204" pitchFamily="34" charset="0"/>
                <a:ea typeface="Source Sans Pro" panose="020B0503030403020204" pitchFamily="34" charset="0"/>
              </a:rPr>
              <a:t>Identify </a:t>
            </a:r>
            <a:r>
              <a:rPr lang="en-US" sz="3200" b="1" dirty="0">
                <a:latin typeface="Source Sans Pro" panose="020B0503030403020204" pitchFamily="34" charset="0"/>
                <a:ea typeface="Source Sans Pro" panose="020B0503030403020204" pitchFamily="34" charset="0"/>
              </a:rPr>
              <a:t>complex &amp; multivariate relationships </a:t>
            </a:r>
            <a:r>
              <a:rPr lang="en-US" sz="3200" dirty="0">
                <a:latin typeface="Source Sans Pro" panose="020B0503030403020204" pitchFamily="34" charset="0"/>
                <a:ea typeface="Source Sans Pro" panose="020B0503030403020204" pitchFamily="34" charset="0"/>
              </a:rPr>
              <a:t>in big datasets that are unidentifiable from other analytic techniques</a:t>
            </a:r>
          </a:p>
          <a:p>
            <a:pPr lvl="1" indent="-457200">
              <a:lnSpc>
                <a:spcPct val="120000"/>
              </a:lnSpc>
              <a:spcAft>
                <a:spcPts val="1800"/>
              </a:spcAft>
              <a:buFont typeface="Arial" panose="020B0604020202020204" pitchFamily="34" charset="0"/>
              <a:buChar char="•"/>
            </a:pPr>
            <a:r>
              <a:rPr lang="en-US" sz="3200" b="1" dirty="0">
                <a:latin typeface="Source Sans Pro" panose="020B0503030403020204" pitchFamily="34" charset="0"/>
                <a:ea typeface="Source Sans Pro" panose="020B0503030403020204" pitchFamily="34" charset="0"/>
              </a:rPr>
              <a:t>End-to-end analysis</a:t>
            </a:r>
            <a:r>
              <a:rPr lang="en-US" sz="3200" dirty="0">
                <a:latin typeface="Source Sans Pro" panose="020B0503030403020204" pitchFamily="34" charset="0"/>
                <a:ea typeface="Source Sans Pro" panose="020B0503030403020204" pitchFamily="34" charset="0"/>
              </a:rPr>
              <a:t> (raw volumes can be passed as features, without preprocessing for volumetrics, etc.) </a:t>
            </a:r>
          </a:p>
          <a:p>
            <a:pPr lvl="1" indent="-457200">
              <a:lnSpc>
                <a:spcPct val="120000"/>
              </a:lnSpc>
              <a:spcAft>
                <a:spcPts val="1800"/>
              </a:spcAft>
              <a:buFont typeface="Arial" panose="020B0604020202020204" pitchFamily="34" charset="0"/>
              <a:buChar char="•"/>
            </a:pPr>
            <a:r>
              <a:rPr lang="en-US" sz="3200" b="1" dirty="0">
                <a:latin typeface="Source Sans Pro" panose="020B0503030403020204" pitchFamily="34" charset="0"/>
                <a:ea typeface="Source Sans Pro" panose="020B0503030403020204" pitchFamily="34" charset="0"/>
              </a:rPr>
              <a:t>Agnostic to variable type </a:t>
            </a:r>
            <a:r>
              <a:rPr lang="en-US" sz="3200" dirty="0">
                <a:latin typeface="Source Sans Pro" panose="020B0503030403020204" pitchFamily="34" charset="0"/>
                <a:ea typeface="Source Sans Pro" panose="020B0503030403020204" pitchFamily="34" charset="0"/>
              </a:rPr>
              <a:t>or significance (the model identifies what the features are/what is important) </a:t>
            </a:r>
          </a:p>
          <a:p>
            <a:pPr marL="0" lvl="1">
              <a:lnSpc>
                <a:spcPct val="120000"/>
              </a:lnSpc>
              <a:spcAft>
                <a:spcPts val="1800"/>
              </a:spcAft>
            </a:pPr>
            <a:endParaRPr lang="en-US" sz="3200" dirty="0">
              <a:latin typeface="Source Sans Pro" panose="020B0503030403020204" pitchFamily="34" charset="0"/>
              <a:ea typeface="Source Sans Pro" panose="020B0503030403020204" pitchFamily="34" charset="0"/>
            </a:endParaRPr>
          </a:p>
        </p:txBody>
      </p:sp>
      <p:pic>
        <p:nvPicPr>
          <p:cNvPr id="66" name="Picture 65">
            <a:extLst>
              <a:ext uri="{FF2B5EF4-FFF2-40B4-BE49-F238E27FC236}">
                <a16:creationId xmlns:a16="http://schemas.microsoft.com/office/drawing/2014/main" id="{631815A4-B0B6-D44B-B3A0-EC63569985A7}"/>
              </a:ext>
            </a:extLst>
          </p:cNvPr>
          <p:cNvPicPr>
            <a:picLocks noChangeAspect="1"/>
          </p:cNvPicPr>
          <p:nvPr/>
        </p:nvPicPr>
        <p:blipFill>
          <a:blip r:embed="rId7"/>
          <a:stretch>
            <a:fillRect/>
          </a:stretch>
        </p:blipFill>
        <p:spPr>
          <a:xfrm>
            <a:off x="35368209" y="27737253"/>
            <a:ext cx="6464849" cy="3232425"/>
          </a:xfrm>
          <a:prstGeom prst="rect">
            <a:avLst/>
          </a:prstGeom>
        </p:spPr>
      </p:pic>
      <p:sp>
        <p:nvSpPr>
          <p:cNvPr id="76" name="Rectangle 75">
            <a:extLst>
              <a:ext uri="{FF2B5EF4-FFF2-40B4-BE49-F238E27FC236}">
                <a16:creationId xmlns:a16="http://schemas.microsoft.com/office/drawing/2014/main" id="{8C299533-DAA9-F34F-A977-6377CAB2B843}"/>
              </a:ext>
            </a:extLst>
          </p:cNvPr>
          <p:cNvSpPr/>
          <p:nvPr/>
        </p:nvSpPr>
        <p:spPr>
          <a:xfrm>
            <a:off x="1600000" y="14942662"/>
            <a:ext cx="11153407" cy="4955518"/>
          </a:xfrm>
          <a:prstGeom prst="rect">
            <a:avLst/>
          </a:prstGeom>
          <a:solidFill>
            <a:srgbClr val="FDF8D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13" dirty="0"/>
          </a:p>
        </p:txBody>
      </p:sp>
      <p:sp>
        <p:nvSpPr>
          <p:cNvPr id="79" name="TextBox 78">
            <a:extLst>
              <a:ext uri="{FF2B5EF4-FFF2-40B4-BE49-F238E27FC236}">
                <a16:creationId xmlns:a16="http://schemas.microsoft.com/office/drawing/2014/main" id="{79FBCE31-FC81-0243-8055-EBA8CED95FC0}"/>
              </a:ext>
            </a:extLst>
          </p:cNvPr>
          <p:cNvSpPr txBox="1"/>
          <p:nvPr/>
        </p:nvSpPr>
        <p:spPr>
          <a:xfrm>
            <a:off x="2073522" y="15551379"/>
            <a:ext cx="10206361" cy="3862596"/>
          </a:xfrm>
          <a:prstGeom prst="rect">
            <a:avLst/>
          </a:prstGeom>
          <a:noFill/>
        </p:spPr>
        <p:txBody>
          <a:bodyPr wrap="square" rtlCol="0">
            <a:spAutoFit/>
          </a:bodyPr>
          <a:lstStyle/>
          <a:p>
            <a:pPr marL="190195"/>
            <a:r>
              <a:rPr lang="en-US" sz="3500" b="1" dirty="0">
                <a:latin typeface="Source Sans Pro" panose="020B0503030403020204" pitchFamily="34" charset="0"/>
                <a:ea typeface="Source Sans Pro" panose="020B0503030403020204" pitchFamily="34" charset="0"/>
              </a:rPr>
              <a:t>Progress</a:t>
            </a:r>
            <a:r>
              <a:rPr lang="en-US" sz="3500" dirty="0">
                <a:latin typeface="Source Sans Pro" panose="020B0503030403020204" pitchFamily="34" charset="0"/>
                <a:ea typeface="Source Sans Pro" panose="020B0503030403020204" pitchFamily="34" charset="0"/>
              </a:rPr>
              <a:t>: Advances in intracranial neurophysiology acquisition and stimulation have broadened capabilities for naturalistic, longitudinal recording</a:t>
            </a:r>
          </a:p>
          <a:p>
            <a:pPr marL="190195"/>
            <a:endParaRPr lang="en-US" sz="3500" b="1" dirty="0">
              <a:latin typeface="Source Sans Pro" panose="020B0503030403020204" pitchFamily="34" charset="0"/>
              <a:ea typeface="Source Sans Pro" panose="020B0503030403020204" pitchFamily="34" charset="0"/>
            </a:endParaRPr>
          </a:p>
          <a:p>
            <a:pPr marL="190195"/>
            <a:r>
              <a:rPr lang="en-US" sz="3500" b="1" dirty="0">
                <a:latin typeface="Source Sans Pro" panose="020B0503030403020204" pitchFamily="34" charset="0"/>
                <a:ea typeface="Source Sans Pro" panose="020B0503030403020204" pitchFamily="34" charset="0"/>
              </a:rPr>
              <a:t>Challenge: </a:t>
            </a:r>
            <a:r>
              <a:rPr lang="en-US" sz="3500" dirty="0">
                <a:latin typeface="Source Sans Pro" panose="020B0503030403020204" pitchFamily="34" charset="0"/>
                <a:ea typeface="Source Sans Pro" panose="020B0503030403020204" pitchFamily="34" charset="0"/>
              </a:rPr>
              <a:t>Chronic recordings yield challenges for effective analysis due to the burdens of managing and processing continuous, large-scale data</a:t>
            </a:r>
          </a:p>
        </p:txBody>
      </p:sp>
      <p:sp>
        <p:nvSpPr>
          <p:cNvPr id="86" name="Rectangle 85">
            <a:extLst>
              <a:ext uri="{FF2B5EF4-FFF2-40B4-BE49-F238E27FC236}">
                <a16:creationId xmlns:a16="http://schemas.microsoft.com/office/drawing/2014/main" id="{711AC340-E7A2-6C44-B694-126C88E3A77E}"/>
              </a:ext>
            </a:extLst>
          </p:cNvPr>
          <p:cNvSpPr/>
          <p:nvPr/>
        </p:nvSpPr>
        <p:spPr>
          <a:xfrm>
            <a:off x="1456942" y="6934402"/>
            <a:ext cx="20488658" cy="815608"/>
          </a:xfrm>
          <a:prstGeom prst="rect">
            <a:avLst/>
          </a:prstGeom>
        </p:spPr>
        <p:txBody>
          <a:bodyPr wrap="square">
            <a:spAutoFit/>
          </a:bodyPr>
          <a:lstStyle/>
          <a:p>
            <a:pPr defTabSz="1463040"/>
            <a:r>
              <a:rPr lang="en-US" sz="4700" b="1" dirty="0">
                <a:solidFill>
                  <a:schemeClr val="accent2">
                    <a:lumMod val="75000"/>
                  </a:schemeClr>
                </a:solidFill>
                <a:latin typeface="Source Sans Pro" panose="020B0503030403020204" pitchFamily="34" charset="0"/>
                <a:ea typeface="Source Sans Pro" panose="020B0503030403020204" pitchFamily="34" charset="0"/>
              </a:rPr>
              <a:t>Optimizing analysis for large-scale, longitudinal intracranial recordings </a:t>
            </a:r>
          </a:p>
        </p:txBody>
      </p:sp>
      <p:sp>
        <p:nvSpPr>
          <p:cNvPr id="90" name="TextBox 89">
            <a:extLst>
              <a:ext uri="{FF2B5EF4-FFF2-40B4-BE49-F238E27FC236}">
                <a16:creationId xmlns:a16="http://schemas.microsoft.com/office/drawing/2014/main" id="{63F8973C-0FD4-D54F-B9A6-63F45202DA67}"/>
              </a:ext>
            </a:extLst>
          </p:cNvPr>
          <p:cNvSpPr txBox="1"/>
          <p:nvPr/>
        </p:nvSpPr>
        <p:spPr>
          <a:xfrm>
            <a:off x="9997070" y="8435200"/>
            <a:ext cx="11362025" cy="5706177"/>
          </a:xfrm>
          <a:prstGeom prst="rect">
            <a:avLst/>
          </a:prstGeom>
          <a:noFill/>
        </p:spPr>
        <p:txBody>
          <a:bodyPr wrap="square" rtlCol="0">
            <a:spAutoFit/>
          </a:bodyPr>
          <a:lstStyle/>
          <a:p>
            <a:pPr>
              <a:lnSpc>
                <a:spcPct val="120000"/>
              </a:lnSpc>
            </a:pPr>
            <a:r>
              <a:rPr lang="en-US" sz="3800" dirty="0">
                <a:latin typeface="Adobe Caslon Pro" panose="0205050205050A020403" pitchFamily="18" charset="0"/>
              </a:rPr>
              <a:t>The Data Archive for the BRAIN Initiative (DABI)</a:t>
            </a:r>
            <a:r>
              <a:rPr lang="en-US" sz="4000" baseline="30000" dirty="0">
                <a:latin typeface="Adobe Caslon Pro" panose="0205050205050A020403" pitchFamily="18" charset="0"/>
              </a:rPr>
              <a:t>1</a:t>
            </a:r>
            <a:r>
              <a:rPr lang="en-US" sz="3800" dirty="0">
                <a:latin typeface="Adobe Caslon Pro" panose="0205050205050A020403" pitchFamily="18" charset="0"/>
              </a:rPr>
              <a:t> stores intracranial neurophysiology data for more than 500 human subjects recruited from 24 NIH BRAIN awards. Therefore, DABI is poised to build analytic tools optimized for large-scale neurophysiology data and is working towards a comprehensive, multimodal analysis platform that approaches analytics from a big-data perspective to support leveraging these large datasets. </a:t>
            </a:r>
            <a:endParaRPr lang="en-US" sz="3800" dirty="0"/>
          </a:p>
        </p:txBody>
      </p:sp>
      <p:sp>
        <p:nvSpPr>
          <p:cNvPr id="103" name="TextBox 102">
            <a:extLst>
              <a:ext uri="{FF2B5EF4-FFF2-40B4-BE49-F238E27FC236}">
                <a16:creationId xmlns:a16="http://schemas.microsoft.com/office/drawing/2014/main" id="{484DCF59-727D-1A4C-9744-9B1233C40DCC}"/>
              </a:ext>
            </a:extLst>
          </p:cNvPr>
          <p:cNvSpPr txBox="1"/>
          <p:nvPr/>
        </p:nvSpPr>
        <p:spPr>
          <a:xfrm>
            <a:off x="1492933" y="26179142"/>
            <a:ext cx="8745737" cy="707886"/>
          </a:xfrm>
          <a:prstGeom prst="rect">
            <a:avLst/>
          </a:prstGeom>
          <a:noFill/>
        </p:spPr>
        <p:txBody>
          <a:bodyPr wrap="square" rtlCol="0">
            <a:spAutoFit/>
          </a:bodyPr>
          <a:lstStyle/>
          <a:p>
            <a:r>
              <a:rPr lang="en-US" sz="4000" b="1" dirty="0">
                <a:solidFill>
                  <a:srgbClr val="003E5F"/>
                </a:solidFill>
                <a:latin typeface="Adobe Caslon Pro Bold" panose="0205050205050A020403" pitchFamily="18" charset="0"/>
              </a:rPr>
              <a:t>Numeric Variables: </a:t>
            </a:r>
          </a:p>
        </p:txBody>
      </p:sp>
      <p:sp>
        <p:nvSpPr>
          <p:cNvPr id="104" name="TextBox 103">
            <a:extLst>
              <a:ext uri="{FF2B5EF4-FFF2-40B4-BE49-F238E27FC236}">
                <a16:creationId xmlns:a16="http://schemas.microsoft.com/office/drawing/2014/main" id="{50EDF156-EBE1-D34F-AB99-05FF3AAF1EEE}"/>
              </a:ext>
            </a:extLst>
          </p:cNvPr>
          <p:cNvSpPr txBox="1"/>
          <p:nvPr/>
        </p:nvSpPr>
        <p:spPr>
          <a:xfrm>
            <a:off x="1509910" y="27041107"/>
            <a:ext cx="10321872" cy="2899255"/>
          </a:xfrm>
          <a:prstGeom prst="rect">
            <a:avLst/>
          </a:prstGeom>
          <a:noFill/>
        </p:spPr>
        <p:txBody>
          <a:bodyPr wrap="square" rtlCol="0">
            <a:spAutoFit/>
          </a:bodyPr>
          <a:lstStyle/>
          <a:p>
            <a:pPr>
              <a:lnSpc>
                <a:spcPct val="120000"/>
              </a:lnSpc>
            </a:pPr>
            <a:r>
              <a:rPr lang="en-US" sz="3800" dirty="0">
                <a:latin typeface="Adobe Caslon Pro" panose="0205050205050A020403" pitchFamily="18" charset="0"/>
              </a:rPr>
              <a:t>Continuous variables include task data and analysis</a:t>
            </a:r>
          </a:p>
          <a:p>
            <a:pPr marL="571500" indent="-571500">
              <a:lnSpc>
                <a:spcPct val="120000"/>
              </a:lnSpc>
              <a:buFont typeface="Arial" panose="020B0604020202020204" pitchFamily="34" charset="0"/>
              <a:buChar char="•"/>
            </a:pPr>
            <a:r>
              <a:rPr lang="en-US" sz="3800" dirty="0">
                <a:latin typeface="Adobe Caslon Pro" panose="0205050205050A020403" pitchFamily="18" charset="0"/>
              </a:rPr>
              <a:t>Task-based behavioral results (reaction times) </a:t>
            </a:r>
          </a:p>
          <a:p>
            <a:pPr marL="571500" indent="-571500">
              <a:lnSpc>
                <a:spcPct val="120000"/>
              </a:lnSpc>
              <a:buFont typeface="Arial" panose="020B0604020202020204" pitchFamily="34" charset="0"/>
              <a:buChar char="•"/>
            </a:pPr>
            <a:r>
              <a:rPr lang="en-US" sz="3800" dirty="0">
                <a:latin typeface="Adobe Caslon Pro" panose="0205050205050A020403" pitchFamily="18" charset="0"/>
              </a:rPr>
              <a:t>Survey &amp; questionnaire responses </a:t>
            </a:r>
          </a:p>
          <a:p>
            <a:pPr marL="571500" indent="-571500">
              <a:lnSpc>
                <a:spcPct val="120000"/>
              </a:lnSpc>
              <a:buFont typeface="Arial" panose="020B0604020202020204" pitchFamily="34" charset="0"/>
              <a:buChar char="•"/>
            </a:pPr>
            <a:r>
              <a:rPr lang="en-US" sz="3800" dirty="0">
                <a:latin typeface="Adobe Caslon Pro" panose="0205050205050A020403" pitchFamily="18" charset="0"/>
              </a:rPr>
              <a:t>Spectral and conditional analysis (</a:t>
            </a:r>
            <a:r>
              <a:rPr lang="en-US" sz="3800" b="1" dirty="0">
                <a:latin typeface="Adobe Caslon Pro Bold" panose="0205050205050A020403" pitchFamily="18" charset="0"/>
              </a:rPr>
              <a:t>Fig.1</a:t>
            </a:r>
            <a:r>
              <a:rPr lang="en-US" sz="3800" dirty="0">
                <a:latin typeface="Adobe Caslon Pro Bold" panose="0205050205050A020403" pitchFamily="18" charset="0"/>
              </a:rPr>
              <a:t>)</a:t>
            </a:r>
            <a:endParaRPr lang="en-US" sz="3800" dirty="0"/>
          </a:p>
        </p:txBody>
      </p:sp>
      <p:sp>
        <p:nvSpPr>
          <p:cNvPr id="105" name="TextBox 104">
            <a:extLst>
              <a:ext uri="{FF2B5EF4-FFF2-40B4-BE49-F238E27FC236}">
                <a16:creationId xmlns:a16="http://schemas.microsoft.com/office/drawing/2014/main" id="{AC28A064-A614-4C4E-9098-4916EE4F0F53}"/>
              </a:ext>
            </a:extLst>
          </p:cNvPr>
          <p:cNvSpPr txBox="1"/>
          <p:nvPr/>
        </p:nvSpPr>
        <p:spPr>
          <a:xfrm>
            <a:off x="23314895" y="7056148"/>
            <a:ext cx="19173102" cy="3600986"/>
          </a:xfrm>
          <a:prstGeom prst="rect">
            <a:avLst/>
          </a:prstGeom>
          <a:noFill/>
        </p:spPr>
        <p:txBody>
          <a:bodyPr wrap="square" rtlCol="0">
            <a:spAutoFit/>
          </a:bodyPr>
          <a:lstStyle/>
          <a:p>
            <a:pPr>
              <a:lnSpc>
                <a:spcPct val="120000"/>
              </a:lnSpc>
            </a:pPr>
            <a:r>
              <a:rPr lang="en-US" sz="3800" dirty="0">
                <a:latin typeface="Adobe Caslon Pro" panose="0205050205050A020403" pitchFamily="18" charset="0"/>
              </a:rPr>
              <a:t>DABI’s statistical and machine learning (ML) ecosystem eases identification of correlations between multiple variables (nominal and/or numeric) and a target parameter via batch processing. For statistics, after users select the target parameter, appropriate statistical tests are automatically applied. The ML framework includes supervised learning to perform classification and regression with standard algorithms in the H2O library.</a:t>
            </a:r>
            <a:r>
              <a:rPr lang="en-US" sz="4000" baseline="30000" dirty="0">
                <a:latin typeface="Adobe Caslon Pro" panose="0205050205050A020403" pitchFamily="18" charset="0"/>
              </a:rPr>
              <a:t>3</a:t>
            </a:r>
            <a:r>
              <a:rPr lang="en-US" sz="3800" dirty="0">
                <a:latin typeface="Adobe Caslon Pro" panose="0205050205050A020403" pitchFamily="18" charset="0"/>
              </a:rPr>
              <a:t> </a:t>
            </a:r>
            <a:endParaRPr lang="en-US" sz="3800" b="1" dirty="0"/>
          </a:p>
        </p:txBody>
      </p:sp>
      <p:sp>
        <p:nvSpPr>
          <p:cNvPr id="106" name="TextBox 105">
            <a:extLst>
              <a:ext uri="{FF2B5EF4-FFF2-40B4-BE49-F238E27FC236}">
                <a16:creationId xmlns:a16="http://schemas.microsoft.com/office/drawing/2014/main" id="{DE7DF858-0148-194C-B2B1-B7E528CE0E8E}"/>
              </a:ext>
            </a:extLst>
          </p:cNvPr>
          <p:cNvSpPr txBox="1"/>
          <p:nvPr/>
        </p:nvSpPr>
        <p:spPr>
          <a:xfrm>
            <a:off x="23314895" y="16426211"/>
            <a:ext cx="9859537" cy="7583358"/>
          </a:xfrm>
          <a:prstGeom prst="rect">
            <a:avLst/>
          </a:prstGeom>
          <a:noFill/>
        </p:spPr>
        <p:txBody>
          <a:bodyPr wrap="square" rtlCol="0">
            <a:spAutoFit/>
          </a:bodyPr>
          <a:lstStyle/>
          <a:p>
            <a:pPr>
              <a:lnSpc>
                <a:spcPct val="120000"/>
              </a:lnSpc>
            </a:pPr>
            <a:r>
              <a:rPr lang="en-US" sz="3400" dirty="0">
                <a:latin typeface="Source Sans Pro" panose="020B0503030403020204" pitchFamily="34" charset="0"/>
                <a:ea typeface="Source Sans Pro" panose="020B0503030403020204" pitchFamily="34" charset="0"/>
              </a:rPr>
              <a:t>Supported statistical tests and ML models </a:t>
            </a:r>
          </a:p>
          <a:p>
            <a:pPr marL="457200" indent="-457200">
              <a:lnSpc>
                <a:spcPct val="120000"/>
              </a:lnSpc>
              <a:buFont typeface="Arial" panose="020B0604020202020204" pitchFamily="34" charset="0"/>
              <a:buChar char="•"/>
            </a:pPr>
            <a:r>
              <a:rPr lang="en-US" sz="3400" b="1" dirty="0">
                <a:latin typeface="Source Sans Pro" panose="020B0503030403020204" pitchFamily="34" charset="0"/>
                <a:ea typeface="Source Sans Pro" panose="020B0503030403020204" pitchFamily="34" charset="0"/>
              </a:rPr>
              <a:t>Statistical tests: </a:t>
            </a:r>
            <a:r>
              <a:rPr lang="en-US" sz="3400" dirty="0">
                <a:latin typeface="Source Sans Pro" panose="020B0503030403020204" pitchFamily="34" charset="0"/>
                <a:ea typeface="Source Sans Pro" panose="020B0503030403020204" pitchFamily="34" charset="0"/>
              </a:rPr>
              <a:t>Theil’s U Test, One-Way ANOVA, Welch T-test, Correlation Ratio Test, Person Test, Spearman Test</a:t>
            </a:r>
          </a:p>
          <a:p>
            <a:pPr>
              <a:lnSpc>
                <a:spcPct val="120000"/>
              </a:lnSpc>
            </a:pPr>
            <a:endParaRPr lang="en-US" sz="3400" dirty="0">
              <a:latin typeface="Source Sans Pro" panose="020B0503030403020204" pitchFamily="34" charset="0"/>
              <a:ea typeface="Source Sans Pro" panose="020B0503030403020204" pitchFamily="34" charset="0"/>
            </a:endParaRPr>
          </a:p>
          <a:p>
            <a:pPr marL="457200" indent="-457200">
              <a:lnSpc>
                <a:spcPct val="120000"/>
              </a:lnSpc>
              <a:buFont typeface="Arial" panose="020B0604020202020204" pitchFamily="34" charset="0"/>
              <a:buChar char="•"/>
            </a:pPr>
            <a:r>
              <a:rPr lang="en-US" sz="3400" b="1" dirty="0">
                <a:latin typeface="Source Sans Pro" panose="020B0503030403020204" pitchFamily="34" charset="0"/>
                <a:ea typeface="Source Sans Pro" panose="020B0503030403020204" pitchFamily="34" charset="0"/>
              </a:rPr>
              <a:t>ML Models: </a:t>
            </a:r>
            <a:r>
              <a:rPr lang="en-US" sz="3400" dirty="0">
                <a:latin typeface="Source Sans Pro" panose="020B0503030403020204" pitchFamily="34" charset="0"/>
                <a:ea typeface="Source Sans Pro" panose="020B0503030403020204" pitchFamily="34" charset="0"/>
              </a:rPr>
              <a:t>General Linear Model, Random Forest, XGBOOST, Gradient Boosting Machine, Deep Learning, and Stacked Ensemble </a:t>
            </a:r>
          </a:p>
          <a:p>
            <a:pPr marL="1371600" lvl="2" indent="-457200">
              <a:lnSpc>
                <a:spcPct val="120000"/>
              </a:lnSpc>
              <a:buFont typeface="Arial" panose="020B0604020202020204" pitchFamily="34" charset="0"/>
              <a:buChar char="•"/>
            </a:pPr>
            <a:r>
              <a:rPr lang="en-US" sz="3400" b="1" dirty="0">
                <a:latin typeface="Source Sans Pro" panose="020B0503030403020204" pitchFamily="34" charset="0"/>
                <a:ea typeface="Source Sans Pro" panose="020B0503030403020204" pitchFamily="34" charset="0"/>
              </a:rPr>
              <a:t>Evaluation Metrics</a:t>
            </a:r>
            <a:r>
              <a:rPr lang="en-US" sz="3400" dirty="0">
                <a:latin typeface="Source Sans Pro" panose="020B0503030403020204" pitchFamily="34" charset="0"/>
                <a:ea typeface="Source Sans Pro" panose="020B0503030403020204" pitchFamily="34" charset="0"/>
              </a:rPr>
              <a:t>: </a:t>
            </a:r>
            <a:r>
              <a:rPr lang="en-US" sz="3400" dirty="0" err="1">
                <a:latin typeface="Source Sans Pro" panose="020B0503030403020204" pitchFamily="34" charset="0"/>
                <a:ea typeface="Source Sans Pro" panose="020B0503030403020204" pitchFamily="34" charset="0"/>
              </a:rPr>
              <a:t>Logloss</a:t>
            </a:r>
            <a:r>
              <a:rPr lang="en-US" sz="3400" dirty="0">
                <a:latin typeface="Source Sans Pro" panose="020B0503030403020204" pitchFamily="34" charset="0"/>
                <a:ea typeface="Source Sans Pro" panose="020B0503030403020204" pitchFamily="34" charset="0"/>
              </a:rPr>
              <a:t>, Area Under the ROC Curve (AUC), AUC Precision Recall, Mean Per Class Error, Mean Squared Error (MSE), Root MSE</a:t>
            </a:r>
          </a:p>
        </p:txBody>
      </p:sp>
      <p:sp>
        <p:nvSpPr>
          <p:cNvPr id="47" name="Rectangle 46">
            <a:extLst>
              <a:ext uri="{FF2B5EF4-FFF2-40B4-BE49-F238E27FC236}">
                <a16:creationId xmlns:a16="http://schemas.microsoft.com/office/drawing/2014/main" id="{93E2DF55-3E68-0740-96C9-B1604738760F}"/>
              </a:ext>
            </a:extLst>
          </p:cNvPr>
          <p:cNvSpPr/>
          <p:nvPr/>
        </p:nvSpPr>
        <p:spPr>
          <a:xfrm>
            <a:off x="22946738" y="16155437"/>
            <a:ext cx="10632531" cy="8021393"/>
          </a:xfrm>
          <a:prstGeom prst="rect">
            <a:avLst/>
          </a:prstGeom>
          <a:noFill/>
          <a:ln w="38100">
            <a:solidFill>
              <a:srgbClr val="CED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3E5F"/>
                </a:solidFill>
              </a:ln>
              <a:solidFill>
                <a:srgbClr val="003E5F"/>
              </a:solidFill>
            </a:endParaRPr>
          </a:p>
        </p:txBody>
      </p:sp>
      <p:sp>
        <p:nvSpPr>
          <p:cNvPr id="107" name="TextBox 106">
            <a:extLst>
              <a:ext uri="{FF2B5EF4-FFF2-40B4-BE49-F238E27FC236}">
                <a16:creationId xmlns:a16="http://schemas.microsoft.com/office/drawing/2014/main" id="{A7D7887D-4203-334F-843B-E62BDE62D364}"/>
              </a:ext>
            </a:extLst>
          </p:cNvPr>
          <p:cNvSpPr txBox="1"/>
          <p:nvPr/>
        </p:nvSpPr>
        <p:spPr>
          <a:xfrm>
            <a:off x="34085020" y="21969457"/>
            <a:ext cx="8136449" cy="1754326"/>
          </a:xfrm>
          <a:prstGeom prst="rect">
            <a:avLst/>
          </a:prstGeom>
          <a:noFill/>
        </p:spPr>
        <p:txBody>
          <a:bodyPr wrap="square" rtlCol="0">
            <a:spAutoFit/>
          </a:bodyPr>
          <a:lstStyle/>
          <a:p>
            <a:pPr>
              <a:lnSpc>
                <a:spcPct val="120000"/>
              </a:lnSpc>
            </a:pPr>
            <a:r>
              <a:rPr lang="en-US" sz="3000" b="1" dirty="0">
                <a:latin typeface="Adobe Caslon Pro Bold" panose="0205050205050A020403" pitchFamily="18" charset="0"/>
              </a:rPr>
              <a:t>Figure 3: </a:t>
            </a:r>
            <a:r>
              <a:rPr lang="en-US" sz="3000" dirty="0">
                <a:latin typeface="Adobe Caslon Pro" panose="0205050205050A020403" pitchFamily="18" charset="0"/>
              </a:rPr>
              <a:t>Analysis results of machine learning include model </a:t>
            </a:r>
            <a:r>
              <a:rPr lang="en-US" sz="3000" dirty="0" err="1">
                <a:latin typeface="Adobe Caslon Pro" panose="0205050205050A020403" pitchFamily="18" charset="0"/>
              </a:rPr>
              <a:t>explainability</a:t>
            </a:r>
            <a:r>
              <a:rPr lang="en-US" sz="3000" dirty="0">
                <a:latin typeface="Adobe Caslon Pro" panose="0205050205050A020403" pitchFamily="18" charset="0"/>
              </a:rPr>
              <a:t> measures such as variable importance across all models tested. </a:t>
            </a:r>
          </a:p>
        </p:txBody>
      </p:sp>
      <p:sp>
        <p:nvSpPr>
          <p:cNvPr id="49" name="TextBox 48">
            <a:extLst>
              <a:ext uri="{FF2B5EF4-FFF2-40B4-BE49-F238E27FC236}">
                <a16:creationId xmlns:a16="http://schemas.microsoft.com/office/drawing/2014/main" id="{0D3A1FC8-0980-7A42-89DA-A9EB96B69BDE}"/>
              </a:ext>
            </a:extLst>
          </p:cNvPr>
          <p:cNvSpPr txBox="1"/>
          <p:nvPr/>
        </p:nvSpPr>
        <p:spPr>
          <a:xfrm>
            <a:off x="2010627" y="22312968"/>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464BF930-BC56-5944-AC41-6676133C6C35}"/>
              </a:ext>
            </a:extLst>
          </p:cNvPr>
          <p:cNvSpPr txBox="1"/>
          <p:nvPr/>
        </p:nvSpPr>
        <p:spPr>
          <a:xfrm>
            <a:off x="20740255" y="35162836"/>
            <a:ext cx="184731" cy="369332"/>
          </a:xfrm>
          <a:prstGeom prst="rect">
            <a:avLst/>
          </a:prstGeom>
          <a:noFill/>
        </p:spPr>
        <p:txBody>
          <a:bodyPr wrap="none" rtlCol="0">
            <a:spAutoFit/>
          </a:bodyPr>
          <a:lstStyle/>
          <a:p>
            <a:endParaRPr lang="en-US" dirty="0"/>
          </a:p>
        </p:txBody>
      </p:sp>
      <p:pic>
        <p:nvPicPr>
          <p:cNvPr id="74" name="Graphic 8">
            <a:extLst>
              <a:ext uri="{FF2B5EF4-FFF2-40B4-BE49-F238E27FC236}">
                <a16:creationId xmlns:a16="http://schemas.microsoft.com/office/drawing/2014/main" id="{E3210F3B-214B-8F42-8E6D-1BA2495B3B86}"/>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41048680" y="2785330"/>
            <a:ext cx="2085175" cy="574904"/>
          </a:xfrm>
          <a:prstGeom prst="rect">
            <a:avLst/>
          </a:prstGeom>
        </p:spPr>
      </p:pic>
      <p:pic>
        <p:nvPicPr>
          <p:cNvPr id="65" name="Picture 64">
            <a:extLst>
              <a:ext uri="{FF2B5EF4-FFF2-40B4-BE49-F238E27FC236}">
                <a16:creationId xmlns:a16="http://schemas.microsoft.com/office/drawing/2014/main" id="{E5ABEFBD-8328-CF44-B8ED-C85EBBFFEDC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973969" y="14931709"/>
            <a:ext cx="6164318" cy="4817444"/>
          </a:xfrm>
          <a:prstGeom prst="rect">
            <a:avLst/>
          </a:prstGeom>
        </p:spPr>
      </p:pic>
      <p:pic>
        <p:nvPicPr>
          <p:cNvPr id="70" name="Graphic 7">
            <a:extLst>
              <a:ext uri="{FF2B5EF4-FFF2-40B4-BE49-F238E27FC236}">
                <a16:creationId xmlns:a16="http://schemas.microsoft.com/office/drawing/2014/main" id="{061DFAD0-75EB-6646-B734-5DF07B96F60B}"/>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1600000" y="8420684"/>
            <a:ext cx="8638670" cy="5919237"/>
          </a:xfrm>
          <a:prstGeom prst="rect">
            <a:avLst/>
          </a:prstGeom>
        </p:spPr>
      </p:pic>
      <p:pic>
        <p:nvPicPr>
          <p:cNvPr id="6" name="Picture 5">
            <a:extLst>
              <a:ext uri="{FF2B5EF4-FFF2-40B4-BE49-F238E27FC236}">
                <a16:creationId xmlns:a16="http://schemas.microsoft.com/office/drawing/2014/main" id="{ACC3C267-6E96-C048-92ED-F10485F76FE6}"/>
              </a:ext>
            </a:extLst>
          </p:cNvPr>
          <p:cNvPicPr>
            <a:picLocks noChangeAspect="1"/>
          </p:cNvPicPr>
          <p:nvPr/>
        </p:nvPicPr>
        <p:blipFill>
          <a:blip r:embed="rId11"/>
          <a:stretch>
            <a:fillRect/>
          </a:stretch>
        </p:blipFill>
        <p:spPr>
          <a:xfrm>
            <a:off x="1097282" y="30491060"/>
            <a:ext cx="2596414" cy="921915"/>
          </a:xfrm>
          <a:prstGeom prst="rect">
            <a:avLst/>
          </a:prstGeom>
        </p:spPr>
      </p:pic>
      <p:pic>
        <p:nvPicPr>
          <p:cNvPr id="77" name="Picture 76" descr="A picture containing diagram&#10;&#10;Description automatically generated">
            <a:extLst>
              <a:ext uri="{FF2B5EF4-FFF2-40B4-BE49-F238E27FC236}">
                <a16:creationId xmlns:a16="http://schemas.microsoft.com/office/drawing/2014/main" id="{A4FF0855-F118-0146-81A0-F39F9A63CACA}"/>
              </a:ext>
            </a:extLst>
          </p:cNvPr>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12563848" y="22114504"/>
            <a:ext cx="8521475" cy="6028788"/>
          </a:xfrm>
          <a:prstGeom prst="rect">
            <a:avLst/>
          </a:prstGeom>
          <a:ln>
            <a:solidFill>
              <a:srgbClr val="003E5F"/>
            </a:solidFill>
          </a:ln>
        </p:spPr>
      </p:pic>
      <p:sp>
        <p:nvSpPr>
          <p:cNvPr id="78" name="TextBox 77">
            <a:extLst>
              <a:ext uri="{FF2B5EF4-FFF2-40B4-BE49-F238E27FC236}">
                <a16:creationId xmlns:a16="http://schemas.microsoft.com/office/drawing/2014/main" id="{E7512DAB-B012-DF43-A42B-F6057D04DB53}"/>
              </a:ext>
            </a:extLst>
          </p:cNvPr>
          <p:cNvSpPr txBox="1"/>
          <p:nvPr/>
        </p:nvSpPr>
        <p:spPr>
          <a:xfrm>
            <a:off x="12481870" y="28415343"/>
            <a:ext cx="8618309" cy="1754326"/>
          </a:xfrm>
          <a:prstGeom prst="rect">
            <a:avLst/>
          </a:prstGeom>
          <a:noFill/>
        </p:spPr>
        <p:txBody>
          <a:bodyPr wrap="square" rtlCol="0">
            <a:spAutoFit/>
          </a:bodyPr>
          <a:lstStyle/>
          <a:p>
            <a:pPr>
              <a:lnSpc>
                <a:spcPct val="120000"/>
              </a:lnSpc>
            </a:pPr>
            <a:r>
              <a:rPr lang="en-US" sz="3000" b="1" dirty="0">
                <a:latin typeface="Adobe Caslon Pro Bold" panose="0205050205050A020403" pitchFamily="18" charset="0"/>
              </a:rPr>
              <a:t>Figure 1: </a:t>
            </a:r>
            <a:r>
              <a:rPr lang="en-US" sz="3000" dirty="0">
                <a:latin typeface="Adobe Caslon Pro" panose="0205050205050A020403" pitchFamily="18" charset="0"/>
              </a:rPr>
              <a:t>Sample analyses conducted in R Analysis and Visualization of iEEG (RAVE).</a:t>
            </a:r>
            <a:r>
              <a:rPr lang="en-US" sz="3000" baseline="30000" dirty="0">
                <a:latin typeface="Adobe Caslon Pro" panose="0205050205050A020403" pitchFamily="18" charset="0"/>
              </a:rPr>
              <a:t>2</a:t>
            </a:r>
            <a:r>
              <a:rPr lang="en-US" sz="3000" dirty="0">
                <a:latin typeface="Adobe Caslon Pro" panose="0205050205050A020403" pitchFamily="18" charset="0"/>
              </a:rPr>
              <a:t> RAVE outputs can be integrated as features for machine learning. </a:t>
            </a:r>
          </a:p>
        </p:txBody>
      </p:sp>
      <p:pic>
        <p:nvPicPr>
          <p:cNvPr id="80" name="Picture 12" descr="The BRAIN Initiative">
            <a:extLst>
              <a:ext uri="{FF2B5EF4-FFF2-40B4-BE49-F238E27FC236}">
                <a16:creationId xmlns:a16="http://schemas.microsoft.com/office/drawing/2014/main" id="{EFDC9A09-F70A-074E-91B7-B537D2A8AA80}"/>
              </a:ext>
            </a:extLst>
          </p:cNvPr>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t="8797" b="36723"/>
          <a:stretch/>
        </p:blipFill>
        <p:spPr bwMode="auto">
          <a:xfrm>
            <a:off x="1077326" y="31620674"/>
            <a:ext cx="1947560" cy="5721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4" descr="The BRAIN Initiative">
            <a:extLst>
              <a:ext uri="{FF2B5EF4-FFF2-40B4-BE49-F238E27FC236}">
                <a16:creationId xmlns:a16="http://schemas.microsoft.com/office/drawing/2014/main" id="{373092D0-F37F-C447-9B72-F43C5C09E583}"/>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070922" y="31535949"/>
            <a:ext cx="725223" cy="6630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 bar chart&#10;&#10;Description automatically generated">
            <a:extLst>
              <a:ext uri="{FF2B5EF4-FFF2-40B4-BE49-F238E27FC236}">
                <a16:creationId xmlns:a16="http://schemas.microsoft.com/office/drawing/2014/main" id="{BA0BBEFC-0AFE-5C41-BA4E-588F885633AD}"/>
              </a:ext>
            </a:extLst>
          </p:cNvPr>
          <p:cNvPicPr>
            <a:picLocks noChangeAspect="1"/>
          </p:cNvPicPr>
          <p:nvPr/>
        </p:nvPicPr>
        <p:blipFill rotWithShape="1">
          <a:blip r:embed="rId15">
            <a:extLst>
              <a:ext uri="{28A0092B-C50C-407E-A947-70E740481C1C}">
                <a14:useLocalDpi xmlns:a14="http://schemas.microsoft.com/office/drawing/2010/main" val="0"/>
              </a:ext>
            </a:extLst>
          </a:blip>
          <a:srcRect t="8167"/>
          <a:stretch/>
        </p:blipFill>
        <p:spPr>
          <a:xfrm>
            <a:off x="34085020" y="16833454"/>
            <a:ext cx="8136449" cy="4889159"/>
          </a:xfrm>
          <a:prstGeom prst="rect">
            <a:avLst/>
          </a:prstGeom>
          <a:ln>
            <a:solidFill>
              <a:srgbClr val="003E5F"/>
            </a:solidFill>
          </a:ln>
        </p:spPr>
      </p:pic>
      <p:pic>
        <p:nvPicPr>
          <p:cNvPr id="18" name="Picture 17" descr="A screenshot of a computer&#10;&#10;Description automatically generated">
            <a:extLst>
              <a:ext uri="{FF2B5EF4-FFF2-40B4-BE49-F238E27FC236}">
                <a16:creationId xmlns:a16="http://schemas.microsoft.com/office/drawing/2014/main" id="{F7796857-EB0E-054C-B748-27A63821B23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420032" y="11252316"/>
            <a:ext cx="7592433" cy="4251194"/>
          </a:xfrm>
          <a:prstGeom prst="rect">
            <a:avLst/>
          </a:prstGeom>
          <a:ln>
            <a:solidFill>
              <a:srgbClr val="003E5F"/>
            </a:solidFill>
          </a:ln>
        </p:spPr>
      </p:pic>
      <p:sp>
        <p:nvSpPr>
          <p:cNvPr id="84" name="Rectangle 83">
            <a:extLst>
              <a:ext uri="{FF2B5EF4-FFF2-40B4-BE49-F238E27FC236}">
                <a16:creationId xmlns:a16="http://schemas.microsoft.com/office/drawing/2014/main" id="{0B5F5621-4BDA-9A4F-8F5E-47532104BC2C}"/>
              </a:ext>
            </a:extLst>
          </p:cNvPr>
          <p:cNvSpPr/>
          <p:nvPr/>
        </p:nvSpPr>
        <p:spPr>
          <a:xfrm>
            <a:off x="22946739" y="25992556"/>
            <a:ext cx="20488658" cy="815608"/>
          </a:xfrm>
          <a:prstGeom prst="rect">
            <a:avLst/>
          </a:prstGeom>
        </p:spPr>
        <p:txBody>
          <a:bodyPr wrap="square">
            <a:spAutoFit/>
          </a:bodyPr>
          <a:lstStyle/>
          <a:p>
            <a:pPr defTabSz="1463040"/>
            <a:r>
              <a:rPr lang="en-US" sz="4700" b="1" dirty="0">
                <a:solidFill>
                  <a:schemeClr val="accent2">
                    <a:lumMod val="75000"/>
                  </a:schemeClr>
                </a:solidFill>
                <a:latin typeface="Source Sans Pro" panose="020B0503030403020204" pitchFamily="34" charset="0"/>
                <a:ea typeface="Source Sans Pro" panose="020B0503030403020204" pitchFamily="34" charset="0"/>
              </a:rPr>
              <a:t>Machine learning ecosystem supports supervised data exploration </a:t>
            </a:r>
          </a:p>
        </p:txBody>
      </p:sp>
    </p:spTree>
    <p:extLst>
      <p:ext uri="{BB962C8B-B14F-4D97-AF65-F5344CB8AC3E}">
        <p14:creationId xmlns:p14="http://schemas.microsoft.com/office/powerpoint/2010/main" val="12847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20184</TotalTime>
  <Words>684</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Source Sans Pro</vt:lpstr>
      <vt:lpstr>Calibri</vt:lpstr>
      <vt:lpstr>Corbel</vt:lpstr>
      <vt:lpstr>Arial</vt:lpstr>
      <vt:lpstr>Adobe Caslon Pro</vt:lpstr>
      <vt:lpstr>Adobe Caslon Pro Bold</vt:lpstr>
      <vt:lpstr>Calibri Light</vt:lpstr>
      <vt:lpstr>Office Theme</vt:lpstr>
      <vt:lpstr>PowerPoint Presentation</vt:lpstr>
    </vt:vector>
  </TitlesOfParts>
  <Company>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Tran</dc:creator>
  <cp:lastModifiedBy>Rachael Garner</cp:lastModifiedBy>
  <cp:revision>182</cp:revision>
  <dcterms:created xsi:type="dcterms:W3CDTF">2014-10-16T21:16:30Z</dcterms:created>
  <dcterms:modified xsi:type="dcterms:W3CDTF">2021-05-10T23:22:32Z</dcterms:modified>
</cp:coreProperties>
</file>