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rvo"/>
      <p:regular r:id="rId43"/>
      <p:bold r:id="rId44"/>
      <p:italic r:id="rId45"/>
      <p:boldItalic r:id="rId46"/>
    </p:embeddedFont>
    <p:embeddedFont>
      <p:font typeface="Roboto Condensed"/>
      <p:regular r:id="rId47"/>
      <p:bold r:id="rId48"/>
      <p:italic r:id="rId49"/>
      <p:boldItalic r:id="rId50"/>
    </p:embeddedFont>
    <p:embeddedFont>
      <p:font typeface="Roboto Condensed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Arvo-bold.fntdata"/><Relationship Id="rId43" Type="http://schemas.openxmlformats.org/officeDocument/2006/relationships/font" Target="fonts/Arvo-regular.fntdata"/><Relationship Id="rId46" Type="http://schemas.openxmlformats.org/officeDocument/2006/relationships/font" Target="fonts/Arvo-boldItalic.fntdata"/><Relationship Id="rId45" Type="http://schemas.openxmlformats.org/officeDocument/2006/relationships/font" Target="fonts/Arv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Condensed-bold.fntdata"/><Relationship Id="rId47" Type="http://schemas.openxmlformats.org/officeDocument/2006/relationships/font" Target="fonts/RobotoCondensed-regular.fntdata"/><Relationship Id="rId49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CondensedLight-regular.fntdata"/><Relationship Id="rId50" Type="http://schemas.openxmlformats.org/officeDocument/2006/relationships/font" Target="fonts/RobotoCondensed-boldItalic.fntdata"/><Relationship Id="rId53" Type="http://schemas.openxmlformats.org/officeDocument/2006/relationships/font" Target="fonts/RobotoCondensedLight-italic.fntdata"/><Relationship Id="rId52" Type="http://schemas.openxmlformats.org/officeDocument/2006/relationships/font" Target="fonts/RobotoCondensed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RobotoCondensed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5044e75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5044e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f8fc75e24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f8fc75e2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f8fc75e24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f8fc75e2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f5044e752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f5044e7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8fc75e24_2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8fc75e24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f8fc75e24_2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f8fc75e2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f8fc75e24_2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f8fc75e2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f8fc75e24_2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f8fc75e2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5044e752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f5044e7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5044e752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f5044e7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f9ac5539f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f9ac553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5044e752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5044e7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f9ac5539f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f9ac5539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f9ac5539f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f9ac5539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f5044e752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f5044e75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9ac5539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f9ac55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f5044e752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f5044e7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0759afd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0759afd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f5044e752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f5044e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f5044e752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f5044e75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f6cd20f9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f6cd20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f5044e752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f5044e75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5044e75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5044e7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f5044e752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f5044e7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f9c023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6f9c023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f9c0238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f9c023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f9c023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f9c023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f9c0238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f9c0238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f9c023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f9c023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f5044e752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f5044e75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c7f1f1c2f21611f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c7f1f1c2f21611f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9ac5539f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9ac5539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f9ac5539f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f9ac5539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f9ac5539f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f9ac5539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f9ac5539f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f9ac5539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5044e75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5044e7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1" name="Google Shape;71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4" name="Google Shape;74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9" name="Google Shape;89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1" name="Google Shape;91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" name="Google Shape;96;p1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8" name="Google Shape;98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01" name="Google Shape;101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8" name="Google Shape;108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" name="Google Shape;115;p1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16" name="Google Shape;116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7" name="Google Shape;117;p1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23" name="Google Shape;123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8" name="Google Shape;128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9" name="Google Shape;129;p1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0" name="Google Shape;130;p1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2" name="Google Shape;132;p1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5" name="Google Shape;135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6" name="Google Shape;136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8" name="Google Shape;138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9" name="Google Shape;149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0" name="Google Shape;150;p1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51" name="Google Shape;151;p1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3" name="Google Shape;153;p1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6" name="Google Shape;156;p1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7" name="Google Shape;157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2" name="Google Shape;162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7" name="Google Shape;167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71" name="Google Shape;171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2" name="Google Shape;172;p2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5" name="Google Shape;175;p2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8" name="Google Shape;178;p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9" name="Google Shape;179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90" name="Google Shape;190;p2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21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0" name="Google Shape;200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9" name="Google Shape;209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14" name="Google Shape;214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2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17" name="Google Shape;217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9" name="Google Shape;219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22" name="Google Shape;222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ctrTitle"/>
          </p:nvPr>
        </p:nvSpPr>
        <p:spPr>
          <a:xfrm>
            <a:off x="685800" y="1090750"/>
            <a:ext cx="53571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ISYS1087 ASSIGNMENT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&lt;&lt; Ivan’s Angels &gt;&gt;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Task 4 Group 17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Duncan Do, Tam Doan, Jeffrey Lee, Justin Mackenzie, Caleb McCash, Anh Vu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Requirements Overview</a:t>
            </a:r>
            <a:endParaRPr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Development</a:t>
            </a:r>
            <a:r>
              <a:rPr lang="en-GB"/>
              <a:t> environment </a:t>
            </a:r>
            <a:r>
              <a:rPr lang="en-GB"/>
              <a:t>requirements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Staging environment requirements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Testers requirements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Training requirements</a:t>
            </a:r>
            <a:endParaRPr/>
          </a:p>
        </p:txBody>
      </p:sp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321665" y="580761"/>
            <a:ext cx="413253" cy="389844"/>
            <a:chOff x="3951850" y="2985350"/>
            <a:chExt cx="407950" cy="416500"/>
          </a:xfrm>
        </p:grpSpPr>
        <p:sp>
          <p:nvSpPr>
            <p:cNvPr id="325" name="Google Shape;325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Requirements Goals</a:t>
            </a:r>
            <a:endParaRPr/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1747000"/>
            <a:ext cx="6795898" cy="276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3"/>
          <p:cNvGrpSpPr/>
          <p:nvPr/>
        </p:nvGrpSpPr>
        <p:grpSpPr>
          <a:xfrm>
            <a:off x="350241" y="572805"/>
            <a:ext cx="384577" cy="405733"/>
            <a:chOff x="5961125" y="1623900"/>
            <a:chExt cx="427450" cy="448175"/>
          </a:xfrm>
        </p:grpSpPr>
        <p:sp>
          <p:nvSpPr>
            <p:cNvPr id="337" name="Google Shape;337;p3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</a:t>
            </a:r>
            <a:r>
              <a:rPr lang="en-GB"/>
              <a:t> Environment Requirements</a:t>
            </a:r>
            <a:endParaRPr/>
          </a:p>
        </p:txBody>
      </p:sp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Legacy</a:t>
            </a:r>
            <a:r>
              <a:rPr lang="en-GB"/>
              <a:t> Data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Test Data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Test Framework and Tools</a:t>
            </a:r>
            <a:endParaRPr/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51" name="Google Shape;351;p34"/>
          <p:cNvGrpSpPr/>
          <p:nvPr/>
        </p:nvGrpSpPr>
        <p:grpSpPr>
          <a:xfrm>
            <a:off x="388058" y="553767"/>
            <a:ext cx="349689" cy="443820"/>
            <a:chOff x="3979850" y="1598950"/>
            <a:chExt cx="356825" cy="505375"/>
          </a:xfrm>
        </p:grpSpPr>
        <p:sp>
          <p:nvSpPr>
            <p:cNvPr id="352" name="Google Shape;352;p34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Staging</a:t>
            </a:r>
            <a:r>
              <a:rPr lang="en-GB"/>
              <a:t> Environment Requirements</a:t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Functional test framework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Hardware and software specific to the spectrum of the end user</a:t>
            </a:r>
            <a:endParaRPr/>
          </a:p>
        </p:txBody>
      </p:sp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81229" y="587018"/>
            <a:ext cx="415129" cy="377311"/>
            <a:chOff x="4556450" y="4963575"/>
            <a:chExt cx="548025" cy="498100"/>
          </a:xfrm>
        </p:grpSpPr>
        <p:sp>
          <p:nvSpPr>
            <p:cNvPr id="362" name="Google Shape;362;p3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</a:t>
            </a:r>
            <a:r>
              <a:rPr lang="en-GB"/>
              <a:t> Environment Setup</a:t>
            </a:r>
            <a:endParaRPr/>
          </a:p>
        </p:txBody>
      </p:sp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3" name="Google Shape;3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0" y="1368625"/>
            <a:ext cx="6535749" cy="326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36"/>
          <p:cNvGrpSpPr/>
          <p:nvPr/>
        </p:nvGrpSpPr>
        <p:grpSpPr>
          <a:xfrm>
            <a:off x="314682" y="622167"/>
            <a:ext cx="423031" cy="307014"/>
            <a:chOff x="3932350" y="3714775"/>
            <a:chExt cx="439650" cy="319075"/>
          </a:xfrm>
        </p:grpSpPr>
        <p:sp>
          <p:nvSpPr>
            <p:cNvPr id="375" name="Google Shape;375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Tester’s</a:t>
            </a:r>
            <a:r>
              <a:rPr lang="en-GB"/>
              <a:t> Requirements</a:t>
            </a:r>
            <a:endParaRPr/>
          </a:p>
        </p:txBody>
      </p:sp>
      <p:sp>
        <p:nvSpPr>
          <p:cNvPr id="385" name="Google Shape;385;p3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A</a:t>
            </a:r>
            <a:r>
              <a:rPr lang="en-GB"/>
              <a:t>ware of the legislation in regards to healthcare system records.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Adept in understanding user requirements, functional and non-functional system requirements.</a:t>
            </a:r>
            <a:endParaRPr/>
          </a:p>
        </p:txBody>
      </p:sp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33200" y="617875"/>
            <a:ext cx="401568" cy="315592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r>
              <a:rPr lang="en-GB"/>
              <a:t> Requirements</a:t>
            </a:r>
            <a:endParaRPr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Staff to be trained in the new system, with basic cloud application training.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Appropriate members of the testing team to be trained in the legacy system.</a:t>
            </a:r>
            <a:endParaRPr/>
          </a:p>
        </p:txBody>
      </p:sp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464609" y="505387"/>
            <a:ext cx="216452" cy="540580"/>
            <a:chOff x="3384375" y="2267500"/>
            <a:chExt cx="203375" cy="507825"/>
          </a:xfrm>
        </p:grpSpPr>
        <p:sp>
          <p:nvSpPr>
            <p:cNvPr id="396" name="Google Shape;396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403" name="Google Shape;403;p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Scope</a:t>
            </a:r>
            <a:endParaRPr/>
          </a:p>
        </p:txBody>
      </p:sp>
      <p:sp>
        <p:nvSpPr>
          <p:cNvPr id="410" name="Google Shape;410;p40"/>
          <p:cNvSpPr txBox="1"/>
          <p:nvPr>
            <p:ph idx="1" type="body"/>
          </p:nvPr>
        </p:nvSpPr>
        <p:spPr>
          <a:xfrm>
            <a:off x="814275" y="180660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Analyse requirements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Analyse Project Brief (Background and Problem Setting)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Determine extent features and system </a:t>
            </a:r>
            <a:r>
              <a:rPr lang="en-GB"/>
              <a:t>capabilities</a:t>
            </a:r>
            <a:r>
              <a:rPr lang="en-GB"/>
              <a:t> need to stretch to meet them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Nothing more to reduce cost in terms of finance/effort/time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... </a:t>
            </a:r>
            <a:endParaRPr/>
          </a:p>
        </p:txBody>
      </p:sp>
      <p:sp>
        <p:nvSpPr>
          <p:cNvPr id="411" name="Google Shape;411;p4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12" name="Google Shape;412;p4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413" name="Google Shape;413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Scope</a:t>
            </a:r>
            <a:endParaRPr/>
          </a:p>
        </p:txBody>
      </p:sp>
      <p:sp>
        <p:nvSpPr>
          <p:cNvPr id="422" name="Google Shape;422;p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23" name="Google Shape;423;p41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424" name="Google Shape;424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594"/>
            <a:ext cx="4419601" cy="346450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idx="1" type="body"/>
          </p:nvPr>
        </p:nvSpPr>
        <p:spPr>
          <a:xfrm>
            <a:off x="4248975" y="1393175"/>
            <a:ext cx="4668300" cy="3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1. Test what is possible in the time frame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APPROACH</a:t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Scope</a:t>
            </a:r>
            <a:endParaRPr/>
          </a:p>
        </p:txBody>
      </p:sp>
      <p:sp>
        <p:nvSpPr>
          <p:cNvPr id="435" name="Google Shape;435;p42"/>
          <p:cNvSpPr txBox="1"/>
          <p:nvPr>
            <p:ph idx="1" type="body"/>
          </p:nvPr>
        </p:nvSpPr>
        <p:spPr>
          <a:xfrm>
            <a:off x="2935175" y="1393177"/>
            <a:ext cx="5982000" cy="3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1. Develop these functionality only 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2. Integrate only the following systems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3. Only account for employee and contractor data from the past 10 years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4. Security and permission levels defined by job role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37" name="Google Shape;437;p4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438" name="Google Shape;438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2" name="Google Shape;4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6475"/>
            <a:ext cx="2630375" cy="237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Scope</a:t>
            </a:r>
            <a:endParaRPr/>
          </a:p>
        </p:txBody>
      </p:sp>
      <p:sp>
        <p:nvSpPr>
          <p:cNvPr id="448" name="Google Shape;448;p43"/>
          <p:cNvSpPr txBox="1"/>
          <p:nvPr>
            <p:ph idx="1" type="body"/>
          </p:nvPr>
        </p:nvSpPr>
        <p:spPr>
          <a:xfrm>
            <a:off x="2935175" y="1393177"/>
            <a:ext cx="5982000" cy="3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▰"/>
            </a:pPr>
            <a:r>
              <a:rPr lang="en-GB" sz="2300"/>
              <a:t>5</a:t>
            </a:r>
            <a:r>
              <a:rPr lang="en-GB" sz="2300"/>
              <a:t>. Use manual key entering data in phase 1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▰"/>
            </a:pPr>
            <a:r>
              <a:rPr lang="en-GB" sz="2300"/>
              <a:t>6. Application behaviour must differ for each employee type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▰"/>
            </a:pPr>
            <a:r>
              <a:rPr lang="en-GB" sz="2300"/>
              <a:t>7. Only have servers active 17 hours of the day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▰"/>
            </a:pPr>
            <a:r>
              <a:rPr lang="en-GB" sz="2300"/>
              <a:t>8. Develop mobile version of software for apple users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▰"/>
            </a:pPr>
            <a:r>
              <a:rPr lang="en-GB" sz="2300"/>
              <a:t>9.  Analyse and develop the system based on the Australian legislative laws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49" name="Google Shape;449;p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50" name="Google Shape;450;p4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451" name="Google Shape;451;p4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5" name="Google Shape;4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5" y="2299925"/>
            <a:ext cx="2799750" cy="11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/>
          <p:nvPr>
            <p:ph type="ctrTitle"/>
          </p:nvPr>
        </p:nvSpPr>
        <p:spPr>
          <a:xfrm>
            <a:off x="463525" y="2871150"/>
            <a:ext cx="482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TEST SCHEDULE</a:t>
            </a:r>
            <a:endParaRPr/>
          </a:p>
        </p:txBody>
      </p:sp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2" name="Google Shape;462;p4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2169325" y="2224050"/>
            <a:ext cx="2836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Schedule</a:t>
            </a:r>
            <a:endParaRPr b="1" i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0" name="Google Shape;4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9250"/>
            <a:ext cx="990600" cy="69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45"/>
          <p:cNvGrpSpPr/>
          <p:nvPr/>
        </p:nvGrpSpPr>
        <p:grpSpPr>
          <a:xfrm>
            <a:off x="1499213" y="2184423"/>
            <a:ext cx="830968" cy="774660"/>
            <a:chOff x="5973900" y="318475"/>
            <a:chExt cx="401900" cy="380575"/>
          </a:xfrm>
        </p:grpSpPr>
        <p:sp>
          <p:nvSpPr>
            <p:cNvPr id="472" name="Google Shape;472;p4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Schedule</a:t>
            </a:r>
            <a:endParaRPr/>
          </a:p>
        </p:txBody>
      </p:sp>
      <p:sp>
        <p:nvSpPr>
          <p:cNvPr id="491" name="Google Shape;491;p4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92" name="Google Shape;492;p4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493" name="Google Shape;493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0" y="91850"/>
            <a:ext cx="8691925" cy="474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Reasoning</a:t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>
            <a:off x="361850" y="622075"/>
            <a:ext cx="372921" cy="32444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814275" y="14171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Agile. Why Sprints were better for us.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Order of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Time critical prioritisation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 IDENTIFIED &amp; PLANNED MITIGATION</a:t>
            </a:r>
            <a:endParaRPr/>
          </a:p>
        </p:txBody>
      </p:sp>
      <p:sp>
        <p:nvSpPr>
          <p:cNvPr id="510" name="Google Shape;510;p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</a:t>
            </a:r>
            <a:endParaRPr/>
          </a:p>
        </p:txBody>
      </p:sp>
      <p:sp>
        <p:nvSpPr>
          <p:cNvPr id="517" name="Google Shape;517;p4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Schedule risk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Budget risk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Operational Risk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Technical risks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9" name="Google Shape;519;p49"/>
          <p:cNvSpPr/>
          <p:nvPr/>
        </p:nvSpPr>
        <p:spPr>
          <a:xfrm>
            <a:off x="358775" y="617874"/>
            <a:ext cx="359092" cy="31559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225" y="1666025"/>
            <a:ext cx="5720774" cy="2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9"/>
          <p:cNvSpPr txBox="1"/>
          <p:nvPr/>
        </p:nvSpPr>
        <p:spPr>
          <a:xfrm>
            <a:off x="5196713" y="3957150"/>
            <a:ext cx="21738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B7B7B7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https://www.joetheitguy.com/wp-content/uploads/2018/11/Risk.png</a:t>
            </a:r>
            <a:endParaRPr i="1" sz="600">
              <a:solidFill>
                <a:srgbClr val="B7B7B7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mitigation</a:t>
            </a:r>
            <a:endParaRPr/>
          </a:p>
        </p:txBody>
      </p:sp>
      <p:sp>
        <p:nvSpPr>
          <p:cNvPr id="527" name="Google Shape;527;p50"/>
          <p:cNvSpPr txBox="1"/>
          <p:nvPr>
            <p:ph idx="1" type="body"/>
          </p:nvPr>
        </p:nvSpPr>
        <p:spPr>
          <a:xfrm>
            <a:off x="814275" y="13865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M</a:t>
            </a:r>
            <a:r>
              <a:rPr lang="en-GB"/>
              <a:t>itigate risk before test execution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Utilize test management tools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Planning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9" name="Google Shape;5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125" y="1351350"/>
            <a:ext cx="2859079" cy="2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0"/>
          <p:cNvSpPr txBox="1"/>
          <p:nvPr/>
        </p:nvSpPr>
        <p:spPr>
          <a:xfrm>
            <a:off x="5695500" y="3981600"/>
            <a:ext cx="28197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B7B7B7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https://www.tutorialspoint.com/software_testing_dictionary/images/risk_management.jpg</a:t>
            </a:r>
            <a:endParaRPr i="1" sz="600">
              <a:solidFill>
                <a:srgbClr val="B7B7B7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531" name="Google Shape;531;p50"/>
          <p:cNvGrpSpPr/>
          <p:nvPr/>
        </p:nvGrpSpPr>
        <p:grpSpPr>
          <a:xfrm>
            <a:off x="412301" y="561728"/>
            <a:ext cx="269849" cy="427907"/>
            <a:chOff x="6718575" y="2318625"/>
            <a:chExt cx="256950" cy="407375"/>
          </a:xfrm>
        </p:grpSpPr>
        <p:sp>
          <p:nvSpPr>
            <p:cNvPr id="532" name="Google Shape;532;p5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OR DEPENDENCIES</a:t>
            </a:r>
            <a:endParaRPr/>
          </a:p>
        </p:txBody>
      </p:sp>
      <p:sp>
        <p:nvSpPr>
          <p:cNvPr id="545" name="Google Shape;545;p5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6" name="Google Shape;546;p5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Levels / phases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966675" y="1327350"/>
            <a:ext cx="43029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Unit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System/Integration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Acceptance testing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44" name="Google Shape;244;p2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5" name="Google Shape;245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270" y="2003563"/>
            <a:ext cx="1892325" cy="179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ASSUMPTIONS | DEPENDENCIES</a:t>
            </a:r>
            <a:endParaRPr/>
          </a:p>
        </p:txBody>
      </p:sp>
      <p:sp>
        <p:nvSpPr>
          <p:cNvPr id="552" name="Google Shape;552;p52"/>
          <p:cNvSpPr txBox="1"/>
          <p:nvPr>
            <p:ph idx="1" type="body"/>
          </p:nvPr>
        </p:nvSpPr>
        <p:spPr>
          <a:xfrm>
            <a:off x="814275" y="1327350"/>
            <a:ext cx="6132600" cy="3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Test Approach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General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Scope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Test Schedule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Risks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3" name="Google Shape;553;p5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4" name="Google Shape;554;p5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555" name="Google Shape;555;p5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Approach</a:t>
            </a:r>
            <a:endParaRPr/>
          </a:p>
        </p:txBody>
      </p:sp>
      <p:sp>
        <p:nvSpPr>
          <p:cNvPr id="564" name="Google Shape;564;p5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Budget and time constraints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Unrealistic to employ independent test person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Test allocated to test manager and development team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</a:t>
            </a:r>
            <a:endParaRPr/>
          </a:p>
        </p:txBody>
      </p:sp>
      <p:sp>
        <p:nvSpPr>
          <p:cNvPr id="570" name="Google Shape;570;p5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Management is using a SCRUM based methodology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576" name="Google Shape;576;p5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Requirement 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Swivel chair interface is used exclusively for phase 1 of project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Schedule</a:t>
            </a:r>
            <a:endParaRPr/>
          </a:p>
        </p:txBody>
      </p:sp>
      <p:sp>
        <p:nvSpPr>
          <p:cNvPr id="582" name="Google Shape;582;p5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Assumed start date (beginning of the month)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Broad assumption on time taken for each 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Assumed legal aspects are not involved in software testing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</a:t>
            </a:r>
            <a:endParaRPr/>
          </a:p>
        </p:txBody>
      </p:sp>
      <p:sp>
        <p:nvSpPr>
          <p:cNvPr id="588" name="Google Shape;588;p5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Previous failure in HR system due to lack of communication and confidence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Possible chance of </a:t>
            </a:r>
            <a:r>
              <a:rPr lang="en-GB"/>
              <a:t>recurrence if there is improper training or communication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58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594" name="Google Shape;594;p58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95" name="Google Shape;595;p58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96" name="Google Shape;596;p58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97" name="Google Shape;597;p5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98" name="Google Shape;598;p5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99" name="Google Shape;599;p58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5"/>
                </a:solidFill>
              </a:rPr>
              <a:t>THANK YOU!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600" name="Google Shape;600;p5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1" name="Google Shape;601;p58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</p:txBody>
      </p:sp>
      <p:grpSp>
        <p:nvGrpSpPr>
          <p:cNvPr id="602" name="Google Shape;602;p58"/>
          <p:cNvGrpSpPr/>
          <p:nvPr/>
        </p:nvGrpSpPr>
        <p:grpSpPr>
          <a:xfrm>
            <a:off x="3979197" y="589392"/>
            <a:ext cx="1197664" cy="1126777"/>
            <a:chOff x="5972700" y="2330200"/>
            <a:chExt cx="411625" cy="387275"/>
          </a:xfrm>
        </p:grpSpPr>
        <p:sp>
          <p:nvSpPr>
            <p:cNvPr id="603" name="Google Shape;603;p5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814275" y="141480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Proof</a:t>
            </a:r>
            <a:r>
              <a:rPr lang="en-GB"/>
              <a:t> of unit testing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Test case lists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Sample outputs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Data printouts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▻"/>
            </a:pPr>
            <a:r>
              <a:rPr lang="en-GB"/>
              <a:t>Defect information</a:t>
            </a:r>
            <a:endParaRPr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8" name="Google Shape;258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System/Integration</a:t>
            </a:r>
            <a:r>
              <a:rPr lang="en-GB"/>
              <a:t> Testing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814275" y="141480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i="1" lang="en-GB"/>
              <a:t>In charge: </a:t>
            </a:r>
            <a:r>
              <a:rPr lang="en-GB"/>
              <a:t>Test Manager &amp; Dev leader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Test: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System components interaction.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System’s compliance with specifications.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Limited to 2 major defects: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▻"/>
            </a:pPr>
            <a:r>
              <a:rPr lang="en-GB"/>
              <a:t>Time </a:t>
            </a:r>
            <a:r>
              <a:rPr lang="en-GB"/>
              <a:t>constraints</a:t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70" name="Google Shape;270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Acceptance</a:t>
            </a:r>
            <a:r>
              <a:rPr lang="en-GB"/>
              <a:t> Testing</a:t>
            </a:r>
            <a:endParaRPr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814275" y="164340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i="1" lang="en-GB"/>
              <a:t>In charge:</a:t>
            </a:r>
            <a:r>
              <a:rPr lang="en-GB"/>
              <a:t> End users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Supported by test manager and dev leader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Test: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User Acceptance Criteria.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Open critical and major defects: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▻"/>
            </a:pPr>
            <a:r>
              <a:rPr lang="en-GB"/>
              <a:t> MUST be corrected and verified by the Customer test representative. </a:t>
            </a:r>
            <a:endParaRPr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1" name="Google Shape;281;p2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2" name="Google Shape;282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 and Metrics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814275" y="1491000"/>
            <a:ext cx="6973800" cy="3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Defect record: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Severity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Origin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Investigation time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Number of times ‘ready-to-test’ is submitted. 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▻"/>
            </a:pPr>
            <a:r>
              <a:rPr lang="en-GB"/>
              <a:t>Defects could’ve been caught earlier.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94" name="Google Shape;294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Management/Change Control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814275" y="1279450"/>
            <a:ext cx="6973800" cy="3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Two parallel environments: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Development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Staging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Tested and Verified on Dev → pilot testing on Prod</a:t>
            </a:r>
            <a:endParaRPr/>
          </a:p>
        </p:txBody>
      </p: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05" name="Google Shape;305;p3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06" name="Google Shape;306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REQUIREMENTS</a:t>
            </a:r>
            <a:endParaRPr/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