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5" r:id="rId21"/>
    <p:sldId id="274" r:id="rId22"/>
    <p:sldId id="272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8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5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5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1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87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60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7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13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7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50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urworldindata.org/rise-of-social-media#:~:text=With%202.3%20billion%20users%2C%20Facebook,media%20platforms%2C%20year%20by%20year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atista.com/statistics/248769/age-distribution-of-worldwide-instagram-us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C90C9-7375-4965-AA1E-65EF2552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9A6924-D08B-45DD-8219-D130D09C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2356" y="683791"/>
            <a:ext cx="2987899" cy="2987899"/>
          </a:xfrm>
          <a:prstGeom prst="arc">
            <a:avLst>
              <a:gd name="adj1" fmla="val 16200000"/>
              <a:gd name="adj2" fmla="val 2120553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01FD-A713-4BF4-AB76-9019C7267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48" y="643467"/>
            <a:ext cx="4635114" cy="2866496"/>
          </a:xfrm>
        </p:spPr>
        <p:txBody>
          <a:bodyPr>
            <a:normAutofit/>
          </a:bodyPr>
          <a:lstStyle/>
          <a:p>
            <a:r>
              <a:rPr lang="en-AU" sz="4700"/>
              <a:t>Digital Marketing Instructional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81B10-4AF9-44B7-8393-CF5FADCF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48" y="3671690"/>
            <a:ext cx="4635114" cy="2532618"/>
          </a:xfrm>
        </p:spPr>
        <p:txBody>
          <a:bodyPr>
            <a:normAutofit/>
          </a:bodyPr>
          <a:lstStyle/>
          <a:p>
            <a:r>
              <a:rPr lang="en-AU" dirty="0"/>
              <a:t>Duncan Do</a:t>
            </a:r>
          </a:p>
          <a:p>
            <a:r>
              <a:rPr lang="en-AU" dirty="0"/>
              <a:t>s3718718</a:t>
            </a:r>
          </a:p>
        </p:txBody>
      </p:sp>
      <p:pic>
        <p:nvPicPr>
          <p:cNvPr id="9" name="Picture 8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573A03B4-741B-4562-90E6-3298B5D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55" y="216481"/>
            <a:ext cx="1760432" cy="2637352"/>
          </a:xfrm>
          <a:custGeom>
            <a:avLst/>
            <a:gdLst/>
            <a:ahLst/>
            <a:cxnLst/>
            <a:rect l="l" t="t" r="r" b="b"/>
            <a:pathLst>
              <a:path w="4048125" h="4048125">
                <a:moveTo>
                  <a:pt x="65094" y="0"/>
                </a:moveTo>
                <a:lnTo>
                  <a:pt x="3983031" y="0"/>
                </a:lnTo>
                <a:cubicBezTo>
                  <a:pt x="4018981" y="0"/>
                  <a:pt x="4048125" y="29144"/>
                  <a:pt x="4048125" y="65094"/>
                </a:cubicBezTo>
                <a:lnTo>
                  <a:pt x="4048125" y="3983031"/>
                </a:lnTo>
                <a:cubicBezTo>
                  <a:pt x="4048125" y="4018981"/>
                  <a:pt x="4018981" y="4048125"/>
                  <a:pt x="3983031" y="4048125"/>
                </a:cubicBezTo>
                <a:lnTo>
                  <a:pt x="65094" y="4048125"/>
                </a:lnTo>
                <a:cubicBezTo>
                  <a:pt x="29144" y="4048125"/>
                  <a:pt x="0" y="4018981"/>
                  <a:pt x="0" y="3983031"/>
                </a:cubicBezTo>
                <a:lnTo>
                  <a:pt x="0" y="65094"/>
                </a:lnTo>
                <a:cubicBezTo>
                  <a:pt x="0" y="29144"/>
                  <a:pt x="29144" y="0"/>
                  <a:pt x="65094" y="0"/>
                </a:cubicBezTo>
                <a:close/>
              </a:path>
            </a:pathLst>
          </a:cu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8DE83AE-C7A1-4B59-BEAD-E07C52775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5917" y="2387841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B0AB56-1C73-492F-9E03-DF7B546AF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7462" y="3174804"/>
            <a:ext cx="784976" cy="78497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A5AEFB5B-E655-42DB-BFAF-35917C6C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E7A9-246A-44F2-A022-443E45E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(updated) Member Profiles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2242-9EB7-4FA8-B0BB-2A5D55F8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Personalised profiles of ALL members, new or old</a:t>
            </a:r>
          </a:p>
          <a:p>
            <a:r>
              <a:rPr lang="en-AU" dirty="0"/>
              <a:t>Provide mini-bio</a:t>
            </a:r>
          </a:p>
          <a:p>
            <a:r>
              <a:rPr lang="en-AU" dirty="0"/>
              <a:t>Showcase of each member’s work</a:t>
            </a:r>
          </a:p>
          <a:p>
            <a:r>
              <a:rPr lang="en-AU" dirty="0"/>
              <a:t>For content creator-audience relationship</a:t>
            </a:r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8D4747C5-20B5-4420-9327-B37320E4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DEE00DE0-BC98-4883-94DD-6112B223E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911" y="637857"/>
            <a:ext cx="1822437" cy="3243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EAC8D-FD23-4092-85E0-605253A54621}"/>
              </a:ext>
            </a:extLst>
          </p:cNvPr>
          <p:cNvSpPr txBox="1"/>
          <p:nvPr/>
        </p:nvSpPr>
        <p:spPr>
          <a:xfrm>
            <a:off x="9421226" y="2376170"/>
            <a:ext cx="1605280" cy="61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064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026ACB51-0221-4F68-8D98-035AE0AD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550D60-B671-4629-A1B3-9D5072AE7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9" y="1819115"/>
            <a:ext cx="10725901" cy="19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E2B-1282-41DE-AF39-E6F4292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7BCB-FD8D-4C5E-901E-DB0C449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Help the audience get to know the dancers</a:t>
            </a:r>
          </a:p>
          <a:p>
            <a:r>
              <a:rPr lang="en-AU" dirty="0"/>
              <a:t>More personal/emotional attachment to the content creators</a:t>
            </a:r>
          </a:p>
          <a:p>
            <a:r>
              <a:rPr lang="en-AU" dirty="0"/>
              <a:t>Facilitates the “niche” of Kpop Dance Crews</a:t>
            </a:r>
          </a:p>
          <a:p>
            <a:pPr lvl="1"/>
            <a:r>
              <a:rPr lang="en-AU" dirty="0"/>
              <a:t>Emulate real Kpop groups</a:t>
            </a:r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B8DDF3B9-248D-43D5-A702-AD8A4CF9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2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A5C7-35B6-4ADA-9B21-6E010193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CB0A-E953-4B2D-9515-8C788C81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Smith and Colgate’s categorisation of customer value</a:t>
            </a:r>
          </a:p>
          <a:p>
            <a:r>
              <a:rPr lang="en-AU" dirty="0"/>
              <a:t>THIS IMPLEMENTATION:</a:t>
            </a:r>
          </a:p>
          <a:p>
            <a:pPr lvl="1"/>
            <a:r>
              <a:rPr lang="en-AU" dirty="0"/>
              <a:t>Hedonic Value</a:t>
            </a:r>
          </a:p>
          <a:p>
            <a:pPr lvl="2"/>
            <a:r>
              <a:rPr lang="en-AU" dirty="0"/>
              <a:t>Invokes feelings of closeness and familiarity</a:t>
            </a:r>
          </a:p>
          <a:p>
            <a:pPr lvl="1"/>
            <a:r>
              <a:rPr lang="en-AU" dirty="0"/>
              <a:t>Instrumental Value</a:t>
            </a:r>
          </a:p>
          <a:p>
            <a:pPr lvl="2"/>
            <a:r>
              <a:rPr lang="en-AU" dirty="0"/>
              <a:t>Helps fulfil the desire to of an entity that emulates real Kpop </a:t>
            </a:r>
          </a:p>
          <a:p>
            <a:pPr marL="914400" lvl="2" indent="0">
              <a:buNone/>
            </a:pPr>
            <a:r>
              <a:rPr lang="en-AU" dirty="0"/>
              <a:t>    groups</a:t>
            </a:r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F66A9302-FBD7-4754-91EE-3F4D66D6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3C4CF6-0EE5-445D-9E1C-8B0D19FC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07" y="5031382"/>
            <a:ext cx="5113386" cy="18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6CDB-E1EB-4847-B84F-F55F8D7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Mock Implementation</a:t>
            </a: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2BA0781-B976-4CD8-8259-A7AC5F4F5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94" y="1796044"/>
            <a:ext cx="1507356" cy="2166573"/>
          </a:xfrm>
          <a:prstGeom prst="rect">
            <a:avLst/>
          </a:prstGeom>
        </p:spPr>
      </p:pic>
      <p:pic>
        <p:nvPicPr>
          <p:cNvPr id="6" name="Picture 5" descr="A picture containing building, text, person&#10;&#10;Description automatically generated">
            <a:extLst>
              <a:ext uri="{FF2B5EF4-FFF2-40B4-BE49-F238E27FC236}">
                <a16:creationId xmlns:a16="http://schemas.microsoft.com/office/drawing/2014/main" id="{133CBAC0-DFC3-4A25-A7F3-143A60E08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58" y="1796045"/>
            <a:ext cx="1475867" cy="2166572"/>
          </a:xfrm>
          <a:prstGeom prst="rect">
            <a:avLst/>
          </a:prstGeom>
        </p:spPr>
      </p:pic>
      <p:pic>
        <p:nvPicPr>
          <p:cNvPr id="8" name="Picture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C088C71A-7830-44A9-B43F-5626C8096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29" y="1796044"/>
            <a:ext cx="1469195" cy="2166573"/>
          </a:xfrm>
          <a:prstGeom prst="rect">
            <a:avLst/>
          </a:prstGeom>
        </p:spPr>
      </p:pic>
      <p:pic>
        <p:nvPicPr>
          <p:cNvPr id="10" name="Picture 9" descr="A picture containing person, holding, standing, table&#10;&#10;Description automatically generated">
            <a:extLst>
              <a:ext uri="{FF2B5EF4-FFF2-40B4-BE49-F238E27FC236}">
                <a16:creationId xmlns:a16="http://schemas.microsoft.com/office/drawing/2014/main" id="{043944CF-E705-4CC0-BAEA-8EFB776B5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22" y="1796044"/>
            <a:ext cx="1483363" cy="2166573"/>
          </a:xfrm>
          <a:prstGeom prst="rect">
            <a:avLst/>
          </a:prstGeom>
        </p:spPr>
      </p:pic>
      <p:pic>
        <p:nvPicPr>
          <p:cNvPr id="12" name="Picture 11" descr="A picture containing outdoor, building, court, young&#10;&#10;Description automatically generated">
            <a:extLst>
              <a:ext uri="{FF2B5EF4-FFF2-40B4-BE49-F238E27FC236}">
                <a16:creationId xmlns:a16="http://schemas.microsoft.com/office/drawing/2014/main" id="{2BCE27A2-0074-4672-8554-5B4009336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4" y="1773021"/>
            <a:ext cx="1450848" cy="2166572"/>
          </a:xfrm>
          <a:prstGeom prst="rect">
            <a:avLst/>
          </a:prstGeom>
        </p:spPr>
      </p:pic>
      <p:pic>
        <p:nvPicPr>
          <p:cNvPr id="14" name="Picture 1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3EEE5292-934F-4E71-9CDF-5DD5A4AD7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12" y="1773021"/>
            <a:ext cx="1549027" cy="2166572"/>
          </a:xfrm>
          <a:prstGeom prst="rect">
            <a:avLst/>
          </a:prstGeom>
        </p:spPr>
      </p:pic>
      <p:pic>
        <p:nvPicPr>
          <p:cNvPr id="16" name="Picture 15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289B8130-A917-4CE3-8D21-C3E7AB96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1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C591-FB16-4295-A2AF-B6FB7524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Instagram dance cover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B4A6-3803-4478-B9D1-D2099885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Facilitates continuous engagement</a:t>
            </a:r>
          </a:p>
          <a:p>
            <a:r>
              <a:rPr lang="en-AU" dirty="0"/>
              <a:t>Advice for companies using social media </a:t>
            </a:r>
            <a:r>
              <a:rPr lang="en-AU" b="1" dirty="0"/>
              <a:t>by Kaplan &amp; Haenlein (2010)</a:t>
            </a:r>
          </a:p>
          <a:p>
            <a:pPr lvl="1"/>
            <a:r>
              <a:rPr lang="en-AU" dirty="0"/>
              <a:t>Be active</a:t>
            </a:r>
          </a:p>
          <a:p>
            <a:r>
              <a:rPr lang="en-AU" dirty="0"/>
              <a:t>Alternative route of content creation due to COVID-19</a:t>
            </a:r>
          </a:p>
          <a:p>
            <a:pPr marL="0" indent="0">
              <a:buNone/>
            </a:pPr>
            <a:r>
              <a:rPr lang="en-AU" dirty="0"/>
              <a:t>  restrictions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6944E2D3-5EEB-43B5-A1E1-8406386D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4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E2B-1282-41DE-AF39-E6F4292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7BCB-FD8D-4C5E-901E-DB0C449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Current use of Nerve’s Instagram account…</a:t>
            </a:r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B8DDF3B9-248D-43D5-A702-AD8A4CF9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9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person, playing, double&#10;&#10;Description automatically generated">
            <a:extLst>
              <a:ext uri="{FF2B5EF4-FFF2-40B4-BE49-F238E27FC236}">
                <a16:creationId xmlns:a16="http://schemas.microsoft.com/office/drawing/2014/main" id="{E41E137C-FB32-4B42-9114-793A053B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19" y="812800"/>
            <a:ext cx="2940162" cy="5232400"/>
          </a:xfrm>
          <a:prstGeom prst="rect">
            <a:avLst/>
          </a:prstGeom>
        </p:spPr>
      </p:pic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86A8DABB-775B-4B59-8790-18E11B27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C1474-A942-4757-AEC9-419CC3B92964}"/>
              </a:ext>
            </a:extLst>
          </p:cNvPr>
          <p:cNvSpPr txBox="1"/>
          <p:nvPr/>
        </p:nvSpPr>
        <p:spPr>
          <a:xfrm>
            <a:off x="3479800" y="6211669"/>
            <a:ext cx="52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Each row of posts is promotional material for a corresponding YouTube video</a:t>
            </a:r>
          </a:p>
        </p:txBody>
      </p:sp>
    </p:spTree>
    <p:extLst>
      <p:ext uri="{BB962C8B-B14F-4D97-AF65-F5344CB8AC3E}">
        <p14:creationId xmlns:p14="http://schemas.microsoft.com/office/powerpoint/2010/main" val="219773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E2B-1282-41DE-AF39-E6F4292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7BCB-FD8D-4C5E-901E-DB0C449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Current use of Nerve’s Instagram account…</a:t>
            </a:r>
          </a:p>
          <a:p>
            <a:r>
              <a:rPr lang="en-AU" dirty="0"/>
              <a:t>Can be used as a content platform itself!</a:t>
            </a:r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B8DDF3B9-248D-43D5-A702-AD8A4CF9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9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A5C7-35B6-4ADA-9B21-6E010193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CB0A-E953-4B2D-9515-8C788C81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Smith and Colgate’s categorisation of customer value</a:t>
            </a:r>
          </a:p>
          <a:p>
            <a:r>
              <a:rPr lang="en-AU" dirty="0"/>
              <a:t>THIS IMPLEMENTATION:</a:t>
            </a:r>
          </a:p>
          <a:p>
            <a:pPr lvl="1"/>
            <a:r>
              <a:rPr lang="en-AU" dirty="0"/>
              <a:t>Hedonic Value</a:t>
            </a:r>
          </a:p>
          <a:p>
            <a:pPr lvl="2"/>
            <a:r>
              <a:rPr lang="en-AU" dirty="0"/>
              <a:t>Helps build the dancer identity of each member for the audience</a:t>
            </a:r>
          </a:p>
          <a:p>
            <a:pPr lvl="1"/>
            <a:r>
              <a:rPr lang="en-AU" dirty="0"/>
              <a:t>Instrumental Value</a:t>
            </a:r>
          </a:p>
          <a:p>
            <a:pPr lvl="2"/>
            <a:r>
              <a:rPr lang="en-AU" dirty="0"/>
              <a:t>Fulfils the expected content from a Dance Crew </a:t>
            </a:r>
          </a:p>
          <a:p>
            <a:pPr marL="914400" lvl="2" indent="0">
              <a:buNone/>
            </a:pPr>
            <a:r>
              <a:rPr lang="en-AU" dirty="0"/>
              <a:t>    (While primary method, YouTube videos filmed in public, </a:t>
            </a:r>
          </a:p>
          <a:p>
            <a:pPr marL="914400" lvl="2" indent="0">
              <a:buNone/>
            </a:pPr>
            <a:r>
              <a:rPr lang="en-AU" dirty="0"/>
              <a:t>    is not available)</a:t>
            </a:r>
          </a:p>
        </p:txBody>
      </p:sp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F66A9302-FBD7-4754-91EE-3F4D66D6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3C4CF6-0EE5-445D-9E1C-8B0D19FC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07" y="5031382"/>
            <a:ext cx="5113386" cy="18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3AD70-E4AD-443E-B99D-BD4D4B8C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AU" dirty="0"/>
              <a:t>The Client</a:t>
            </a:r>
          </a:p>
        </p:txBody>
      </p:sp>
      <p:pic>
        <p:nvPicPr>
          <p:cNvPr id="5" name="Picture 4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25C5F16C-6281-433F-9FCB-42B91AAD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0" y="486184"/>
            <a:ext cx="4097436" cy="27350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35F7-FADD-404C-AFDB-9E1183B7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505360"/>
            <a:ext cx="6118403" cy="4351338"/>
          </a:xfrm>
        </p:spPr>
        <p:txBody>
          <a:bodyPr>
            <a:normAutofit/>
          </a:bodyPr>
          <a:lstStyle/>
          <a:p>
            <a:r>
              <a:rPr lang="en-AU" sz="2400" dirty="0"/>
              <a:t>Melbourne-based all male Kpop Dance Crew</a:t>
            </a:r>
          </a:p>
          <a:p>
            <a:pPr lvl="1"/>
            <a:r>
              <a:rPr lang="en-AU" dirty="0"/>
              <a:t>Uploads Kpop dance covers to YouTube</a:t>
            </a:r>
          </a:p>
          <a:p>
            <a:pPr lvl="1"/>
            <a:r>
              <a:rPr lang="en-AU" dirty="0"/>
              <a:t>Promotes content on Instagram</a:t>
            </a:r>
          </a:p>
          <a:p>
            <a:pPr lvl="1"/>
            <a:r>
              <a:rPr lang="en-AU" dirty="0"/>
              <a:t>Attends and performs at dance events and competitions</a:t>
            </a:r>
          </a:p>
        </p:txBody>
      </p:sp>
      <p:pic>
        <p:nvPicPr>
          <p:cNvPr id="6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B09F1A25-53B2-4ACC-80D9-21B931FE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18D7AC-E64F-4BF2-9762-BCC6B541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16732"/>
              </p:ext>
            </p:extLst>
          </p:nvPr>
        </p:nvGraphicFramePr>
        <p:xfrm>
          <a:off x="1105650" y="3514182"/>
          <a:ext cx="32188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829">
                  <a:extLst>
                    <a:ext uri="{9D8B030D-6E8A-4147-A177-3AD203B41FA5}">
                      <a16:colId xmlns:a16="http://schemas.microsoft.com/office/drawing/2014/main" val="1374790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@nerve.dancecrew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8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ysClr val="windowText" lastClr="000000"/>
                          </a:solidFill>
                        </a:rPr>
                        <a:t>“Nerve Dance Crew”</a:t>
                      </a:r>
                      <a:endParaRPr lang="en-A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98228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4D812B-A485-437F-AF66-79758F18D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421248"/>
            <a:ext cx="428625" cy="42862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C1D8679-7DC0-4CBD-9134-9F0F119E7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925465"/>
            <a:ext cx="428625" cy="2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272F9-1CA9-401B-9ABE-82F6AE03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1300882"/>
            <a:ext cx="4724569" cy="12283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D26332-DC97-4ECE-9577-7152160D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1642931"/>
            <a:ext cx="4732940" cy="5442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F9AB1B5-C78C-4996-8846-881E23CC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4211939"/>
            <a:ext cx="4724569" cy="1464616"/>
          </a:xfrm>
          <a:prstGeom prst="rect">
            <a:avLst/>
          </a:prstGeom>
        </p:spPr>
      </p:pic>
      <p:pic>
        <p:nvPicPr>
          <p:cNvPr id="10" name="Picture 9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EE90566B-74F4-4320-A9B5-3D4AF3E2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55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27E6C9AC-D829-4E17-8D7D-B1F60E4BB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57" y="375920"/>
            <a:ext cx="4005385" cy="5831840"/>
          </a:xfrm>
          <a:prstGeom prst="rect">
            <a:avLst/>
          </a:prstGeom>
        </p:spPr>
      </p:pic>
      <p:pic>
        <p:nvPicPr>
          <p:cNvPr id="5" name="Picture 4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979E6DD9-50BD-4EA0-A86F-2AF95DE88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5A0D7DDB-7637-43DD-95A8-4E880205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54C2-09BF-44FE-8969-A4DE308B8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94" y="0"/>
            <a:ext cx="385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87134-9AEF-4DA9-A333-1D0FE0FA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AU" dirty="0"/>
              <a:t>Social Media Strategy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BCE624-7414-43AB-9DC3-CC63F690B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72C0-F9F8-417A-B5AF-9E2A7D56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en-AU" sz="2400" dirty="0"/>
              <a:t>Focus on Instagram</a:t>
            </a:r>
          </a:p>
          <a:p>
            <a:r>
              <a:rPr lang="en-AU" sz="2400" dirty="0"/>
              <a:t>Build stronger “content creator”-”audience” relationship</a:t>
            </a:r>
          </a:p>
          <a:p>
            <a:r>
              <a:rPr lang="en-AU" sz="2400" dirty="0"/>
              <a:t>Maintain content consistency</a:t>
            </a:r>
          </a:p>
        </p:txBody>
      </p:sp>
      <p:pic>
        <p:nvPicPr>
          <p:cNvPr id="2050" name="Picture 2" descr="Shaking hands is disgusting – here's what else you can do">
            <a:extLst>
              <a:ext uri="{FF2B5EF4-FFF2-40B4-BE49-F238E27FC236}">
                <a16:creationId xmlns:a16="http://schemas.microsoft.com/office/drawing/2014/main" id="{B1697DB0-D66B-4AB6-A2C3-46DC0E9B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3" y="4122353"/>
            <a:ext cx="3504843" cy="17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7D30DF4E-E73F-4560-B982-13DB651D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E69CE-D96C-4FD8-B06F-C8750854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AU" dirty="0"/>
              <a:t>Why Instagram?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4F97ED-D55F-4AF3-B66B-17CD6115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46455"/>
            <a:ext cx="4100921" cy="221449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CEF4-8E61-416C-9CEC-FB9577BCF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505360"/>
            <a:ext cx="6118403" cy="4351338"/>
          </a:xfrm>
        </p:spPr>
        <p:txBody>
          <a:bodyPr>
            <a:normAutofit/>
          </a:bodyPr>
          <a:lstStyle/>
          <a:p>
            <a:r>
              <a:rPr lang="en-AU" sz="2400" dirty="0"/>
              <a:t>Highly accessible</a:t>
            </a:r>
          </a:p>
          <a:p>
            <a:pPr lvl="1"/>
            <a:r>
              <a:rPr lang="en-AU" dirty="0"/>
              <a:t>Device shift to smart phones</a:t>
            </a:r>
          </a:p>
          <a:p>
            <a:r>
              <a:rPr lang="en-AU" sz="2400" dirty="0"/>
              <a:t>Nerve’s Instagram has the highest interaction</a:t>
            </a:r>
          </a:p>
          <a:p>
            <a:r>
              <a:rPr lang="en-AU" sz="2400" dirty="0"/>
              <a:t>YouTube is for content</a:t>
            </a:r>
          </a:p>
          <a:p>
            <a:r>
              <a:rPr lang="en-AU" sz="2400" dirty="0"/>
              <a:t>Facebook audience is small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720DD5BB-C84F-4781-9370-0F1F84CD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1F8-7DFD-4E42-B98D-5D92735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right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C9AC-D30F-4CF7-904C-FF3D0305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Advice for companies using social media </a:t>
            </a:r>
            <a:r>
              <a:rPr lang="en-AU" b="1" dirty="0"/>
              <a:t>by Kaplan &amp; Haenlein (2010)</a:t>
            </a:r>
          </a:p>
          <a:p>
            <a:pPr lvl="1"/>
            <a:r>
              <a:rPr lang="en-AU" dirty="0"/>
              <a:t>Choose carefully</a:t>
            </a:r>
          </a:p>
          <a:p>
            <a:pPr lvl="1"/>
            <a:r>
              <a:rPr lang="en-AU" dirty="0"/>
              <a:t>Access to all</a:t>
            </a:r>
          </a:p>
          <a:p>
            <a:endParaRPr lang="en-AU" dirty="0"/>
          </a:p>
        </p:txBody>
      </p:sp>
      <p:pic>
        <p:nvPicPr>
          <p:cNvPr id="5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190CB8F8-8446-461A-982C-B8DEA665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97667DA-661F-4EBF-90E5-E2453A327F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56" y="239294"/>
            <a:ext cx="6619240" cy="4079240"/>
          </a:xfrm>
          <a:prstGeom prst="rect">
            <a:avLst/>
          </a:prstGeom>
        </p:spPr>
      </p:pic>
      <p:pic>
        <p:nvPicPr>
          <p:cNvPr id="3" name="Picture 2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18FBD7BA-A634-4EA0-9FD0-F71486B3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D5C88-B5C4-4908-AB5C-6BD5FB3DCC13}"/>
              </a:ext>
            </a:extLst>
          </p:cNvPr>
          <p:cNvSpPr txBox="1"/>
          <p:nvPr/>
        </p:nvSpPr>
        <p:spPr>
          <a:xfrm>
            <a:off x="615069" y="4374414"/>
            <a:ext cx="8473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Instagram is popular</a:t>
            </a:r>
          </a:p>
          <a:p>
            <a:pPr algn="ctr"/>
            <a:r>
              <a:rPr lang="en-AU" dirty="0"/>
              <a:t>Facebook is the most used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Source: Our Word in Data: </a:t>
            </a:r>
            <a:r>
              <a:rPr lang="en-AU" dirty="0">
                <a:hlinkClick r:id="rId4"/>
              </a:rPr>
              <a:t>https://ourworldindata.org/rise-of-social-media#:~:text=With%202.3%20billion%20users%2C%20Facebook,media%20platforms%2C%20year%20by%20year.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14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442CA5-FF03-478F-ABE0-98FBD13148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5275"/>
            <a:ext cx="7938770" cy="4085590"/>
          </a:xfrm>
          <a:prstGeom prst="rect">
            <a:avLst/>
          </a:prstGeom>
        </p:spPr>
      </p:pic>
      <p:pic>
        <p:nvPicPr>
          <p:cNvPr id="4" name="Picture 3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509DFD59-DA61-4885-9DE8-2A426EB7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CACAE-76D8-490F-96B6-657A7CAEFF3E}"/>
              </a:ext>
            </a:extLst>
          </p:cNvPr>
          <p:cNvSpPr txBox="1"/>
          <p:nvPr/>
        </p:nvSpPr>
        <p:spPr>
          <a:xfrm>
            <a:off x="862684" y="4528145"/>
            <a:ext cx="712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Analytics of Instagram’s users categorised by age</a:t>
            </a:r>
          </a:p>
          <a:p>
            <a:pPr algn="ctr"/>
            <a:r>
              <a:rPr lang="en-AU" dirty="0"/>
              <a:t>Statista - </a:t>
            </a:r>
            <a:r>
              <a:rPr lang="en-AU" dirty="0">
                <a:hlinkClick r:id="rId4"/>
              </a:rPr>
              <a:t>https://www.statista.com/statistics/248769/age-distribution-of-worldwide-instagram-users/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90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4BE50-368A-4D62-834D-B66F7A78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23366"/>
            <a:ext cx="4229100" cy="35147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41359-F81A-49FD-B89C-DF8D0155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70" y="690065"/>
            <a:ext cx="4229100" cy="2981325"/>
          </a:xfrm>
          <a:prstGeom prst="rect">
            <a:avLst/>
          </a:prstGeom>
        </p:spPr>
      </p:pic>
      <p:pic>
        <p:nvPicPr>
          <p:cNvPr id="7" name="Picture 6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BEC25627-A5DF-4FA1-BB21-9766DDD3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55244C-F865-487F-8B37-F0055D774866}"/>
              </a:ext>
            </a:extLst>
          </p:cNvPr>
          <p:cNvSpPr txBox="1"/>
          <p:nvPr/>
        </p:nvSpPr>
        <p:spPr>
          <a:xfrm>
            <a:off x="5737423" y="4186554"/>
            <a:ext cx="376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Nerve Dance Crew’s Instagram analytics of the age of their audience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34576-9DD6-46FF-B5D5-5A7C978B3BE1}"/>
              </a:ext>
            </a:extLst>
          </p:cNvPr>
          <p:cNvSpPr txBox="1"/>
          <p:nvPr/>
        </p:nvSpPr>
        <p:spPr>
          <a:xfrm>
            <a:off x="1289954" y="4186555"/>
            <a:ext cx="376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Nerve Dance Crew’s YouTube analytics of the age of their audience</a:t>
            </a:r>
          </a:p>
        </p:txBody>
      </p:sp>
    </p:spTree>
    <p:extLst>
      <p:ext uri="{BB962C8B-B14F-4D97-AF65-F5344CB8AC3E}">
        <p14:creationId xmlns:p14="http://schemas.microsoft.com/office/powerpoint/2010/main" val="27190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A2CE9-84FB-4C8C-B8F4-0DEB0CC9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4" y="524958"/>
            <a:ext cx="6009307" cy="341820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5A030A-4689-4E81-96AA-DA87614C0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845686" y="674701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9" name="Picture 8" descr="Check Box Svg Png Icon Free Download - White Square With Black Border |  Full Size PNG Download | SeekPNG">
            <a:extLst>
              <a:ext uri="{FF2B5EF4-FFF2-40B4-BE49-F238E27FC236}">
                <a16:creationId xmlns:a16="http://schemas.microsoft.com/office/drawing/2014/main" id="{3B53194A-6B6A-4002-A4FE-5B36D38C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1226" y="4044951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9824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E6F9223807794E9C046285B4778905" ma:contentTypeVersion="4" ma:contentTypeDescription="Create a new document." ma:contentTypeScope="" ma:versionID="2bfb4ed925c224897a09dab31c1e1101">
  <xsd:schema xmlns:xsd="http://www.w3.org/2001/XMLSchema" xmlns:xs="http://www.w3.org/2001/XMLSchema" xmlns:p="http://schemas.microsoft.com/office/2006/metadata/properties" xmlns:ns3="f8f8e586-ad9d-42b2-a460-0ac216b7faf8" targetNamespace="http://schemas.microsoft.com/office/2006/metadata/properties" ma:root="true" ma:fieldsID="0605e1bafe123e7f13d154f9dc21bda9" ns3:_="">
    <xsd:import namespace="f8f8e586-ad9d-42b2-a460-0ac216b7fa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8e586-ad9d-42b2-a460-0ac216b7fa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EE8E62-2255-4926-8D6F-5B4ED2095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8e586-ad9d-42b2-a460-0ac216b7fa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D23BBA-9272-4A9E-8188-27D1CDE84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E54ACB-D99B-4FE3-A4E8-3443E47E9178}">
  <ds:schemaRefs>
    <ds:schemaRef ds:uri="http://schemas.microsoft.com/office/infopath/2007/PartnerControls"/>
    <ds:schemaRef ds:uri="http://purl.org/dc/dcmitype/"/>
    <ds:schemaRef ds:uri="http://www.w3.org/XML/1998/namespace"/>
    <ds:schemaRef ds:uri="f8f8e586-ad9d-42b2-a460-0ac216b7faf8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421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Tw Cen MT</vt:lpstr>
      <vt:lpstr>ShapesVTI</vt:lpstr>
      <vt:lpstr>Digital Marketing Instructional Video</vt:lpstr>
      <vt:lpstr>The Client</vt:lpstr>
      <vt:lpstr>Social Media Strategy</vt:lpstr>
      <vt:lpstr>Why Instagram?</vt:lpstr>
      <vt:lpstr>The right platform</vt:lpstr>
      <vt:lpstr>PowerPoint Presentation</vt:lpstr>
      <vt:lpstr>PowerPoint Presentation</vt:lpstr>
      <vt:lpstr>PowerPoint Presentation</vt:lpstr>
      <vt:lpstr>PowerPoint Presentation</vt:lpstr>
      <vt:lpstr>(updated) Member Profiles </vt:lpstr>
      <vt:lpstr>PowerPoint Presentation</vt:lpstr>
      <vt:lpstr>Why do this?</vt:lpstr>
      <vt:lpstr>Customer value</vt:lpstr>
      <vt:lpstr>Mock Implementation</vt:lpstr>
      <vt:lpstr>Instagram dance cover posts</vt:lpstr>
      <vt:lpstr>Why do this?</vt:lpstr>
      <vt:lpstr>PowerPoint Presentation</vt:lpstr>
      <vt:lpstr>Why do this?</vt:lpstr>
      <vt:lpstr>Customer value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Instructional Video</dc:title>
  <dc:creator>Duncan Do</dc:creator>
  <cp:lastModifiedBy>Duncan Do</cp:lastModifiedBy>
  <cp:revision>6</cp:revision>
  <dcterms:created xsi:type="dcterms:W3CDTF">2020-08-21T06:15:51Z</dcterms:created>
  <dcterms:modified xsi:type="dcterms:W3CDTF">2020-08-21T08:33:45Z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0x0101004BE6F9223807794E9C046285B4778905</vt:lpwstr>
  </property>
</Properties>
</file>