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3"/>
  </p:notesMasterIdLst>
  <p:sldIdLst>
    <p:sldId id="256" r:id="rId5"/>
    <p:sldId id="369" r:id="rId6"/>
    <p:sldId id="396" r:id="rId7"/>
    <p:sldId id="328" r:id="rId8"/>
    <p:sldId id="391" r:id="rId9"/>
    <p:sldId id="324" r:id="rId10"/>
    <p:sldId id="326" r:id="rId11"/>
    <p:sldId id="284" r:id="rId12"/>
    <p:sldId id="307" r:id="rId13"/>
    <p:sldId id="367" r:id="rId14"/>
    <p:sldId id="377" r:id="rId15"/>
    <p:sldId id="386" r:id="rId16"/>
    <p:sldId id="370" r:id="rId17"/>
    <p:sldId id="384" r:id="rId18"/>
    <p:sldId id="376" r:id="rId19"/>
    <p:sldId id="339" r:id="rId20"/>
    <p:sldId id="316" r:id="rId21"/>
    <p:sldId id="330" r:id="rId22"/>
    <p:sldId id="317" r:id="rId23"/>
    <p:sldId id="306" r:id="rId24"/>
    <p:sldId id="361" r:id="rId25"/>
    <p:sldId id="389" r:id="rId26"/>
    <p:sldId id="394" r:id="rId27"/>
    <p:sldId id="380" r:id="rId28"/>
    <p:sldId id="387" r:id="rId29"/>
    <p:sldId id="359" r:id="rId30"/>
    <p:sldId id="302" r:id="rId31"/>
    <p:sldId id="37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06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031"/>
    <a:srgbClr val="1F3764"/>
    <a:srgbClr val="FCFCFC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42081-66E5-9D72-9BE8-3804CC81AA33}" v="33" dt="2024-10-11T14:25:24.983"/>
    <p1510:client id="{A2913547-FF1A-A74F-97FD-C05A29EC8E03}" v="933" dt="2024-10-11T14:41:46.774"/>
    <p1510:client id="{C5CD4D5F-EBA4-D116-A757-43E6DD6973BB}" v="455" dt="2024-10-11T06:01:21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3"/>
  </p:normalViewPr>
  <p:slideViewPr>
    <p:cSldViewPr snapToGrid="0" showGuides="1">
      <p:cViewPr varScale="1">
        <p:scale>
          <a:sx n="114" d="100"/>
          <a:sy n="114" d="100"/>
        </p:scale>
        <p:origin x="616" y="168"/>
      </p:cViewPr>
      <p:guideLst>
        <p:guide orient="horz" pos="1706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E908D-0D43-C24E-B86C-472C8E8146AA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62F78-91EA-4740-9C2A-6771732F3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70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5A5A5A"/>
                </a:solidFill>
                <a:effectLst/>
                <a:latin typeface="Hind" panose="02000000000000000000" pitchFamily="2" charset="77"/>
              </a:rPr>
              <a:t>In this session, I am talking about our work to bring mailbox types to Erlang.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06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D8E16-721C-09D7-3388-2DED95012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D2AA1-FF01-FEC9-5CA8-10A0C6E3E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AE0BF-1FAF-97C2-34F7-C3D70EE02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Agile development follows the same approach in an iterative fashion, which still benefits from catching errors early.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But how do we catch errors early in practice?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1CA92-5BAE-F2BE-9E7F-B2A7C68AA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1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31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One tried and tested approach we all use is type-checking.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836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We are all familiar with data typing: it detects computation errors.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Types describe the structure of data, e.g., an integer, a string, or a function type.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Data types focus on what the program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is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in terms of data and their relationships.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 Erlang, we specify the type of data with type definitions and function specs.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Some examples: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Dialyzer: uses success typing to report errors only in cases where it can prove that our code or specs are incorrect (errors can still slip through).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Etylizer: uses set-theoretic typing to report cases where it cannot prove that our code is correct (may rule out valid programs).</a:t>
            </a:r>
          </a:p>
          <a:p>
            <a:pPr marL="171450" indent="-171450">
              <a:buFontTx/>
              <a:buChar char="-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Same goes for eqWAlizer.</a:t>
            </a:r>
          </a:p>
          <a:p>
            <a:pPr marL="171450" indent="-171450">
              <a:buFontTx/>
              <a:buChar char="-"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Behavioural typing: it detects communication errors.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Types describe the protocol interaction, e.g. send one message, receive another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Behavioural types focus on that the program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does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in terms of the process communication protocol.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One example is mailbox typing, which is the focus of this presentation. What are the advantages of mailbox typing?</a:t>
            </a:r>
          </a:p>
          <a:p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GB" b="0" i="0" u="sng" strike="noStrike">
                <a:solidFill>
                  <a:srgbClr val="000000"/>
                </a:solidFill>
                <a:effectLst/>
                <a:latin typeface="-webkit-standard"/>
              </a:rPr>
              <a:t>Detailed notes in case people ask:</a:t>
            </a:r>
          </a:p>
          <a:p>
            <a:pPr marL="0" indent="0">
              <a:buFontTx/>
              <a:buNone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eqWAlizer: gradual typing, local typing and inference (function by function) -&gt; errors are localised and easy to interpret, developed in Scala, covers most of the syntax except for contrived cases.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etylizer: set-theoretic typing, type checking done per module -&gt; errors are localised and easy to interpret, developed in Erlang, does not cover the full Erlang syntax.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b="0" i="0" u="none" strike="noStrike">
              <a:solidFill>
                <a:srgbClr val="000000"/>
              </a:solidFill>
              <a:effectLst/>
              <a:latin typeface="-webkit-standard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dialyzer: global type checking and inference (goes over module boundaries) -&gt; errors can be a bit difficult to interpret, developed in Erlang, covers the full Erlang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65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03166-C7B9-C0BC-7473-8BDEC72DF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BC4F8-A37B-B547-D9AC-A941926209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38FA2-6FB5-E418-7C58-7E1AF4207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11AD0-E5BD-A2F5-E6F5-697F22A78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83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1E3563"/>
                </a:solidFill>
                <a:effectLst/>
                <a:latin typeface="+mn-lt"/>
              </a:rPr>
              <a:t>Send capability:</a:t>
            </a:r>
            <a:r>
              <a:rPr lang="en-GB" sz="1200">
                <a:solidFill>
                  <a:srgbClr val="1E3563"/>
                </a:solidFill>
                <a:effectLst/>
                <a:latin typeface="+mn-lt"/>
              </a:rPr>
              <a:t> obligation to send messages with pattern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1E3563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solidFill>
                  <a:srgbClr val="1E3563"/>
                </a:solidFill>
                <a:effectLst/>
                <a:latin typeface="+mn-lt"/>
              </a:rPr>
              <a:t>Receive capability:</a:t>
            </a:r>
            <a:r>
              <a:rPr lang="en-GB" sz="1200">
                <a:solidFill>
                  <a:srgbClr val="1E3563"/>
                </a:solidFill>
                <a:effectLst/>
                <a:latin typeface="+mn-lt"/>
              </a:rPr>
              <a:t> mailbox contains messages with pattern P </a:t>
            </a:r>
            <a:endParaRPr lang="en-GB" sz="120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solidFill>
                <a:srgbClr val="1E3563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>
                <a:latin typeface="+mn-lt"/>
              </a:rPr>
              <a:t>Many writer, one reader:</a:t>
            </a:r>
            <a:r>
              <a:rPr lang="en-GB" sz="1200">
                <a:latin typeface="+mn-lt"/>
              </a:rPr>
              <a:t> sending simply adds a message to the mailbox, but it is the consumption of the message that determines the behaviour of the process.</a:t>
            </a:r>
            <a:endParaRPr lang="en-GB" sz="1200">
              <a:solidFill>
                <a:srgbClr val="1E3563"/>
              </a:solidFill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effectLst/>
              <a:latin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92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86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/>
              <a:t>Concept of an interface: a set of messages that a mailbox can receive.</a:t>
            </a:r>
          </a:p>
          <a:p>
            <a:endParaRPr lang="en-GB" b="0"/>
          </a:p>
          <a:p>
            <a:r>
              <a:rPr lang="en-GB" b="0"/>
              <a:t>We then associate interfaces with Erlang functions using function specs.</a:t>
            </a:r>
          </a:p>
          <a:p>
            <a:endParaRPr lang="en-GB" b="0"/>
          </a:p>
          <a:p>
            <a:r>
              <a:rPr lang="en-GB" b="0"/>
              <a:t>How do we implement it in Erlang? Using type definitions as shown.</a:t>
            </a:r>
          </a:p>
          <a:p>
            <a:endParaRPr lang="en-GB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41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-new</a:t>
            </a:r>
            <a:r>
              <a:rPr lang="en-GB"/>
              <a:t> and </a:t>
            </a:r>
            <a:r>
              <a:rPr lang="en-GB" b="1"/>
              <a:t>–use </a:t>
            </a:r>
            <a:r>
              <a:rPr lang="en-GB"/>
              <a:t>are tied with the function scope. Once the function decorated with </a:t>
            </a:r>
            <a:r>
              <a:rPr lang="en-GB" b="1"/>
              <a:t>new</a:t>
            </a:r>
            <a:r>
              <a:rPr lang="en-GB"/>
              <a:t> goes out of scope, so does the associated mailbox.</a:t>
            </a:r>
          </a:p>
          <a:p>
            <a:endParaRPr lang="en-GB"/>
          </a:p>
          <a:p>
            <a:r>
              <a:rPr lang="en-GB"/>
              <a:t>Remark: in practice, Erlang does not yet support custom function attributes, which is why we codify the association between interfaces and Erlang functions using module-level attributes.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66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00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When we develop message-driven concurrent systems, we specify two aspects:</a:t>
            </a:r>
          </a:p>
          <a:p>
            <a:pPr marL="171450" indent="-171450">
              <a:buFontTx/>
              <a:buChar char="-"/>
            </a:pPr>
            <a:r>
              <a:rPr lang="en-GB"/>
              <a:t>Sequential computation that manipulates data locally</a:t>
            </a:r>
          </a:p>
          <a:p>
            <a:pPr marL="171450" indent="-171450">
              <a:buFontTx/>
              <a:buChar char="-"/>
            </a:pPr>
            <a:r>
              <a:rPr lang="en-GB"/>
              <a:t>Process communication that decomposes computation tasks and how processes coordinate</a:t>
            </a:r>
          </a:p>
          <a:p>
            <a:pPr marL="171450" indent="-171450">
              <a:buFontTx/>
              <a:buChar char="-"/>
            </a:pPr>
            <a:endParaRPr lang="en-GB"/>
          </a:p>
          <a:p>
            <a:pPr marL="0" indent="0">
              <a:buFontTx/>
              <a:buNone/>
            </a:pPr>
            <a:r>
              <a:rPr lang="en-GB"/>
              <a:t>In both cases, errors are bound to arise:</a:t>
            </a:r>
          </a:p>
          <a:p>
            <a:pPr marL="171450" indent="-171450">
              <a:buFontTx/>
              <a:buChar char="-"/>
            </a:pPr>
            <a:r>
              <a:rPr lang="en-GB"/>
              <a:t>Data type errors occur during computation</a:t>
            </a:r>
          </a:p>
          <a:p>
            <a:pPr marL="171450" indent="-171450">
              <a:buFontTx/>
              <a:buChar char="-"/>
            </a:pPr>
            <a:r>
              <a:rPr lang="en-GB"/>
              <a:t>Protocol errors occur when process interact or cooperate with one another</a:t>
            </a:r>
          </a:p>
          <a:p>
            <a:pPr marL="0" indent="0">
              <a:buFontTx/>
              <a:buNone/>
            </a:pPr>
            <a:endParaRPr lang="en-GB"/>
          </a:p>
          <a:p>
            <a:pPr marL="0" indent="0">
              <a:buFontTx/>
              <a:buNone/>
            </a:pPr>
            <a:r>
              <a:rPr lang="en-GB"/>
              <a:t>In Erlang, such errors are typically reported when the program executes. What are common communication errors that arise?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176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307A-A3BC-EDCC-FA12-AF7843F0F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98BF8B-A6AD-A6BF-B130-65EC98996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91CF2-20CB-AD79-3951-8ED11F0A1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Describe how it is done.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3E5A-41FB-54A2-2813-B5BF97E56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953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+mn-lt"/>
                <a:cs typeface="Segoe UI Light" panose="020B0502040204020203" pitchFamily="34" charset="0"/>
              </a:rPr>
              <a:t>Our current implementation captures these common communication paradigms.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>
              <a:latin typeface="+mn-lt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>
                <a:latin typeface="+mn-lt"/>
                <a:cs typeface="Segoe UI Light" panose="020B0502040204020203" pitchFamily="34" charset="0"/>
              </a:rPr>
              <a:t>11/17 expressiveness examples from ICFP’23.</a:t>
            </a:r>
          </a:p>
          <a:p>
            <a:endParaRPr lang="en-GB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151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3CDB1-5F39-1316-DC12-168726E81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FB039-AE23-80FC-C324-0F2138DBAE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3DC130-6724-6A0C-5F1B-C8C5ED61B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We start with a syntactical subset of the full Erlang syntax (do not use the word “core” since this can be misunderstood as Core Erlang).</a:t>
            </a:r>
          </a:p>
          <a:p>
            <a:endParaRPr lang="en-GB"/>
          </a:p>
          <a:p>
            <a:r>
              <a:rPr lang="en-GB"/>
              <a:t>In the longer term we want to:</a:t>
            </a:r>
          </a:p>
          <a:p>
            <a:r>
              <a:rPr lang="en-GB"/>
              <a:t>- Allow Mailboxer to function with code that can be annotated gradually to lower the its adoption barrier</a:t>
            </a:r>
          </a:p>
          <a:p>
            <a:r>
              <a:rPr lang="en-GB"/>
              <a:t>- Apply Mailboxer on existing code bases or not burdening the developer with having to specify obvious types or communication patterns.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383C-1F1F-E24F-BE4F-694C4D161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878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Main message: Mailboxer is the first tool of its kind to bring mailbox types to Erlang and focusses on catching communication errors.</a:t>
            </a:r>
          </a:p>
          <a:p>
            <a:endParaRPr lang="en-GB"/>
          </a:p>
          <a:p>
            <a:r>
              <a:rPr lang="en-GB"/>
              <a:t>It can be used in tandem with other tools, such as Dialyzer and the other static approaches mentioned earlier.</a:t>
            </a:r>
          </a:p>
          <a:p>
            <a:endParaRPr lang="en-GB"/>
          </a:p>
          <a:p>
            <a:r>
              <a:rPr lang="en-GB"/>
              <a:t>It shows promise in that it can scale to describe different protocols by partitioning the mailbox logically.</a:t>
            </a:r>
          </a:p>
          <a:p>
            <a:endParaRPr lang="en-GB"/>
          </a:p>
          <a:p>
            <a:r>
              <a:rPr lang="en-GB"/>
              <a:t>It can express common communication paradigms.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80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eqWAlizer:</a:t>
            </a:r>
            <a:r>
              <a:rPr lang="en-GB"/>
              <a:t> a static typing approach.</a:t>
            </a:r>
          </a:p>
          <a:p>
            <a:endParaRPr lang="en-GB"/>
          </a:p>
          <a:p>
            <a:r>
              <a:rPr lang="en-GB" b="1"/>
              <a:t>Concuerror:</a:t>
            </a:r>
            <a:r>
              <a:rPr lang="en-GB"/>
              <a:t> a dynamic analysis approach that performs systematic testing to uncover concurrency errors, e.g., deadlocks and errors due to race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080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A6A2-4C9D-719B-FE3E-4FE6CCC7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FB648-20B3-86AF-CFBC-B98797910C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A9692D-ED57-54EB-E8B5-6ADF668BE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Mailboxer:</a:t>
            </a:r>
            <a:r>
              <a:rPr lang="en-GB"/>
              <a:t> a compromise between lightweight and full-blown analysis that still detects communication-centric errors that can be performed efficiently as the code is being developed.</a:t>
            </a:r>
          </a:p>
          <a:p>
            <a:endParaRPr lang="en-GB"/>
          </a:p>
          <a:p>
            <a:r>
              <a:rPr lang="en-GB" b="1"/>
              <a:t>The three approaches complement each other.</a:t>
            </a:r>
            <a:r>
              <a:rPr lang="en-GB"/>
              <a:t> Type checking does not catch all errors, which is why testing and dynamic model checking tools such as </a:t>
            </a:r>
            <a:r>
              <a:rPr lang="en-GB" err="1"/>
              <a:t>concuerror</a:t>
            </a:r>
            <a:r>
              <a:rPr lang="en-GB"/>
              <a:t> combined give us more assurances about our code.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BC45C-AAC3-D205-AB29-182F6E972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Explain the ID server and client. The server is bootstrapped via an </a:t>
            </a:r>
            <a:r>
              <a:rPr lang="en-GB" b="0" err="1"/>
              <a:t>init</a:t>
            </a:r>
            <a:r>
              <a:rPr lang="en-GB" b="0"/>
              <a:t>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Remark that it is given in pseudo-Erlang.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Payload mismatch:</a:t>
            </a:r>
            <a:r>
              <a:rPr lang="en-GB"/>
              <a:t> the types in the message payload do not match, leading to a server crash.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5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Explain the ID server and client. The server is bootstrapped via an </a:t>
            </a:r>
            <a:r>
              <a:rPr lang="en-GB" b="0" err="1"/>
              <a:t>init</a:t>
            </a:r>
            <a:r>
              <a:rPr lang="en-GB" b="0"/>
              <a:t> message.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/>
              <a:t>Remark that it is given in pseudo-Erlang.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1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Payload mismatch:</a:t>
            </a:r>
            <a:r>
              <a:rPr lang="en-GB"/>
              <a:t> the types in the message payload do not match, leading to a server crash.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234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/>
              <a:t>Unsupported request:</a:t>
            </a:r>
            <a:r>
              <a:rPr lang="en-GB"/>
              <a:t> the client (or any other process) sends messages the server logic or protocol does not handle, leading to mailbox junk.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8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Unexpected request:</a:t>
            </a:r>
            <a:r>
              <a:rPr lang="en-US"/>
              <a:t> the client sends a message that violates the protocol, e.g., here we </a:t>
            </a:r>
            <a:r>
              <a:rPr lang="en-GB" noProof="0"/>
              <a:t>initialise the server twice, which leads to the crash in the defensive expression being triggered.</a:t>
            </a:r>
            <a:r>
              <a:rPr lang="en-US"/>
              <a:t> </a:t>
            </a:r>
          </a:p>
          <a:p>
            <a:endParaRPr lang="en-GB" sz="1600" baseline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3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Omitted reply:</a:t>
            </a:r>
            <a:r>
              <a:rPr lang="en-US" b="0"/>
              <a:t> the server erroneously omits sending a reply in response to a request issued by the client, causing the client to block.</a:t>
            </a:r>
            <a:endParaRPr lang="en-US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75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Interpret slide in own words.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56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I’m showing a typical cycle in the development process.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Lesson: fail fast, fail cheap </a:t>
            </a:r>
            <a:r>
              <a:rPr lang="en-GB" b="0" i="1" u="none" strike="noStrike">
                <a:solidFill>
                  <a:srgbClr val="222222"/>
                </a:solidFill>
                <a:effectLst/>
                <a:latin typeface="+mn-lt"/>
              </a:rPr>
              <a:t>and </a:t>
            </a:r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fail early. 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If you do get something wrong, get it wrong when the cost of fixing the problem is still low.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r>
              <a:rPr lang="en-GB" b="0" i="0" u="none" strike="noStrike">
                <a:solidFill>
                  <a:srgbClr val="222222"/>
                </a:solidFill>
                <a:effectLst/>
                <a:latin typeface="+mn-lt"/>
              </a:rPr>
              <a:t>Moral: catch errors as early as possible!</a:t>
            </a: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  <a:p>
            <a:endParaRPr lang="en-GB" b="0" i="0" u="none" strike="noStrike">
              <a:solidFill>
                <a:srgbClr val="222222"/>
              </a:solidFill>
              <a:effectLst/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562F78-91EA-4740-9C2A-6771732F39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34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7D19-A2F6-A4EB-E10E-2FB5C0C70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CD618-DA7D-2C43-4A5F-191E397E3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94A6-5BFB-2ABA-4CA4-B84E0AD0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A95C6F8-54B1-8343-8E9C-ECA1F9779677}" type="datetimeFigureOut">
              <a:rPr lang="en-US" smtClean="0"/>
              <a:pPr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DB8DC-A0A0-1AC8-F924-C099BDE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F07A9-E70D-95FF-D95D-A818661A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BEEECD-2F86-744F-B5EE-9FF181C09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0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588DDB-1475-0316-E9AB-A22527805604}"/>
              </a:ext>
            </a:extLst>
          </p:cNvPr>
          <p:cNvSpPr/>
          <p:nvPr userDrawn="1"/>
        </p:nvSpPr>
        <p:spPr>
          <a:xfrm>
            <a:off x="-1" y="0"/>
            <a:ext cx="477202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BCDDD-6BDC-A2A0-0852-D2EA3CDE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3600"/>
            <a:ext cx="4289425" cy="1440000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>
              <a:defRPr sz="4000" b="0" i="0">
                <a:solidFill>
                  <a:srgbClr val="FCFCFC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DE7B-1264-3349-8368-84B2BAAEE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9CDA4-197C-2BD9-92C5-72DC888F7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545500"/>
            <a:ext cx="4289425" cy="3767000"/>
          </a:xfrm>
          <a:solidFill>
            <a:schemeClr val="accent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>
              <a:buNone/>
              <a:defRPr sz="2800" b="0" i="0">
                <a:solidFill>
                  <a:srgbClr val="FCFCFC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5014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B120-34A2-E109-3099-EC407D51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05375-BC13-907F-7167-4379759E0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1825625"/>
            <a:ext cx="10799999" cy="43513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2EBAD-F6D7-16C4-99CF-AF6A7421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95C6F8-54B1-8343-8E9C-ECA1F977967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4A61-B69C-B2E4-43A8-5C6F67053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798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6CD9E-8874-2124-D578-E0F80D145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499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BEEECD-2F86-744F-B5EE-9FF181C0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4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38738-13DA-CD15-7FF6-08B5D9A4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81D4A-0F73-CB25-D8E7-96C9D7258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B499C-1B6A-59C9-2D31-91ED26B3BF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95C6F8-54B1-8343-8E9C-ECA1F977967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C0A48-D83F-40D6-BA0B-859A3B2E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95E5A-07B2-EB42-D2B8-430F270E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BEEECD-2F86-744F-B5EE-9FF181C0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E32A4-9BA5-311B-E1B5-BD4A3ECD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74501-7D36-2CD6-59AB-D770BA8E8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000" cy="4351338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spcBef>
                <a:spcPts val="1600"/>
              </a:spcBef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0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125D4-6FCA-7C3D-AF7A-43C2991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EF525-6CF2-B2F6-0F66-B123EA675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8965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E325-8A1A-8718-5857-EF5D1383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45F51-12FC-F777-5EBF-431F258DA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1F78C-9E6C-76B8-B288-72D04506ED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6600" y="1825625"/>
            <a:ext cx="5181600" cy="4351338"/>
          </a:xfrm>
        </p:spPr>
        <p:txBody>
          <a:bodyPr/>
          <a:lstStyle>
            <a:lvl1pPr marL="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spcBef>
                <a:spcPts val="1600"/>
              </a:spcBef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944DB-FD9A-01D1-47AE-96DFB56E6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7A95C6F8-54B1-8343-8E9C-ECA1F9779677}" type="datetimeFigureOut">
              <a:rPr lang="en-US" smtClean="0"/>
              <a:pPr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813A2B-3F5C-5211-6508-16374F537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80800" y="636021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03793-55F0-6ADF-2405-41FDE025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5000" y="6333711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ABEEECD-2F86-744F-B5EE-9FF181C09E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49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BED0-2F2B-40E8-C0D8-C78E28A35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800000" cy="1325563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7793E-302D-17B8-3524-F8271546F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48294-1980-5ADB-5FF6-8ED901589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44799"/>
            <a:ext cx="5157787" cy="3344863"/>
          </a:xfrm>
        </p:spPr>
        <p:txBody>
          <a:bodyPr/>
          <a:lstStyle>
            <a:lvl1pPr marL="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69431-5C49-AA95-E8D3-22A9D1D84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600" y="1681163"/>
            <a:ext cx="5183188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684A9-2C1D-7095-9713-FDF452B70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600" y="2844799"/>
            <a:ext cx="5183188" cy="3344863"/>
          </a:xfrm>
        </p:spPr>
        <p:txBody>
          <a:bodyPr/>
          <a:lstStyle>
            <a:lvl1pPr marL="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 marL="9144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 marL="13716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 marL="1828800" indent="0">
              <a:buNone/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42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797B-96B9-9A75-63F9-DC544E02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4800"/>
          </a:xfrm>
        </p:spPr>
        <p:txBody>
          <a:bodyPr/>
          <a:lstStyle>
            <a:lvl1pPr>
              <a:defRPr b="0" i="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8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1949224-18C4-6CB8-6E8A-526E7AB8B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2766600"/>
            <a:ext cx="10800000" cy="1324800"/>
          </a:xfrm>
        </p:spPr>
        <p:txBody>
          <a:bodyPr/>
          <a:lstStyle>
            <a:lvl1pPr algn="ctr">
              <a:defRPr b="0" i="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7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94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AC71-9B24-C57B-9696-3255D66A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5577-BAEF-D94B-804B-5029BDE32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96E4F-1EB4-A8CA-0742-897A8279E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209C2-581F-E3E0-4E12-09CEE345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95C6F8-54B1-8343-8E9C-ECA1F9779677}" type="datetimeFigureOut">
              <a:rPr lang="en-US" smtClean="0"/>
              <a:t>10/18/24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546E1-A449-8823-BB12-1DDAA1A7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73624-633A-ADB9-800F-3772684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ABEEECD-2F86-744F-B5EE-9FF181C0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13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83089-DD1C-64C5-7A9D-69EF918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EFD4A-4D1B-9C35-FFD9-C2EC3C658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0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F461AC-2831-8E70-D481-54BC051CE9AA}"/>
              </a:ext>
            </a:extLst>
          </p:cNvPr>
          <p:cNvSpPr/>
          <p:nvPr userDrawn="1"/>
        </p:nvSpPr>
        <p:spPr>
          <a:xfrm>
            <a:off x="-1" y="0"/>
            <a:ext cx="503999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>
          <a:solidFill>
            <a:srgbClr val="002060"/>
          </a:solidFill>
          <a:latin typeface="Avenir Light" panose="020B0402020203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spcAft>
          <a:spcPts val="0"/>
        </a:spcAft>
        <a:buFont typeface="Arial" panose="020B0604020202020204" pitchFamily="34" charset="0"/>
        <a:buChar char="•"/>
        <a:defRPr sz="28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2">
              <a:lumMod val="2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178A-6C90-BF57-7349-C459965B0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597426"/>
            <a:ext cx="10668000" cy="831573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US" sz="4000">
                <a:latin typeface="Segoe UI Light" panose="020B0502040204020203" pitchFamily="34" charset="0"/>
                <a:cs typeface="Segoe UI Light" panose="020B0502040204020203" pitchFamily="34" charset="0"/>
              </a:rPr>
              <a:t>Early Detection of Erlang Communication 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07220-D44A-4A16-CC3F-227E6D06A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895343"/>
            <a:ext cx="10590212" cy="12703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solidFill>
                  <a:schemeClr val="accent1"/>
                </a:solidFill>
                <a:latin typeface="Segoe UI Light"/>
                <a:cs typeface="Segoe UI Light"/>
              </a:rPr>
              <a:t>Duncan Paul Attard</a:t>
            </a:r>
            <a:r>
              <a:rPr lang="en-US">
                <a:latin typeface="Segoe UI Light"/>
                <a:cs typeface="Segoe UI Light"/>
              </a:rPr>
              <a:t> • Simon Fowler • Simon Gay • Danielle Marshall • </a:t>
            </a:r>
            <a:r>
              <a:rPr lang="en-US">
                <a:solidFill>
                  <a:schemeClr val="accent1"/>
                </a:solidFill>
                <a:latin typeface="Segoe UI Light"/>
                <a:cs typeface="Segoe UI Light"/>
              </a:rPr>
              <a:t>Phil Trinder</a:t>
            </a:r>
            <a:br>
              <a:rPr lang="en-US"/>
            </a:br>
            <a:endParaRPr lang="en-US"/>
          </a:p>
          <a:p>
            <a:r>
              <a:rPr lang="en-US"/>
              <a:t>CodeBEAM Europe • 2024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7F3E96B5-41A3-712B-E961-8D46EF975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202" y="5318450"/>
            <a:ext cx="3223206" cy="9981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!!communication_errors">
            <a:extLst>
              <a:ext uri="{FF2B5EF4-FFF2-40B4-BE49-F238E27FC236}">
                <a16:creationId xmlns:a16="http://schemas.microsoft.com/office/drawing/2014/main" id="{661E070A-5324-4E62-6975-98461F1B0FAB}"/>
              </a:ext>
            </a:extLst>
          </p:cNvPr>
          <p:cNvSpPr txBox="1"/>
          <p:nvPr/>
        </p:nvSpPr>
        <p:spPr>
          <a:xfrm>
            <a:off x="4971153" y="1803331"/>
            <a:ext cx="2327482" cy="707886"/>
          </a:xfrm>
          <a:prstGeom prst="rect">
            <a:avLst/>
          </a:prstGeom>
          <a:solidFill>
            <a:srgbClr val="1F3764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46BA32-A756-2B66-1FE9-CE2EA37C0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7143" y="5387260"/>
            <a:ext cx="3221999" cy="86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8-point Star 10">
            <a:extLst>
              <a:ext uri="{FF2B5EF4-FFF2-40B4-BE49-F238E27FC236}">
                <a16:creationId xmlns:a16="http://schemas.microsoft.com/office/drawing/2014/main" id="{71DD337C-74E0-D67F-D9E7-C49856FFE9D6}"/>
              </a:ext>
            </a:extLst>
          </p:cNvPr>
          <p:cNvSpPr/>
          <p:nvPr/>
        </p:nvSpPr>
        <p:spPr>
          <a:xfrm>
            <a:off x="7010401" y="1025874"/>
            <a:ext cx="1088571" cy="1088571"/>
          </a:xfrm>
          <a:prstGeom prst="star8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latin typeface="Segoe UI Light" panose="020B0502040204020203" pitchFamily="34" charset="0"/>
                <a:cs typeface="Segoe UI Light" panose="020B0502040204020203" pitchFamily="34" charset="0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2921782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C3ED4-E1C0-993D-E792-9F25F357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 fast, cheaply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29FAA-A043-FA93-E562-B5A3A27EC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/>
              <a:t>Less debugging</a:t>
            </a:r>
            <a:r>
              <a:rPr lang="en-GB"/>
              <a:t> effort</a:t>
            </a:r>
          </a:p>
          <a:p>
            <a:r>
              <a:rPr lang="en-GB"/>
              <a:t>Avoid </a:t>
            </a:r>
            <a:r>
              <a:rPr lang="en-GB" b="1"/>
              <a:t>production failures</a:t>
            </a:r>
          </a:p>
          <a:p>
            <a:r>
              <a:rPr lang="en-GB"/>
              <a:t>Reduce overall </a:t>
            </a:r>
            <a:r>
              <a:rPr lang="en-GB" b="1"/>
              <a:t>cost</a:t>
            </a:r>
          </a:p>
          <a:p>
            <a:r>
              <a:rPr lang="en-GB"/>
              <a:t>Safeguard </a:t>
            </a:r>
            <a:r>
              <a:rPr lang="en-GB" b="1"/>
              <a:t>reputation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91D98AE-ED72-4A2A-5B41-4ACA2CC9C230}"/>
              </a:ext>
            </a:extLst>
          </p:cNvPr>
          <p:cNvGrpSpPr/>
          <p:nvPr/>
        </p:nvGrpSpPr>
        <p:grpSpPr>
          <a:xfrm>
            <a:off x="5116725" y="1640232"/>
            <a:ext cx="6914274" cy="3672268"/>
            <a:chOff x="5116725" y="1640232"/>
            <a:chExt cx="6914274" cy="3672268"/>
          </a:xfrm>
        </p:grpSpPr>
        <p:pic>
          <p:nvPicPr>
            <p:cNvPr id="12" name="Picture 11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DD6A3B7E-155A-5468-06BD-815863DED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725" y="1640233"/>
              <a:ext cx="6914274" cy="35775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68619F-734A-DC60-A7C0-6496DD9EBEA8}"/>
                </a:ext>
              </a:extLst>
            </p:cNvPr>
            <p:cNvSpPr/>
            <p:nvPr/>
          </p:nvSpPr>
          <p:spPr>
            <a:xfrm>
              <a:off x="7112000" y="1640232"/>
              <a:ext cx="1181100" cy="3672268"/>
            </a:xfrm>
            <a:prstGeom prst="rect">
              <a:avLst/>
            </a:prstGeom>
            <a:solidFill>
              <a:srgbClr val="BA0031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4279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E2BE7-7192-C4F9-C93C-C18DB1BB4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9192-2E76-8CAD-5D53-5125F35B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Fail fast, cheaply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2F01B-65B5-0F75-FCE6-BECC676C2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/>
              <a:t>Less debugging</a:t>
            </a:r>
            <a:r>
              <a:rPr lang="en-GB"/>
              <a:t> effort</a:t>
            </a:r>
          </a:p>
          <a:p>
            <a:r>
              <a:rPr lang="en-GB"/>
              <a:t>Avoid </a:t>
            </a:r>
            <a:r>
              <a:rPr lang="en-GB" b="1"/>
              <a:t>production failures</a:t>
            </a:r>
          </a:p>
          <a:p>
            <a:r>
              <a:rPr lang="en-GB"/>
              <a:t>Reduce overall </a:t>
            </a:r>
            <a:r>
              <a:rPr lang="en-GB" b="1"/>
              <a:t>cost</a:t>
            </a:r>
          </a:p>
          <a:p>
            <a:r>
              <a:rPr lang="en-GB"/>
              <a:t>Safeguard </a:t>
            </a:r>
            <a:r>
              <a:rPr lang="en-GB" b="1"/>
              <a:t>reputation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63161F-B497-D374-543C-1E0ABD291B2F}"/>
              </a:ext>
            </a:extLst>
          </p:cNvPr>
          <p:cNvGrpSpPr/>
          <p:nvPr/>
        </p:nvGrpSpPr>
        <p:grpSpPr>
          <a:xfrm>
            <a:off x="5116725" y="1640232"/>
            <a:ext cx="1641884" cy="3672268"/>
            <a:chOff x="5116725" y="1640232"/>
            <a:chExt cx="6914274" cy="3672268"/>
          </a:xfrm>
        </p:grpSpPr>
        <p:pic>
          <p:nvPicPr>
            <p:cNvPr id="12" name="Picture 11" descr="A graph with a blue line&#10;&#10;Description automatically generated">
              <a:extLst>
                <a:ext uri="{FF2B5EF4-FFF2-40B4-BE49-F238E27FC236}">
                  <a16:creationId xmlns:a16="http://schemas.microsoft.com/office/drawing/2014/main" id="{ED85B0C8-BA06-7352-0E77-6FAD6996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6725" y="1640233"/>
              <a:ext cx="6914274" cy="357753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68A4AD-C904-77D9-85CD-F895C5C7B32B}"/>
                </a:ext>
              </a:extLst>
            </p:cNvPr>
            <p:cNvSpPr/>
            <p:nvPr/>
          </p:nvSpPr>
          <p:spPr>
            <a:xfrm>
              <a:off x="7112000" y="1640232"/>
              <a:ext cx="1181100" cy="3672268"/>
            </a:xfrm>
            <a:prstGeom prst="rect">
              <a:avLst/>
            </a:prstGeom>
            <a:solidFill>
              <a:srgbClr val="BA0031">
                <a:alpha val="4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3EED5DD-1A01-67FE-A216-9840993DDE9B}"/>
              </a:ext>
            </a:extLst>
          </p:cNvPr>
          <p:cNvSpPr txBox="1"/>
          <p:nvPr/>
        </p:nvSpPr>
        <p:spPr>
          <a:xfrm>
            <a:off x="5481709" y="5459032"/>
            <a:ext cx="91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Sprint 1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0D67E5-7BB3-F82E-0F82-969F3151677D}"/>
              </a:ext>
            </a:extLst>
          </p:cNvPr>
          <p:cNvGrpSpPr/>
          <p:nvPr/>
        </p:nvGrpSpPr>
        <p:grpSpPr>
          <a:xfrm>
            <a:off x="6634049" y="1640232"/>
            <a:ext cx="1641884" cy="4188132"/>
            <a:chOff x="6634049" y="1640232"/>
            <a:chExt cx="1641884" cy="418813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AAFAE3-515E-205B-7B7D-824B74FF6122}"/>
                </a:ext>
              </a:extLst>
            </p:cNvPr>
            <p:cNvGrpSpPr/>
            <p:nvPr/>
          </p:nvGrpSpPr>
          <p:grpSpPr>
            <a:xfrm>
              <a:off x="6634049" y="1640232"/>
              <a:ext cx="1641884" cy="3672268"/>
              <a:chOff x="5116725" y="1640232"/>
              <a:chExt cx="6914274" cy="3672268"/>
            </a:xfrm>
          </p:grpSpPr>
          <p:pic>
            <p:nvPicPr>
              <p:cNvPr id="14" name="Picture 13" descr="A graph with a blue line&#10;&#10;Description automatically generated">
                <a:extLst>
                  <a:ext uri="{FF2B5EF4-FFF2-40B4-BE49-F238E27FC236}">
                    <a16:creationId xmlns:a16="http://schemas.microsoft.com/office/drawing/2014/main" id="{C9A2F420-B962-F7FE-FE28-C91FEE72B6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725" y="1640233"/>
                <a:ext cx="6914274" cy="357753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F691F9D-32E4-6651-B961-8AA56DACBCA1}"/>
                  </a:ext>
                </a:extLst>
              </p:cNvPr>
              <p:cNvSpPr/>
              <p:nvPr/>
            </p:nvSpPr>
            <p:spPr>
              <a:xfrm>
                <a:off x="7112000" y="1640232"/>
                <a:ext cx="1181100" cy="3672268"/>
              </a:xfrm>
              <a:prstGeom prst="rect">
                <a:avLst/>
              </a:prstGeom>
              <a:solidFill>
                <a:srgbClr val="BA0031">
                  <a:alpha val="4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F3F01F-D3D8-C912-D863-6F27846898E2}"/>
                </a:ext>
              </a:extLst>
            </p:cNvPr>
            <p:cNvSpPr txBox="1"/>
            <p:nvPr/>
          </p:nvSpPr>
          <p:spPr>
            <a:xfrm>
              <a:off x="6999033" y="545903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latin typeface="Segoe UI Light" panose="020B0502040204020203" pitchFamily="34" charset="0"/>
                  <a:cs typeface="Segoe UI Light" panose="020B0502040204020203" pitchFamily="34" charset="0"/>
                </a:rPr>
                <a:t>Sprint 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28F688-7DB3-D8EC-A4F4-F41FBC8F4FBA}"/>
              </a:ext>
            </a:extLst>
          </p:cNvPr>
          <p:cNvGrpSpPr/>
          <p:nvPr/>
        </p:nvGrpSpPr>
        <p:grpSpPr>
          <a:xfrm>
            <a:off x="8159095" y="1640232"/>
            <a:ext cx="1641884" cy="4188132"/>
            <a:chOff x="8159095" y="1640232"/>
            <a:chExt cx="1641884" cy="418813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B90027-3A75-9124-E469-58E608991BCE}"/>
                </a:ext>
              </a:extLst>
            </p:cNvPr>
            <p:cNvGrpSpPr/>
            <p:nvPr/>
          </p:nvGrpSpPr>
          <p:grpSpPr>
            <a:xfrm>
              <a:off x="8159095" y="1640232"/>
              <a:ext cx="1641884" cy="3672268"/>
              <a:chOff x="5116725" y="1640232"/>
              <a:chExt cx="6914274" cy="3672268"/>
            </a:xfrm>
          </p:grpSpPr>
          <p:pic>
            <p:nvPicPr>
              <p:cNvPr id="20" name="Picture 19" descr="A graph with a blue line&#10;&#10;Description automatically generated">
                <a:extLst>
                  <a:ext uri="{FF2B5EF4-FFF2-40B4-BE49-F238E27FC236}">
                    <a16:creationId xmlns:a16="http://schemas.microsoft.com/office/drawing/2014/main" id="{4EF9A96A-7AB3-68E3-C682-E69D6E58B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725" y="1640233"/>
                <a:ext cx="6914274" cy="3577535"/>
              </a:xfrm>
              <a:prstGeom prst="rect">
                <a:avLst/>
              </a:prstGeom>
            </p:spPr>
          </p:pic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26659F2-CB7D-EF25-E251-205E4CEFF053}"/>
                  </a:ext>
                </a:extLst>
              </p:cNvPr>
              <p:cNvSpPr/>
              <p:nvPr/>
            </p:nvSpPr>
            <p:spPr>
              <a:xfrm>
                <a:off x="7112000" y="1640232"/>
                <a:ext cx="1181100" cy="3672268"/>
              </a:xfrm>
              <a:prstGeom prst="rect">
                <a:avLst/>
              </a:prstGeom>
              <a:solidFill>
                <a:srgbClr val="BA0031">
                  <a:alpha val="4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DE080-E4FB-D0AE-314B-201323200510}"/>
                </a:ext>
              </a:extLst>
            </p:cNvPr>
            <p:cNvSpPr txBox="1"/>
            <p:nvPr/>
          </p:nvSpPr>
          <p:spPr>
            <a:xfrm>
              <a:off x="8524079" y="545903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latin typeface="Segoe UI Light" panose="020B0502040204020203" pitchFamily="34" charset="0"/>
                  <a:cs typeface="Segoe UI Light" panose="020B0502040204020203" pitchFamily="34" charset="0"/>
                </a:rPr>
                <a:t>Sprint 3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03E0836-4864-BA44-89B6-ECEB2D371DC7}"/>
              </a:ext>
            </a:extLst>
          </p:cNvPr>
          <p:cNvGrpSpPr/>
          <p:nvPr/>
        </p:nvGrpSpPr>
        <p:grpSpPr>
          <a:xfrm>
            <a:off x="9658046" y="1640232"/>
            <a:ext cx="1641884" cy="4188132"/>
            <a:chOff x="9658046" y="1640232"/>
            <a:chExt cx="1641884" cy="418813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7DC1088-1B87-0A3C-946F-CBEA59BD3746}"/>
                </a:ext>
              </a:extLst>
            </p:cNvPr>
            <p:cNvGrpSpPr/>
            <p:nvPr/>
          </p:nvGrpSpPr>
          <p:grpSpPr>
            <a:xfrm>
              <a:off x="9658046" y="1640232"/>
              <a:ext cx="1641884" cy="3672268"/>
              <a:chOff x="5116725" y="1640232"/>
              <a:chExt cx="6914274" cy="3672268"/>
            </a:xfrm>
          </p:grpSpPr>
          <p:pic>
            <p:nvPicPr>
              <p:cNvPr id="23" name="Picture 22" descr="A graph with a blue line&#10;&#10;Description automatically generated">
                <a:extLst>
                  <a:ext uri="{FF2B5EF4-FFF2-40B4-BE49-F238E27FC236}">
                    <a16:creationId xmlns:a16="http://schemas.microsoft.com/office/drawing/2014/main" id="{B5197961-9D21-53AC-1650-74ABBFFA62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6725" y="1640233"/>
                <a:ext cx="6914274" cy="3577535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E43F97-ACD2-10B0-EC21-1EF775DF6E1F}"/>
                  </a:ext>
                </a:extLst>
              </p:cNvPr>
              <p:cNvSpPr/>
              <p:nvPr/>
            </p:nvSpPr>
            <p:spPr>
              <a:xfrm>
                <a:off x="7112000" y="1640232"/>
                <a:ext cx="1181100" cy="3672268"/>
              </a:xfrm>
              <a:prstGeom prst="rect">
                <a:avLst/>
              </a:prstGeom>
              <a:solidFill>
                <a:srgbClr val="BA0031">
                  <a:alpha val="4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5CD6245-81BD-B417-987E-0E194C726C7E}"/>
                </a:ext>
              </a:extLst>
            </p:cNvPr>
            <p:cNvSpPr txBox="1"/>
            <p:nvPr/>
          </p:nvSpPr>
          <p:spPr>
            <a:xfrm>
              <a:off x="10023030" y="5459032"/>
              <a:ext cx="931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>
                  <a:latin typeface="Segoe UI Light" panose="020B0502040204020203" pitchFamily="34" charset="0"/>
                  <a:cs typeface="Segoe UI Light" panose="020B0502040204020203" pitchFamily="34" charset="0"/>
                </a:rPr>
                <a:t>Sprint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6139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Documenting the developer’s intention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9F10A8-0A19-2085-1022-5A376FA019D2}"/>
              </a:ext>
            </a:extLst>
          </p:cNvPr>
          <p:cNvSpPr txBox="1"/>
          <p:nvPr/>
        </p:nvSpPr>
        <p:spPr>
          <a:xfrm>
            <a:off x="839788" y="2594525"/>
            <a:ext cx="5359623" cy="2564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Model-code disconnect</a:t>
            </a:r>
            <a:endParaRPr lang="en-GB" sz="32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Model-code becomes </a:t>
            </a: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out-of-sync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Intended communication is</a:t>
            </a: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not apparent</a:t>
            </a: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in the code</a:t>
            </a:r>
            <a:endParaRPr lang="en-GB">
              <a:solidFill>
                <a:schemeClr val="bg2">
                  <a:lumMod val="2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 marL="457200" indent="-457200">
              <a:spcAft>
                <a:spcPts val="500"/>
              </a:spcAft>
              <a:buFont typeface="Arial"/>
              <a:buChar char="•"/>
            </a:pPr>
            <a:r>
              <a:rPr lang="en-GB" sz="2800" b="1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not available</a:t>
            </a: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to tools</a:t>
            </a:r>
            <a:endParaRPr lang="en-GB" sz="2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508A7-9497-D950-062B-5A4E58C1E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297" y="2330903"/>
            <a:ext cx="5225203" cy="309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1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type_checking">
            <a:extLst>
              <a:ext uri="{FF2B5EF4-FFF2-40B4-BE49-F238E27FC236}">
                <a16:creationId xmlns:a16="http://schemas.microsoft.com/office/drawing/2014/main" id="{46137177-0676-D018-7C9D-A6DA35A367F4}"/>
              </a:ext>
            </a:extLst>
          </p:cNvPr>
          <p:cNvSpPr txBox="1">
            <a:spLocks/>
          </p:cNvSpPr>
          <p:nvPr/>
        </p:nvSpPr>
        <p:spPr>
          <a:xfrm>
            <a:off x="2227774" y="2761835"/>
            <a:ext cx="3232149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/>
              <a:t>Type checking</a:t>
            </a:r>
            <a:endParaRPr lang="en-GB"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BF5D26D-C845-CE16-4487-1F636348DC3C}"/>
              </a:ext>
            </a:extLst>
          </p:cNvPr>
          <p:cNvSpPr txBox="1">
            <a:spLocks/>
          </p:cNvSpPr>
          <p:nvPr/>
        </p:nvSpPr>
        <p:spPr>
          <a:xfrm>
            <a:off x="4878268" y="2773431"/>
            <a:ext cx="5032950" cy="132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7030A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/>
              <a:t>: detect errors </a:t>
            </a:r>
            <a:r>
              <a:rPr lang="en-GB" b="1"/>
              <a:t>early</a:t>
            </a:r>
          </a:p>
        </p:txBody>
      </p:sp>
    </p:spTree>
    <p:extLst>
      <p:ext uri="{BB962C8B-B14F-4D97-AF65-F5344CB8AC3E}">
        <p14:creationId xmlns:p14="http://schemas.microsoft.com/office/powerpoint/2010/main" val="2570843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1C2CE-16AE-AEFE-D81B-4679A77E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11B54-2061-2FAD-302E-4AD802CD69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225800"/>
            <a:ext cx="5228125" cy="195103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>
                <a:latin typeface="Segoe UI Light"/>
                <a:cs typeface="Segoe UI Light"/>
              </a:rPr>
              <a:t>Types describe </a:t>
            </a:r>
            <a:r>
              <a:rPr lang="en-GB" sz="2600" b="1">
                <a:latin typeface="Segoe UI Light"/>
                <a:cs typeface="Segoe UI Light"/>
              </a:rPr>
              <a:t>functions/APIs and data structures</a:t>
            </a:r>
            <a:endParaRPr lang="en-GB" sz="2600">
              <a:latin typeface="Segoe UI Light"/>
              <a:cs typeface="Segoe UI Light"/>
            </a:endParaRPr>
          </a:p>
          <a:p>
            <a:r>
              <a:rPr lang="en-GB" sz="2600">
                <a:latin typeface="Segoe UI Light"/>
                <a:cs typeface="Segoe UI Light"/>
              </a:rPr>
              <a:t>Data values match </a:t>
            </a:r>
            <a:r>
              <a:rPr lang="en-GB" sz="2600" b="1">
                <a:latin typeface="Segoe UI Light"/>
                <a:cs typeface="Segoe UI Light"/>
              </a:rPr>
              <a:t>expected types</a:t>
            </a:r>
          </a:p>
          <a:p>
            <a:pPr algn="ctr"/>
            <a:r>
              <a:rPr lang="en-US" sz="2400" b="1">
                <a:solidFill>
                  <a:srgbClr val="7030A0"/>
                </a:solidFill>
                <a:latin typeface="Fira Code Light"/>
                <a:ea typeface="Fira Code Light"/>
                <a:cs typeface="Fira Code Light"/>
              </a:rPr>
              <a:t>-spec</a:t>
            </a:r>
            <a:r>
              <a:rPr lang="en-US" sz="2400">
                <a:latin typeface="Fira Code Light"/>
                <a:ea typeface="Fira Code Light"/>
                <a:cs typeface="Fira Code Light"/>
              </a:rPr>
              <a:t> </a:t>
            </a:r>
            <a:r>
              <a:rPr lang="en-US" sz="2400" err="1">
                <a:latin typeface="Fira Code Light"/>
                <a:ea typeface="Fira Code Light"/>
                <a:cs typeface="Fira Code Light"/>
              </a:rPr>
              <a:t>id_server</a:t>
            </a:r>
            <a:r>
              <a:rPr lang="en-US" sz="2400">
                <a:latin typeface="Fira Code Light"/>
                <a:ea typeface="Fira Code Light"/>
                <a:cs typeface="Fira Code Light"/>
              </a:rPr>
              <a:t>() ⟶ any().</a:t>
            </a:r>
            <a:endParaRPr lang="en-GB" sz="2400">
              <a:latin typeface="Fira Code Light"/>
              <a:ea typeface="Fira Code Light"/>
              <a:cs typeface="Fira Code Ligh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303B-E6EC-76DD-F8D9-92D66705B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56599" y="1681163"/>
            <a:ext cx="5563121" cy="11636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sz="3500">
                <a:solidFill>
                  <a:schemeClr val="accent1">
                    <a:lumMod val="75000"/>
                  </a:schemeClr>
                </a:solidFill>
              </a:rPr>
              <a:t>Behavioural typing</a:t>
            </a:r>
          </a:p>
          <a:p>
            <a:pPr>
              <a:lnSpc>
                <a:spcPct val="110000"/>
              </a:lnSpc>
            </a:pPr>
            <a:r>
              <a:rPr lang="en-GB" sz="2600">
                <a:solidFill>
                  <a:schemeClr val="accent1">
                    <a:lumMod val="75000"/>
                  </a:schemeClr>
                </a:solidFill>
              </a:rPr>
              <a:t>detects </a:t>
            </a:r>
            <a:r>
              <a:rPr lang="en-GB" sz="2600" b="1">
                <a:solidFill>
                  <a:schemeClr val="accent1">
                    <a:lumMod val="75000"/>
                  </a:schemeClr>
                </a:solidFill>
              </a:rPr>
              <a:t>communication errors</a:t>
            </a:r>
            <a:endParaRPr lang="en-GB" sz="2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605C2-0276-C5E0-7C8A-5576510BD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600" y="3225800"/>
            <a:ext cx="5563122" cy="21015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600">
                <a:latin typeface="Segoe UI Light"/>
                <a:cs typeface="Segoe UI Light"/>
              </a:rPr>
              <a:t>Types describe </a:t>
            </a:r>
            <a:r>
              <a:rPr lang="en-GB" sz="2600" b="1">
                <a:latin typeface="Segoe UI Light"/>
                <a:cs typeface="Segoe UI Light"/>
              </a:rPr>
              <a:t>protocol interaction</a:t>
            </a:r>
          </a:p>
          <a:p>
            <a:endParaRPr lang="en-GB" sz="2600">
              <a:latin typeface="Segoe UI Light"/>
              <a:cs typeface="Segoe UI Light"/>
            </a:endParaRPr>
          </a:p>
          <a:p>
            <a:r>
              <a:rPr lang="en-GB" sz="2600">
                <a:latin typeface="Segoe UI Light"/>
                <a:cs typeface="Segoe UI Light"/>
              </a:rPr>
              <a:t>Interactions match </a:t>
            </a:r>
            <a:r>
              <a:rPr lang="en-GB" sz="2600" b="1">
                <a:latin typeface="Segoe UI Light"/>
                <a:cs typeface="Segoe UI Light"/>
              </a:rPr>
              <a:t>expected protocols</a:t>
            </a:r>
            <a:endParaRPr lang="en-GB">
              <a:latin typeface="Segoe UI Light"/>
              <a:cs typeface="Segoe UI Light"/>
            </a:endParaRPr>
          </a:p>
          <a:p>
            <a:endParaRPr lang="en-GB" sz="2600"/>
          </a:p>
        </p:txBody>
      </p:sp>
      <p:sp>
        <p:nvSpPr>
          <p:cNvPr id="2" name="!!type_checking">
            <a:extLst>
              <a:ext uri="{FF2B5EF4-FFF2-40B4-BE49-F238E27FC236}">
                <a16:creationId xmlns:a16="http://schemas.microsoft.com/office/drawing/2014/main" id="{BC5BA793-8080-7EBA-F740-A427BB26B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Type checking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725A8AD9-A6BF-2C2D-6CA0-BFC879A44AC8}"/>
              </a:ext>
            </a:extLst>
          </p:cNvPr>
          <p:cNvSpPr txBox="1">
            <a:spLocks/>
          </p:cNvSpPr>
          <p:nvPr/>
        </p:nvSpPr>
        <p:spPr>
          <a:xfrm>
            <a:off x="839787" y="5334068"/>
            <a:ext cx="5392248" cy="1147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dialyzer: success typing</a:t>
            </a:r>
            <a:r>
              <a:rPr lang="en-US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 </a:t>
            </a:r>
            <a:endParaRPr lang="en-US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etylizer: set-theoretic typing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" name="!!mailbox_typing">
            <a:extLst>
              <a:ext uri="{FF2B5EF4-FFF2-40B4-BE49-F238E27FC236}">
                <a16:creationId xmlns:a16="http://schemas.microsoft.com/office/drawing/2014/main" id="{73CDB658-D52A-76A1-3E4E-169B91E07001}"/>
              </a:ext>
            </a:extLst>
          </p:cNvPr>
          <p:cNvSpPr txBox="1">
            <a:spLocks/>
          </p:cNvSpPr>
          <p:nvPr/>
        </p:nvSpPr>
        <p:spPr>
          <a:xfrm>
            <a:off x="6456600" y="5334067"/>
            <a:ext cx="5563122" cy="6782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600">
                <a:solidFill>
                  <a:schemeClr val="accent1">
                    <a:lumMod val="75000"/>
                  </a:schemeClr>
                </a:solidFill>
                <a:latin typeface="Segoe UI Light"/>
                <a:cs typeface="Segoe UI Light"/>
              </a:rPr>
              <a:t>mailboxer: mailbox typing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7FFFC4F6-BA4B-2080-E4A0-C6C34133D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116363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GB">
                <a:solidFill>
                  <a:schemeClr val="accent2">
                    <a:lumMod val="50000"/>
                  </a:schemeClr>
                </a:solidFill>
              </a:rPr>
              <a:t>Data typing</a:t>
            </a:r>
          </a:p>
          <a:p>
            <a:pPr>
              <a:lnSpc>
                <a:spcPct val="100000"/>
              </a:lnSpc>
            </a:pPr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detects </a:t>
            </a:r>
            <a:r>
              <a:rPr lang="en-GB" sz="2400" b="1">
                <a:solidFill>
                  <a:schemeClr val="accent2">
                    <a:lumMod val="50000"/>
                  </a:schemeClr>
                </a:solidFill>
              </a:rPr>
              <a:t>computation errors</a:t>
            </a:r>
          </a:p>
        </p:txBody>
      </p:sp>
    </p:spTree>
    <p:extLst>
      <p:ext uri="{BB962C8B-B14F-4D97-AF65-F5344CB8AC3E}">
        <p14:creationId xmlns:p14="http://schemas.microsoft.com/office/powerpoint/2010/main" val="1854734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0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C47D-4113-BBC5-8790-39A3AACCD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78F17-EDDE-A75E-5F0C-EE5AB4C3BB71}"/>
              </a:ext>
            </a:extLst>
          </p:cNvPr>
          <p:cNvSpPr txBox="1"/>
          <p:nvPr/>
        </p:nvSpPr>
        <p:spPr>
          <a:xfrm>
            <a:off x="6570617" y="1859786"/>
            <a:ext cx="5220000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Lightweight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Fast execution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Usable during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05A386-0266-D35E-864C-887634D6E924}"/>
              </a:ext>
            </a:extLst>
          </p:cNvPr>
          <p:cNvSpPr txBox="1"/>
          <p:nvPr/>
        </p:nvSpPr>
        <p:spPr>
          <a:xfrm>
            <a:off x="838198" y="1859787"/>
            <a:ext cx="5220000" cy="15747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chemeClr val="accent5">
                    <a:lumMod val="75000"/>
                  </a:schemeClr>
                </a:solidFill>
                <a:latin typeface="Segoe UI Light"/>
                <a:cs typeface="Segoe UI Light"/>
              </a:rPr>
              <a:t>Compile time</a:t>
            </a:r>
            <a:endParaRPr lang="en-GB" sz="3200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Early error detection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Eliminate some defensive code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55A6F-7DAB-6E4F-7181-FB9CC52C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1F3764"/>
                </a:solidFill>
              </a:rPr>
              <a:t>Mailbox typing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/>
              <a:t>to catch protocol errors 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20E972-1E75-2699-70C6-7A392BE42234}"/>
              </a:ext>
            </a:extLst>
          </p:cNvPr>
          <p:cNvSpPr txBox="1"/>
          <p:nvPr/>
        </p:nvSpPr>
        <p:spPr>
          <a:xfrm>
            <a:off x="838200" y="3959894"/>
            <a:ext cx="5220000" cy="25648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chemeClr val="accent6">
                    <a:lumMod val="75000"/>
                  </a:schemeClr>
                </a:solidFill>
                <a:latin typeface="Segoe UI Light"/>
                <a:cs typeface="Segoe UI Light"/>
              </a:rPr>
              <a:t>Annotated code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Use Erlang type annotations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In-code documentation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Compatible with existing tools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Available to new tools</a:t>
            </a:r>
            <a:endParaRPr lang="en-GB" sz="280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B18A-366D-6C1E-44AE-13EEA5287B17}"/>
              </a:ext>
            </a:extLst>
          </p:cNvPr>
          <p:cNvSpPr txBox="1"/>
          <p:nvPr/>
        </p:nvSpPr>
        <p:spPr>
          <a:xfrm>
            <a:off x="6570617" y="3959894"/>
            <a:ext cx="5220000" cy="1079783"/>
          </a:xfrm>
          <a:prstGeom prst="rect">
            <a:avLst/>
          </a:prstGeom>
          <a:noFill/>
        </p:spPr>
        <p:txBody>
          <a:bodyPr wrap="square" lIns="9000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Scalable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Applicable to large code bases</a:t>
            </a:r>
          </a:p>
        </p:txBody>
      </p:sp>
    </p:spTree>
    <p:extLst>
      <p:ext uri="{BB962C8B-B14F-4D97-AF65-F5344CB8AC3E}">
        <p14:creationId xmlns:p14="http://schemas.microsoft.com/office/powerpoint/2010/main" val="183231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mailboxer">
            <a:extLst>
              <a:ext uri="{FF2B5EF4-FFF2-40B4-BE49-F238E27FC236}">
                <a16:creationId xmlns:a16="http://schemas.microsoft.com/office/drawing/2014/main" id="{FF815B9D-7997-E5AD-2F7B-52480036F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00EA1-4084-CD28-E2C5-E76DF0FF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1825626"/>
            <a:ext cx="10644051" cy="220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Mailbox types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describe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process interaction</a:t>
            </a: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Mailboxes are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first-class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entities with a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type</a:t>
            </a:r>
          </a:p>
          <a:p>
            <a:pPr marL="0" indent="0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Reasoning on the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mailbox contents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0B9FE49-5DF6-3560-AFF1-5225415A9AF7}"/>
              </a:ext>
            </a:extLst>
          </p:cNvPr>
          <p:cNvSpPr txBox="1">
            <a:spLocks/>
          </p:cNvSpPr>
          <p:nvPr/>
        </p:nvSpPr>
        <p:spPr>
          <a:xfrm>
            <a:off x="839788" y="4660900"/>
            <a:ext cx="6326257" cy="1831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Type = Capability +</a:t>
            </a:r>
            <a:r>
              <a:rPr lang="en-GB" sz="3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Pattern</a:t>
            </a:r>
            <a:endParaRPr lang="en-GB" sz="3200" b="1" i="1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!</a:t>
            </a:r>
            <a:r>
              <a:rPr lang="en-GB" b="1" i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Messages that </a:t>
            </a:r>
            <a:r>
              <a:rPr lang="en-GB" b="1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must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be sent</a:t>
            </a:r>
            <a:endParaRPr lang="en-GB" i="1">
              <a:solidFill>
                <a:schemeClr val="accent6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?</a:t>
            </a:r>
            <a:r>
              <a:rPr lang="en-GB" b="1" i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Messages that a mailbox </a:t>
            </a:r>
            <a:r>
              <a:rPr lang="en-GB" b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can</a:t>
            </a:r>
            <a:r>
              <a:rPr lang="en-GB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contain</a:t>
            </a:r>
            <a:endParaRPr lang="en-GB" b="1" i="1">
              <a:solidFill>
                <a:schemeClr val="accent5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!!pattern">
            <a:extLst>
              <a:ext uri="{FF2B5EF4-FFF2-40B4-BE49-F238E27FC236}">
                <a16:creationId xmlns:a16="http://schemas.microsoft.com/office/drawing/2014/main" id="{9C24C610-349F-CEB9-C3C9-C32A257EA8DB}"/>
              </a:ext>
            </a:extLst>
          </p:cNvPr>
          <p:cNvSpPr txBox="1"/>
          <p:nvPr/>
        </p:nvSpPr>
        <p:spPr>
          <a:xfrm>
            <a:off x="4403352" y="4610100"/>
            <a:ext cx="1452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Pattern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9DB32D7-5D1F-0EFC-7E05-A887FEAB82A5}"/>
              </a:ext>
            </a:extLst>
          </p:cNvPr>
          <p:cNvGrpSpPr/>
          <p:nvPr/>
        </p:nvGrpSpPr>
        <p:grpSpPr>
          <a:xfrm>
            <a:off x="6995547" y="2385536"/>
            <a:ext cx="4172865" cy="1987240"/>
            <a:chOff x="6995547" y="2385536"/>
            <a:chExt cx="4172865" cy="1987240"/>
          </a:xfrm>
        </p:grpSpPr>
        <p:pic>
          <p:nvPicPr>
            <p:cNvPr id="5" name="Picture 4" descr="A close-up of a card&#10;&#10;Description automatically generated">
              <a:extLst>
                <a:ext uri="{FF2B5EF4-FFF2-40B4-BE49-F238E27FC236}">
                  <a16:creationId xmlns:a16="http://schemas.microsoft.com/office/drawing/2014/main" id="{A3786189-540D-9828-36E7-9CDC1552D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0503223">
              <a:off x="6995547" y="2523663"/>
              <a:ext cx="4172865" cy="1849113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10B060-97FC-F3B7-8620-89B39C92DB26}"/>
                </a:ext>
              </a:extLst>
            </p:cNvPr>
            <p:cNvSpPr txBox="1"/>
            <p:nvPr/>
          </p:nvSpPr>
          <p:spPr>
            <a:xfrm rot="20520000">
              <a:off x="9758783" y="2385536"/>
              <a:ext cx="1057405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ECOOP’18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98DF2D8-6724-1C54-B5B6-60DE0946942E}"/>
              </a:ext>
            </a:extLst>
          </p:cNvPr>
          <p:cNvGrpSpPr/>
          <p:nvPr/>
        </p:nvGrpSpPr>
        <p:grpSpPr>
          <a:xfrm>
            <a:off x="7178654" y="3829878"/>
            <a:ext cx="3944890" cy="1941226"/>
            <a:chOff x="7178654" y="3829878"/>
            <a:chExt cx="3944890" cy="1941226"/>
          </a:xfrm>
        </p:grpSpPr>
        <p:pic>
          <p:nvPicPr>
            <p:cNvPr id="7" name="Picture 6" descr="A close-up of a delivery&#10;&#10;Description automatically generated">
              <a:extLst>
                <a:ext uri="{FF2B5EF4-FFF2-40B4-BE49-F238E27FC236}">
                  <a16:creationId xmlns:a16="http://schemas.microsoft.com/office/drawing/2014/main" id="{EBF7FB75-A87F-4457-8C11-F8FCE2A2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414913">
              <a:off x="7178654" y="3829878"/>
              <a:ext cx="3944890" cy="1941226"/>
            </a:xfrm>
            <a:prstGeom prst="rect">
              <a:avLst/>
            </a:prstGeom>
            <a:ln>
              <a:solidFill>
                <a:schemeClr val="bg2">
                  <a:lumMod val="2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8D6D37-D9FF-7289-B196-1C60FB8A5826}"/>
                </a:ext>
              </a:extLst>
            </p:cNvPr>
            <p:cNvSpPr txBox="1"/>
            <p:nvPr/>
          </p:nvSpPr>
          <p:spPr>
            <a:xfrm rot="420000">
              <a:off x="10237755" y="4123599"/>
              <a:ext cx="822661" cy="338554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GB" sz="160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ICFP’23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803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A pattern describes the mailbox contents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592-D77C-DF8C-9D13-AEA06ADE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27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>
                <a:latin typeface="Segoe UI Light"/>
                <a:cs typeface="Segoe UI Light"/>
              </a:rPr>
              <a:t>It's a commutative regular expression</a:t>
            </a:r>
            <a:r>
              <a:rPr lang="en-GB" b="1">
                <a:latin typeface="Segoe UI Light"/>
                <a:cs typeface="Segoe UI Light"/>
              </a:rPr>
              <a:t>: </a:t>
            </a:r>
          </a:p>
          <a:p>
            <a:pPr marL="457200" indent="-457200">
              <a:buChar char="•"/>
            </a:pPr>
            <a:r>
              <a:rPr lang="en-GB">
                <a:latin typeface="Segoe UI Light"/>
                <a:cs typeface="Segoe UI Light"/>
              </a:rPr>
              <a:t>Captures </a:t>
            </a:r>
            <a:r>
              <a:rPr lang="en-GB" b="1">
                <a:latin typeface="Segoe UI Light"/>
                <a:cs typeface="Segoe UI Light"/>
              </a:rPr>
              <a:t>out-of-order</a:t>
            </a:r>
            <a:r>
              <a:rPr lang="en-GB">
                <a:latin typeface="Segoe UI Light"/>
                <a:cs typeface="Segoe UI Light"/>
              </a:rPr>
              <a:t> message deposits</a:t>
            </a:r>
            <a:endParaRPr lang="en-GB" b="1">
              <a:latin typeface="Segoe UI Light"/>
              <a:cs typeface="Segoe UI Light"/>
            </a:endParaRPr>
          </a:p>
          <a:p>
            <a:pPr marL="457200" indent="-457200">
              <a:buChar char="•"/>
            </a:pPr>
            <a:r>
              <a:rPr lang="en-GB">
                <a:solidFill>
                  <a:schemeClr val="bg2">
                    <a:lumMod val="25000"/>
                  </a:schemeClr>
                </a:solidFill>
              </a:rPr>
              <a:t>Captures </a:t>
            </a:r>
            <a:r>
              <a:rPr lang="en-GB" b="1">
                <a:solidFill>
                  <a:schemeClr val="bg2">
                    <a:lumMod val="25000"/>
                  </a:schemeClr>
                </a:solidFill>
              </a:rPr>
              <a:t>selective</a:t>
            </a:r>
            <a:r>
              <a:rPr lang="en-GB">
                <a:solidFill>
                  <a:schemeClr val="bg2">
                    <a:lumMod val="25000"/>
                  </a:schemeClr>
                </a:solidFill>
              </a:rPr>
              <a:t> message reception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FBB0AF-5598-2B50-BDCD-FB841CE933DA}"/>
              </a:ext>
            </a:extLst>
          </p:cNvPr>
          <p:cNvSpPr txBox="1">
            <a:spLocks/>
          </p:cNvSpPr>
          <p:nvPr/>
        </p:nvSpPr>
        <p:spPr>
          <a:xfrm>
            <a:off x="838200" y="4239986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Receive one 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and many 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messages ⇒ 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/>
                <a:ea typeface="Fira Code Light"/>
                <a:cs typeface="Fira Code Light"/>
              </a:rPr>
              <a:t>?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"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/>
                <a:ea typeface="Fira Code Light"/>
                <a:cs typeface="Fira Code Light"/>
              </a:rPr>
              <a:t>*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"</a:t>
            </a:r>
            <a:endParaRPr lang="en-GB">
              <a:solidFill>
                <a:schemeClr val="bg2">
                  <a:lumMod val="25000"/>
                </a:schemeClr>
              </a:solidFill>
              <a:latin typeface="Segoe UI Light"/>
              <a:ea typeface="Menlo" panose="020B0609030804020204" pitchFamily="49" charset="0"/>
              <a:cs typeface="Segoe UI Light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3FF674-19D4-00B8-8FD5-EB700582EF93}"/>
              </a:ext>
            </a:extLst>
          </p:cNvPr>
          <p:cNvSpPr txBox="1">
            <a:spLocks/>
          </p:cNvSpPr>
          <p:nvPr/>
        </p:nvSpPr>
        <p:spPr>
          <a:xfrm>
            <a:off x="838200" y="4938486"/>
            <a:ext cx="10515600" cy="59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Send one 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message ⇒ 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!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endParaRPr lang="en-GB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Menlo" panose="020B0609030804020204" pitchFamily="49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E6C8D4-C776-26CB-D5C6-2B3706EB0619}"/>
              </a:ext>
            </a:extLst>
          </p:cNvPr>
          <p:cNvSpPr txBox="1">
            <a:spLocks/>
          </p:cNvSpPr>
          <p:nvPr/>
        </p:nvSpPr>
        <p:spPr>
          <a:xfrm>
            <a:off x="739140" y="5636986"/>
            <a:ext cx="10713720" cy="5969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Receive many </a:t>
            </a: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and one 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/>
                <a:cs typeface="Segoe UI Light"/>
              </a:rPr>
              <a:t> message  </a:t>
            </a:r>
            <a:r>
              <a:rPr lang="en-GB">
                <a:solidFill>
                  <a:schemeClr val="bg1"/>
                </a:solidFill>
                <a:latin typeface="Segoe UI Light"/>
                <a:cs typeface="Segoe UI Light"/>
              </a:rPr>
              <a:t>⇒ "</a:t>
            </a:r>
            <a:r>
              <a:rPr lang="en-GB" sz="2400" err="1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init</a:t>
            </a:r>
            <a:r>
              <a:rPr lang="en-GB" err="1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.</a:t>
            </a:r>
            <a:r>
              <a:rPr lang="en-GB" sz="2400" err="1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get</a:t>
            </a:r>
            <a:r>
              <a:rPr lang="en-GB">
                <a:solidFill>
                  <a:schemeClr val="bg1"/>
                </a:solidFill>
                <a:latin typeface="Fira Code Light"/>
                <a:ea typeface="Fira Code Light"/>
                <a:cs typeface="Fira Code Light"/>
              </a:rPr>
              <a:t>*</a:t>
            </a:r>
            <a:r>
              <a:rPr lang="en-GB">
                <a:solidFill>
                  <a:schemeClr val="bg1"/>
                </a:solidFill>
                <a:latin typeface="Segoe UI Light"/>
                <a:cs typeface="Segoe UI Light"/>
              </a:rPr>
              <a:t>"</a:t>
            </a:r>
            <a:endParaRPr lang="en-GB">
              <a:solidFill>
                <a:schemeClr val="bg1"/>
              </a:solidFill>
              <a:latin typeface="Segoe UI Light"/>
              <a:ea typeface="Menlo" panose="020B0609030804020204" pitchFamily="49" charset="0"/>
              <a:cs typeface="Segoe UI Light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3BEE2E-73A7-99C5-B52E-972F77A934C3}"/>
              </a:ext>
            </a:extLst>
          </p:cNvPr>
          <p:cNvSpPr txBox="1">
            <a:spLocks/>
          </p:cNvSpPr>
          <p:nvPr/>
        </p:nvSpPr>
        <p:spPr>
          <a:xfrm>
            <a:off x="7889913" y="5636986"/>
            <a:ext cx="2922368" cy="59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⇒ 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?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GB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r>
              <a:rPr lang="en-GB" sz="24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*</a:t>
            </a:r>
            <a:r>
              <a:rPr lang="en-GB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"</a:t>
            </a:r>
            <a:endParaRPr lang="en-GB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Menlo" panose="020B0609030804020204" pitchFamily="49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3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EF2E70-B410-E337-2341-8CB95702FD2B}"/>
              </a:ext>
            </a:extLst>
          </p:cNvPr>
          <p:cNvSpPr txBox="1">
            <a:spLocks/>
          </p:cNvSpPr>
          <p:nvPr/>
        </p:nvSpPr>
        <p:spPr>
          <a:xfrm>
            <a:off x="1436007" y="3118757"/>
            <a:ext cx="9319985" cy="620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Aim: sends and receives must </a:t>
            </a:r>
            <a:r>
              <a:rPr lang="en-GB" sz="4000" b="1">
                <a:solidFill>
                  <a:srgbClr val="7030A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 out</a:t>
            </a:r>
            <a:endParaRPr lang="en-GB" sz="4000" b="1" i="1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62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Segoe UI Light"/>
                <a:cs typeface="Segoe UI Light"/>
              </a:rPr>
              <a:t>Interface: isolates mailbox type + state</a:t>
            </a:r>
            <a:endParaRPr lang="en-GB">
              <a:latin typeface="Segoe UI Light"/>
              <a:cs typeface="Segoe U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592-D77C-DF8C-9D13-AEA06ADE3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92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A </a:t>
            </a:r>
            <a:r>
              <a:rPr lang="en-GB" b="1">
                <a:latin typeface="Segoe UI Light"/>
                <a:cs typeface="Segoe UI Light"/>
              </a:rPr>
              <a:t>set of messages </a:t>
            </a:r>
            <a:r>
              <a:rPr lang="en-GB">
                <a:latin typeface="Segoe UI Light"/>
                <a:cs typeface="Segoe UI Light"/>
              </a:rPr>
              <a:t>that a mailbox can </a:t>
            </a:r>
            <a:r>
              <a:rPr lang="en-GB" b="1">
                <a:latin typeface="Segoe UI Light"/>
                <a:cs typeface="Segoe UI Light"/>
              </a:rPr>
              <a:t>receive</a:t>
            </a:r>
          </a:p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A</a:t>
            </a:r>
            <a:r>
              <a:rPr lang="en-GB" b="1">
                <a:latin typeface="Segoe UI Light"/>
                <a:cs typeface="Segoe UI Light"/>
              </a:rPr>
              <a:t>nnotate</a:t>
            </a:r>
            <a:r>
              <a:rPr lang="en-GB">
                <a:latin typeface="Segoe UI Light"/>
                <a:cs typeface="Segoe UI Light"/>
              </a:rPr>
              <a:t> process functions: </a:t>
            </a:r>
            <a:r>
              <a:rPr lang="en-GB">
                <a:solidFill>
                  <a:srgbClr val="7030A0"/>
                </a:solidFill>
                <a:latin typeface="Fira Code Light"/>
                <a:ea typeface="Fira Code Light"/>
                <a:cs typeface="Fira Code Light"/>
              </a:rPr>
              <a:t>-new</a:t>
            </a:r>
            <a:r>
              <a:rPr lang="en-GB">
                <a:latin typeface="Segoe UI Light"/>
                <a:cs typeface="Segoe UI Light"/>
              </a:rPr>
              <a:t> or </a:t>
            </a:r>
            <a:r>
              <a:rPr lang="en-GB">
                <a:solidFill>
                  <a:srgbClr val="7030A0"/>
                </a:solidFill>
                <a:latin typeface="Fira Code Light"/>
                <a:ea typeface="Fira Code Light"/>
                <a:cs typeface="Fira Code Light"/>
              </a:rPr>
              <a:t>-use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25E5E-33B9-0949-A70E-D40F4D5CFDE4}"/>
              </a:ext>
            </a:extLst>
          </p:cNvPr>
          <p:cNvSpPr txBox="1"/>
          <p:nvPr/>
        </p:nvSpPr>
        <p:spPr>
          <a:xfrm>
            <a:off x="6887206" y="4292829"/>
            <a:ext cx="4251600" cy="16147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|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C555E-A3CE-13FC-736E-751E7DB871A7}"/>
              </a:ext>
            </a:extLst>
          </p:cNvPr>
          <p:cNvSpPr/>
          <p:nvPr/>
        </p:nvSpPr>
        <p:spPr>
          <a:xfrm>
            <a:off x="6956203" y="5603991"/>
            <a:ext cx="4087628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B67916-D910-AEF0-9850-AF985E4D2A7F}"/>
              </a:ext>
            </a:extLst>
          </p:cNvPr>
          <p:cNvSpPr/>
          <p:nvPr/>
        </p:nvSpPr>
        <p:spPr>
          <a:xfrm>
            <a:off x="6956203" y="4667225"/>
            <a:ext cx="3023299" cy="270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AD154-5600-BA8B-0DDD-4E28C82E5FBA}"/>
              </a:ext>
            </a:extLst>
          </p:cNvPr>
          <p:cNvSpPr/>
          <p:nvPr/>
        </p:nvSpPr>
        <p:spPr>
          <a:xfrm>
            <a:off x="6956203" y="4959132"/>
            <a:ext cx="4087628" cy="609178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C9182F-613C-85E5-6F42-CA018396AE0F}"/>
              </a:ext>
            </a:extLst>
          </p:cNvPr>
          <p:cNvSpPr/>
          <p:nvPr/>
        </p:nvSpPr>
        <p:spPr>
          <a:xfrm>
            <a:off x="6956203" y="4361544"/>
            <a:ext cx="3023299" cy="270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5B343B0-D78D-655B-0C9D-C932EBC11722}"/>
              </a:ext>
            </a:extLst>
          </p:cNvPr>
          <p:cNvGrpSpPr/>
          <p:nvPr/>
        </p:nvGrpSpPr>
        <p:grpSpPr>
          <a:xfrm>
            <a:off x="1053194" y="3886318"/>
            <a:ext cx="4134533" cy="2501589"/>
            <a:chOff x="838199" y="3985009"/>
            <a:chExt cx="4134533" cy="250158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2C57C43-6DAB-A02C-C772-B624DF564DA6}"/>
                </a:ext>
              </a:extLst>
            </p:cNvPr>
            <p:cNvSpPr txBox="1"/>
            <p:nvPr/>
          </p:nvSpPr>
          <p:spPr>
            <a:xfrm>
              <a:off x="839788" y="3985009"/>
              <a:ext cx="4132944" cy="1172565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3200">
                  <a:solidFill>
                    <a:schemeClr val="accent4">
                      <a:lumMod val="7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ID client interface:</a:t>
              </a:r>
            </a:p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2800">
                  <a:solidFill>
                    <a:schemeClr val="accent5">
                      <a:lumMod val="75000"/>
                    </a:schemeClr>
                  </a:solidFill>
                  <a:latin typeface="Fira Code Light" pitchFamily="49" charset="0"/>
                  <a:ea typeface="Fira Code Light" pitchFamily="49" charset="0"/>
                  <a:cs typeface="Fira Code Light" pitchFamily="49" charset="0"/>
                </a:rPr>
                <a:t>id</a:t>
              </a:r>
              <a:r>
                <a:rPr lang="en-US" sz="28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 messages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3B34867-7A4A-AAAE-BCC5-B1A64CFF4D8B}"/>
                </a:ext>
              </a:extLst>
            </p:cNvPr>
            <p:cNvSpPr txBox="1"/>
            <p:nvPr/>
          </p:nvSpPr>
          <p:spPr>
            <a:xfrm>
              <a:off x="838199" y="5240167"/>
              <a:ext cx="4132944" cy="1246431"/>
            </a:xfrm>
            <a:prstGeom prst="rect">
              <a:avLst/>
            </a:prstGeom>
            <a:noFill/>
            <a:ln w="28575">
              <a:solidFill>
                <a:schemeClr val="bg2">
                  <a:lumMod val="2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36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ID server interface:</a:t>
              </a:r>
            </a:p>
            <a:p>
              <a:pPr>
                <a:lnSpc>
                  <a:spcPct val="120000"/>
                </a:lnSpc>
                <a:buClr>
                  <a:schemeClr val="tx1">
                    <a:lumMod val="50000"/>
                    <a:lumOff val="50000"/>
                  </a:schemeClr>
                </a:buClr>
                <a:buSzPct val="50000"/>
              </a:pPr>
              <a:r>
                <a:rPr lang="en-US" sz="2800">
                  <a:solidFill>
                    <a:schemeClr val="accent5">
                      <a:lumMod val="75000"/>
                    </a:schemeClr>
                  </a:solidFill>
                  <a:latin typeface="Fira Code Light" pitchFamily="49" charset="0"/>
                  <a:ea typeface="Fira Code Light" pitchFamily="49" charset="0"/>
                  <a:cs typeface="Fira Code Light" pitchFamily="49" charset="0"/>
                </a:rPr>
                <a:t>init</a:t>
              </a:r>
              <a:r>
                <a:rPr lang="en-US" sz="28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 and </a:t>
              </a:r>
              <a:r>
                <a:rPr lang="en-US" sz="2800">
                  <a:solidFill>
                    <a:schemeClr val="accent5">
                      <a:lumMod val="75000"/>
                    </a:schemeClr>
                  </a:solidFill>
                  <a:latin typeface="Fira Code Light" pitchFamily="49" charset="0"/>
                  <a:ea typeface="Fira Code Light" pitchFamily="49" charset="0"/>
                  <a:cs typeface="Fira Code Light" pitchFamily="49" charset="0"/>
                </a:rPr>
                <a:t>get</a:t>
              </a:r>
              <a:r>
                <a:rPr lang="en-US" sz="28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ea typeface="Fira Code Light" pitchFamily="49" charset="0"/>
                  <a:cs typeface="Segoe UI Light" panose="020B0502040204020203" pitchFamily="34" charset="0"/>
                </a:rPr>
                <a:t> messages</a:t>
              </a:r>
              <a:endPara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E78965-9D29-3A63-9DDE-EF8942CED9B1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186138" y="5764692"/>
            <a:ext cx="1699479" cy="0"/>
          </a:xfrm>
          <a:prstGeom prst="straightConnector1">
            <a:avLst/>
          </a:prstGeom>
          <a:ln w="1270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4CE64E-EAA0-5C06-0ABC-4E60A273878B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5187727" y="4472601"/>
            <a:ext cx="1697890" cy="0"/>
          </a:xfrm>
          <a:prstGeom prst="straightConnector1">
            <a:avLst/>
          </a:prstGeom>
          <a:ln w="1270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97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38C7-221E-E9AA-0EC8-8A505FC0C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BEAM languages are concurrent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46BA1-75DE-9380-E7E0-40D6F4981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Computation</a:t>
            </a:r>
            <a:endParaRPr lang="en-GB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F18E8-9A3E-E803-C96D-A7E083E0D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44799"/>
            <a:ext cx="5157787" cy="12560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latin typeface="Segoe UI Light"/>
                <a:cs typeface="Segoe UI Light"/>
              </a:rPr>
              <a:t>Manipulates </a:t>
            </a:r>
            <a:r>
              <a:rPr lang="en-GB" b="1">
                <a:latin typeface="Segoe UI Light"/>
                <a:cs typeface="Segoe UI Light"/>
              </a:rPr>
              <a:t>data </a:t>
            </a:r>
            <a:endParaRPr lang="en-GB" b="1"/>
          </a:p>
          <a:p>
            <a:r>
              <a:rPr lang="en-GB">
                <a:latin typeface="Segoe UI Light"/>
                <a:cs typeface="Segoe UI Light"/>
              </a:rPr>
              <a:t>Focus on </a:t>
            </a:r>
            <a:r>
              <a:rPr lang="en-GB" b="1">
                <a:latin typeface="Segoe UI Light"/>
                <a:cs typeface="Segoe UI Light"/>
              </a:rPr>
              <a:t>algorithms &amp; data structs</a:t>
            </a:r>
            <a:endParaRPr lang="en-GB" b="1"/>
          </a:p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7E3287-B005-EE8F-3015-28E27725E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>
                <a:solidFill>
                  <a:schemeClr val="accent1">
                    <a:lumMod val="75000"/>
                  </a:schemeClr>
                </a:solidFill>
                <a:latin typeface="Segoe UI Light"/>
                <a:cs typeface="Segoe UI Light"/>
              </a:rPr>
              <a:t>Coordination</a:t>
            </a:r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BEE763-DF2E-5046-16AA-65F5C1F18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56600" y="2844799"/>
            <a:ext cx="5183188" cy="125604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GB">
                <a:latin typeface="Segoe UI Light"/>
                <a:cs typeface="Segoe UI Light"/>
              </a:rPr>
              <a:t>Spawn and kill processes</a:t>
            </a:r>
            <a:endParaRPr lang="en-US"/>
          </a:p>
          <a:p>
            <a:r>
              <a:rPr lang="en-GB">
                <a:latin typeface="Segoe UI Light"/>
                <a:cs typeface="Segoe UI Light"/>
              </a:rPr>
              <a:t>Communication: </a:t>
            </a:r>
            <a:r>
              <a:rPr lang="en-GB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! receive</a:t>
            </a:r>
          </a:p>
          <a:p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4696C-6F46-5308-818F-786104189B4E}"/>
              </a:ext>
            </a:extLst>
          </p:cNvPr>
          <p:cNvSpPr txBox="1"/>
          <p:nvPr/>
        </p:nvSpPr>
        <p:spPr>
          <a:xfrm>
            <a:off x="2050205" y="4915227"/>
            <a:ext cx="2736951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 type errors</a:t>
            </a:r>
            <a:endParaRPr lang="en-GB" sz="2800">
              <a:solidFill>
                <a:srgbClr val="C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5B77D1-5F64-F19F-22D1-ACB81EA084B3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418680" y="4100840"/>
            <a:ext cx="2" cy="814387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!!communication_errors">
            <a:extLst>
              <a:ext uri="{FF2B5EF4-FFF2-40B4-BE49-F238E27FC236}">
                <a16:creationId xmlns:a16="http://schemas.microsoft.com/office/drawing/2014/main" id="{EC6F169D-0A6A-023A-0D97-C6DAC6E0C0B1}"/>
              </a:ext>
            </a:extLst>
          </p:cNvPr>
          <p:cNvSpPr txBox="1"/>
          <p:nvPr/>
        </p:nvSpPr>
        <p:spPr>
          <a:xfrm>
            <a:off x="7202106" y="4915227"/>
            <a:ext cx="3692176" cy="523220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B8A292-53DC-A6AE-5E8D-DF7FF200628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048194" y="4100840"/>
            <a:ext cx="0" cy="814387"/>
          </a:xfrm>
          <a:prstGeom prst="straightConnector1">
            <a:avLst/>
          </a:prstGeom>
          <a:ln w="127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87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21CBB43-D8CC-2DE0-2BBA-A8D66D1C8292}"/>
              </a:ext>
            </a:extLst>
          </p:cNvPr>
          <p:cNvSpPr txBox="1"/>
          <p:nvPr/>
        </p:nvSpPr>
        <p:spPr>
          <a:xfrm>
            <a:off x="6841588" y="1679853"/>
            <a:ext cx="4680000" cy="3498295"/>
          </a:xfrm>
          <a:prstGeom prst="rect">
            <a:avLst/>
          </a:prstGeom>
          <a:solidFill>
            <a:schemeClr val="accent4">
              <a:lumMod val="75000"/>
              <a:alpha val="1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client()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{id_server,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1C1F8-CB5A-1D6E-F669-B09BB074BB6D}"/>
              </a:ext>
            </a:extLst>
          </p:cNvPr>
          <p:cNvSpPr/>
          <p:nvPr/>
        </p:nvSpPr>
        <p:spPr>
          <a:xfrm>
            <a:off x="6927940" y="1748898"/>
            <a:ext cx="2056002" cy="270000"/>
          </a:xfrm>
          <a:prstGeom prst="rect">
            <a:avLst/>
          </a:prstGeom>
          <a:solidFill>
            <a:schemeClr val="accent4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EB7AA1-89A8-B8D6-C1CB-0EAD2FB01C3A}"/>
              </a:ext>
            </a:extLst>
          </p:cNvPr>
          <p:cNvSpPr/>
          <p:nvPr/>
        </p:nvSpPr>
        <p:spPr>
          <a:xfrm>
            <a:off x="7129571" y="3916384"/>
            <a:ext cx="1854371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79CD70-EA32-6A2B-C84B-A2A63FB3B7E2}"/>
              </a:ext>
            </a:extLst>
          </p:cNvPr>
          <p:cNvSpPr txBox="1"/>
          <p:nvPr/>
        </p:nvSpPr>
        <p:spPr>
          <a:xfrm>
            <a:off x="839788" y="750344"/>
            <a:ext cx="4680000" cy="5357312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*”),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endParaRPr lang="en-US" sz="1700">
              <a:solidFill>
                <a:schemeClr val="bg2">
                  <a:lumMod val="2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-use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(int)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*”),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AAF25-70D0-87B5-1BCA-402A056D319E}"/>
              </a:ext>
            </a:extLst>
          </p:cNvPr>
          <p:cNvSpPr/>
          <p:nvPr/>
        </p:nvSpPr>
        <p:spPr>
          <a:xfrm>
            <a:off x="929901" y="815530"/>
            <a:ext cx="2062885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E19BE1-AE5D-9D57-C4E5-BA2D0498EBAE}"/>
              </a:ext>
            </a:extLst>
          </p:cNvPr>
          <p:cNvSpPr/>
          <p:nvPr/>
        </p:nvSpPr>
        <p:spPr>
          <a:xfrm>
            <a:off x="1144426" y="4232994"/>
            <a:ext cx="2137258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C42113-0B4A-450D-5CAA-61BBE7FC1C96}"/>
              </a:ext>
            </a:extLst>
          </p:cNvPr>
          <p:cNvSpPr/>
          <p:nvPr/>
        </p:nvSpPr>
        <p:spPr>
          <a:xfrm>
            <a:off x="1133281" y="1755617"/>
            <a:ext cx="2794355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E0EF40F-90A4-E6C6-FD25-5ECEC0736AE7}"/>
              </a:ext>
            </a:extLst>
          </p:cNvPr>
          <p:cNvSpPr/>
          <p:nvPr/>
        </p:nvSpPr>
        <p:spPr>
          <a:xfrm>
            <a:off x="929901" y="3302389"/>
            <a:ext cx="2062885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Left Arrow 33">
            <a:extLst>
              <a:ext uri="{FF2B5EF4-FFF2-40B4-BE49-F238E27FC236}">
                <a16:creationId xmlns:a16="http://schemas.microsoft.com/office/drawing/2014/main" id="{BE7FBAAD-3472-77A8-AD4D-2007DDB81C90}"/>
              </a:ext>
            </a:extLst>
          </p:cNvPr>
          <p:cNvSpPr/>
          <p:nvPr/>
        </p:nvSpPr>
        <p:spPr>
          <a:xfrm>
            <a:off x="4553856" y="5077165"/>
            <a:ext cx="6308941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Remove defensive error-handling code </a:t>
            </a:r>
            <a:r>
              <a:rPr lang="en-GB" sz="17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{init, _} ⟶ error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E0B3962B-B82D-F654-FA22-7D5752F0F6EB}"/>
              </a:ext>
            </a:extLst>
          </p:cNvPr>
          <p:cNvSpPr/>
          <p:nvPr/>
        </p:nvSpPr>
        <p:spPr>
          <a:xfrm>
            <a:off x="3082899" y="558293"/>
            <a:ext cx="3069928" cy="751934"/>
          </a:xfrm>
          <a:prstGeom prst="leftArrow">
            <a:avLst/>
          </a:prstGeom>
          <a:solidFill>
            <a:schemeClr val="accent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9402008B-BF4D-A598-3D3F-777825697970}"/>
              </a:ext>
            </a:extLst>
          </p:cNvPr>
          <p:cNvSpPr/>
          <p:nvPr/>
        </p:nvSpPr>
        <p:spPr>
          <a:xfrm>
            <a:off x="9070294" y="1507931"/>
            <a:ext cx="3070028" cy="751934"/>
          </a:xfrm>
          <a:prstGeom prst="leftArrow">
            <a:avLst/>
          </a:prstGeom>
          <a:solidFill>
            <a:schemeClr val="accent4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1EA4D826-2C49-E5A0-1F03-C77238E1689A}"/>
              </a:ext>
            </a:extLst>
          </p:cNvPr>
          <p:cNvSpPr/>
          <p:nvPr/>
        </p:nvSpPr>
        <p:spPr>
          <a:xfrm>
            <a:off x="3082898" y="3061422"/>
            <a:ext cx="4046673" cy="751934"/>
          </a:xfrm>
          <a:prstGeom prst="leftArrow">
            <a:avLst/>
          </a:prstGeom>
          <a:solidFill>
            <a:schemeClr val="accent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Continue using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</p:spTree>
    <p:extLst>
      <p:ext uri="{BB962C8B-B14F-4D97-AF65-F5344CB8AC3E}">
        <p14:creationId xmlns:p14="http://schemas.microsoft.com/office/powerpoint/2010/main" val="2335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6" grpId="0" animBg="1"/>
      <p:bldP spid="24" grpId="0" animBg="1"/>
      <p:bldP spid="27" grpId="0" animBg="1"/>
      <p:bldP spid="28" grpId="0" animBg="1"/>
      <p:bldP spid="31" grpId="0" animBg="1"/>
      <p:bldP spid="34" grpId="0" animBg="1"/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EF2E70-B410-E337-2341-8CB95702FD2B}"/>
              </a:ext>
            </a:extLst>
          </p:cNvPr>
          <p:cNvSpPr txBox="1">
            <a:spLocks/>
          </p:cNvSpPr>
          <p:nvPr/>
        </p:nvSpPr>
        <p:spPr>
          <a:xfrm>
            <a:off x="477951" y="3107322"/>
            <a:ext cx="11236098" cy="643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>
                <a:solidFill>
                  <a:srgbClr val="7030A0"/>
                </a:solidFill>
                <a:latin typeface="Segoe UI Light"/>
                <a:cs typeface="Segoe UI Light"/>
              </a:rPr>
              <a:t>mailboxer demo</a:t>
            </a:r>
            <a:endParaRPr lang="en-GB" sz="4000" b="1" i="1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93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D4CD-5DCF-2E3A-1DEA-54A21066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 scales to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47030-E6ED-627C-5048-43EBDD39A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746381"/>
            <a:ext cx="4289425" cy="3767000"/>
          </a:xfrm>
        </p:spPr>
        <p:txBody>
          <a:bodyPr/>
          <a:lstStyle/>
          <a:p>
            <a:pPr algn="ctr"/>
            <a:r>
              <a:rPr lang="en-GB"/>
              <a:t>Project monolithic mailbox</a:t>
            </a:r>
          </a:p>
          <a:p>
            <a:pPr algn="ctr"/>
            <a:r>
              <a:rPr lang="en-GB"/>
              <a:t>⇓</a:t>
            </a:r>
          </a:p>
          <a:p>
            <a:pPr algn="ctr"/>
            <a:r>
              <a:rPr lang="en-GB"/>
              <a:t>Multiple </a:t>
            </a:r>
            <a:r>
              <a:rPr lang="en-GB" b="1"/>
              <a:t>logical mailboxes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5D3B3D-9961-7FE2-7E65-1907E7C8FE73}"/>
              </a:ext>
            </a:extLst>
          </p:cNvPr>
          <p:cNvSpPr txBox="1">
            <a:spLocks/>
          </p:cNvSpPr>
          <p:nvPr/>
        </p:nvSpPr>
        <p:spPr>
          <a:xfrm>
            <a:off x="4772024" y="420818"/>
            <a:ext cx="6867763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FCFCFC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>
                <a:solidFill>
                  <a:srgbClr val="1F3764"/>
                </a:solidFill>
              </a:rPr>
              <a:t>multiple protocols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9C384A-C273-0816-9E2D-E124426C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336" y="1803599"/>
            <a:ext cx="6757722" cy="4432552"/>
          </a:xfrm>
          <a:prstGeom prst="rect">
            <a:avLst/>
          </a:prstGeom>
        </p:spPr>
      </p:pic>
      <p:sp>
        <p:nvSpPr>
          <p:cNvPr id="12" name="!!id_client">
            <a:extLst>
              <a:ext uri="{FF2B5EF4-FFF2-40B4-BE49-F238E27FC236}">
                <a16:creationId xmlns:a16="http://schemas.microsoft.com/office/drawing/2014/main" id="{0C5920E2-D241-5CB1-0854-26B4994F2034}"/>
              </a:ext>
            </a:extLst>
          </p:cNvPr>
          <p:cNvSpPr txBox="1"/>
          <p:nvPr/>
        </p:nvSpPr>
        <p:spPr>
          <a:xfrm>
            <a:off x="8995834" y="3301099"/>
            <a:ext cx="1489069" cy="710391"/>
          </a:xfrm>
          <a:custGeom>
            <a:avLst/>
            <a:gdLst>
              <a:gd name="connsiteX0" fmla="*/ 0 w 460603"/>
              <a:gd name="connsiteY0" fmla="*/ 0 h 339569"/>
              <a:gd name="connsiteX1" fmla="*/ 460603 w 460603"/>
              <a:gd name="connsiteY1" fmla="*/ 0 h 339569"/>
              <a:gd name="connsiteX2" fmla="*/ 460603 w 460603"/>
              <a:gd name="connsiteY2" fmla="*/ 339569 h 339569"/>
              <a:gd name="connsiteX3" fmla="*/ 0 w 460603"/>
              <a:gd name="connsiteY3" fmla="*/ 339569 h 339569"/>
              <a:gd name="connsiteX4" fmla="*/ 0 w 460603"/>
              <a:gd name="connsiteY4" fmla="*/ 0 h 339569"/>
              <a:gd name="connsiteX0" fmla="*/ 188686 w 649289"/>
              <a:gd name="connsiteY0" fmla="*/ 0 h 745969"/>
              <a:gd name="connsiteX1" fmla="*/ 649289 w 649289"/>
              <a:gd name="connsiteY1" fmla="*/ 0 h 745969"/>
              <a:gd name="connsiteX2" fmla="*/ 649289 w 649289"/>
              <a:gd name="connsiteY2" fmla="*/ 339569 h 745969"/>
              <a:gd name="connsiteX3" fmla="*/ 0 w 649289"/>
              <a:gd name="connsiteY3" fmla="*/ 745969 h 745969"/>
              <a:gd name="connsiteX4" fmla="*/ 188686 w 649289"/>
              <a:gd name="connsiteY4" fmla="*/ 0 h 745969"/>
              <a:gd name="connsiteX0" fmla="*/ 188686 w 1477062"/>
              <a:gd name="connsiteY0" fmla="*/ 0 h 777518"/>
              <a:gd name="connsiteX1" fmla="*/ 649289 w 1477062"/>
              <a:gd name="connsiteY1" fmla="*/ 0 h 777518"/>
              <a:gd name="connsiteX2" fmla="*/ 1477062 w 1477062"/>
              <a:gd name="connsiteY2" fmla="*/ 777518 h 777518"/>
              <a:gd name="connsiteX3" fmla="*/ 0 w 1477062"/>
              <a:gd name="connsiteY3" fmla="*/ 745969 h 777518"/>
              <a:gd name="connsiteX4" fmla="*/ 188686 w 1477062"/>
              <a:gd name="connsiteY4" fmla="*/ 0 h 777518"/>
              <a:gd name="connsiteX0" fmla="*/ 188686 w 1477062"/>
              <a:gd name="connsiteY0" fmla="*/ 0 h 800162"/>
              <a:gd name="connsiteX1" fmla="*/ 649289 w 1477062"/>
              <a:gd name="connsiteY1" fmla="*/ 0 h 800162"/>
              <a:gd name="connsiteX2" fmla="*/ 1477062 w 1477062"/>
              <a:gd name="connsiteY2" fmla="*/ 777518 h 800162"/>
              <a:gd name="connsiteX3" fmla="*/ 0 w 1477062"/>
              <a:gd name="connsiteY3" fmla="*/ 745969 h 800162"/>
              <a:gd name="connsiteX4" fmla="*/ 188686 w 1477062"/>
              <a:gd name="connsiteY4" fmla="*/ 0 h 800162"/>
              <a:gd name="connsiteX0" fmla="*/ 188686 w 1477062"/>
              <a:gd name="connsiteY0" fmla="*/ 0 h 878395"/>
              <a:gd name="connsiteX1" fmla="*/ 649289 w 1477062"/>
              <a:gd name="connsiteY1" fmla="*/ 0 h 878395"/>
              <a:gd name="connsiteX2" fmla="*/ 1477062 w 1477062"/>
              <a:gd name="connsiteY2" fmla="*/ 777518 h 878395"/>
              <a:gd name="connsiteX3" fmla="*/ 388797 w 1477062"/>
              <a:gd name="connsiteY3" fmla="*/ 872224 h 878395"/>
              <a:gd name="connsiteX4" fmla="*/ 0 w 1477062"/>
              <a:gd name="connsiteY4" fmla="*/ 745969 h 878395"/>
              <a:gd name="connsiteX5" fmla="*/ 188686 w 1477062"/>
              <a:gd name="connsiteY5" fmla="*/ 0 h 878395"/>
              <a:gd name="connsiteX0" fmla="*/ 188686 w 1493624"/>
              <a:gd name="connsiteY0" fmla="*/ 0 h 874792"/>
              <a:gd name="connsiteX1" fmla="*/ 649289 w 1493624"/>
              <a:gd name="connsiteY1" fmla="*/ 0 h 874792"/>
              <a:gd name="connsiteX2" fmla="*/ 1477062 w 1493624"/>
              <a:gd name="connsiteY2" fmla="*/ 777518 h 874792"/>
              <a:gd name="connsiteX3" fmla="*/ 1139567 w 1493624"/>
              <a:gd name="connsiteY3" fmla="*/ 771159 h 874792"/>
              <a:gd name="connsiteX4" fmla="*/ 388797 w 1493624"/>
              <a:gd name="connsiteY4" fmla="*/ 872224 h 874792"/>
              <a:gd name="connsiteX5" fmla="*/ 0 w 1493624"/>
              <a:gd name="connsiteY5" fmla="*/ 745969 h 874792"/>
              <a:gd name="connsiteX6" fmla="*/ 188686 w 1493624"/>
              <a:gd name="connsiteY6" fmla="*/ 0 h 874792"/>
              <a:gd name="connsiteX0" fmla="*/ 188686 w 1489069"/>
              <a:gd name="connsiteY0" fmla="*/ 0 h 874792"/>
              <a:gd name="connsiteX1" fmla="*/ 649289 w 1489069"/>
              <a:gd name="connsiteY1" fmla="*/ 0 h 874792"/>
              <a:gd name="connsiteX2" fmla="*/ 1472249 w 1489069"/>
              <a:gd name="connsiteY2" fmla="*/ 647577 h 874792"/>
              <a:gd name="connsiteX3" fmla="*/ 1139567 w 1489069"/>
              <a:gd name="connsiteY3" fmla="*/ 771159 h 874792"/>
              <a:gd name="connsiteX4" fmla="*/ 388797 w 1489069"/>
              <a:gd name="connsiteY4" fmla="*/ 872224 h 874792"/>
              <a:gd name="connsiteX5" fmla="*/ 0 w 1489069"/>
              <a:gd name="connsiteY5" fmla="*/ 745969 h 874792"/>
              <a:gd name="connsiteX6" fmla="*/ 188686 w 1489069"/>
              <a:gd name="connsiteY6" fmla="*/ 0 h 874792"/>
              <a:gd name="connsiteX0" fmla="*/ 188686 w 1489069"/>
              <a:gd name="connsiteY0" fmla="*/ 0 h 874792"/>
              <a:gd name="connsiteX1" fmla="*/ 649289 w 1489069"/>
              <a:gd name="connsiteY1" fmla="*/ 0 h 874792"/>
              <a:gd name="connsiteX2" fmla="*/ 1472249 w 1489069"/>
              <a:gd name="connsiteY2" fmla="*/ 647577 h 874792"/>
              <a:gd name="connsiteX3" fmla="*/ 1139567 w 1489069"/>
              <a:gd name="connsiteY3" fmla="*/ 771159 h 874792"/>
              <a:gd name="connsiteX4" fmla="*/ 388797 w 1489069"/>
              <a:gd name="connsiteY4" fmla="*/ 872224 h 874792"/>
              <a:gd name="connsiteX5" fmla="*/ 0 w 1489069"/>
              <a:gd name="connsiteY5" fmla="*/ 745969 h 874792"/>
              <a:gd name="connsiteX6" fmla="*/ 188686 w 1489069"/>
              <a:gd name="connsiteY6" fmla="*/ 0 h 874792"/>
              <a:gd name="connsiteX0" fmla="*/ 188686 w 1489069"/>
              <a:gd name="connsiteY0" fmla="*/ 0 h 874792"/>
              <a:gd name="connsiteX1" fmla="*/ 649289 w 1489069"/>
              <a:gd name="connsiteY1" fmla="*/ 0 h 874792"/>
              <a:gd name="connsiteX2" fmla="*/ 1336886 w 1489069"/>
              <a:gd name="connsiteY2" fmla="*/ 309146 h 874792"/>
              <a:gd name="connsiteX3" fmla="*/ 1472249 w 1489069"/>
              <a:gd name="connsiteY3" fmla="*/ 647577 h 874792"/>
              <a:gd name="connsiteX4" fmla="*/ 1139567 w 1489069"/>
              <a:gd name="connsiteY4" fmla="*/ 771159 h 874792"/>
              <a:gd name="connsiteX5" fmla="*/ 388797 w 1489069"/>
              <a:gd name="connsiteY5" fmla="*/ 872224 h 874792"/>
              <a:gd name="connsiteX6" fmla="*/ 0 w 1489069"/>
              <a:gd name="connsiteY6" fmla="*/ 745969 h 874792"/>
              <a:gd name="connsiteX7" fmla="*/ 188686 w 1489069"/>
              <a:gd name="connsiteY7" fmla="*/ 0 h 874792"/>
              <a:gd name="connsiteX0" fmla="*/ 188686 w 1489069"/>
              <a:gd name="connsiteY0" fmla="*/ 0 h 874792"/>
              <a:gd name="connsiteX1" fmla="*/ 692602 w 1489069"/>
              <a:gd name="connsiteY1" fmla="*/ 173255 h 874792"/>
              <a:gd name="connsiteX2" fmla="*/ 1336886 w 1489069"/>
              <a:gd name="connsiteY2" fmla="*/ 309146 h 874792"/>
              <a:gd name="connsiteX3" fmla="*/ 1472249 w 1489069"/>
              <a:gd name="connsiteY3" fmla="*/ 647577 h 874792"/>
              <a:gd name="connsiteX4" fmla="*/ 1139567 w 1489069"/>
              <a:gd name="connsiteY4" fmla="*/ 771159 h 874792"/>
              <a:gd name="connsiteX5" fmla="*/ 388797 w 1489069"/>
              <a:gd name="connsiteY5" fmla="*/ 872224 h 874792"/>
              <a:gd name="connsiteX6" fmla="*/ 0 w 1489069"/>
              <a:gd name="connsiteY6" fmla="*/ 745969 h 874792"/>
              <a:gd name="connsiteX7" fmla="*/ 188686 w 1489069"/>
              <a:gd name="connsiteY7" fmla="*/ 0 h 874792"/>
              <a:gd name="connsiteX0" fmla="*/ 188686 w 1489069"/>
              <a:gd name="connsiteY0" fmla="*/ 0 h 874792"/>
              <a:gd name="connsiteX1" fmla="*/ 692602 w 1489069"/>
              <a:gd name="connsiteY1" fmla="*/ 173255 h 874792"/>
              <a:gd name="connsiteX2" fmla="*/ 1336886 w 1489069"/>
              <a:gd name="connsiteY2" fmla="*/ 309146 h 874792"/>
              <a:gd name="connsiteX3" fmla="*/ 1472249 w 1489069"/>
              <a:gd name="connsiteY3" fmla="*/ 647577 h 874792"/>
              <a:gd name="connsiteX4" fmla="*/ 1139567 w 1489069"/>
              <a:gd name="connsiteY4" fmla="*/ 771159 h 874792"/>
              <a:gd name="connsiteX5" fmla="*/ 388797 w 1489069"/>
              <a:gd name="connsiteY5" fmla="*/ 872224 h 874792"/>
              <a:gd name="connsiteX6" fmla="*/ 0 w 1489069"/>
              <a:gd name="connsiteY6" fmla="*/ 745969 h 874792"/>
              <a:gd name="connsiteX7" fmla="*/ 188686 w 1489069"/>
              <a:gd name="connsiteY7" fmla="*/ 0 h 874792"/>
              <a:gd name="connsiteX0" fmla="*/ 265688 w 1489069"/>
              <a:gd name="connsiteY0" fmla="*/ 191733 h 710391"/>
              <a:gd name="connsiteX1" fmla="*/ 692602 w 1489069"/>
              <a:gd name="connsiteY1" fmla="*/ 8854 h 710391"/>
              <a:gd name="connsiteX2" fmla="*/ 1336886 w 1489069"/>
              <a:gd name="connsiteY2" fmla="*/ 144745 h 710391"/>
              <a:gd name="connsiteX3" fmla="*/ 1472249 w 1489069"/>
              <a:gd name="connsiteY3" fmla="*/ 483176 h 710391"/>
              <a:gd name="connsiteX4" fmla="*/ 1139567 w 1489069"/>
              <a:gd name="connsiteY4" fmla="*/ 606758 h 710391"/>
              <a:gd name="connsiteX5" fmla="*/ 388797 w 1489069"/>
              <a:gd name="connsiteY5" fmla="*/ 707823 h 710391"/>
              <a:gd name="connsiteX6" fmla="*/ 0 w 1489069"/>
              <a:gd name="connsiteY6" fmla="*/ 581568 h 710391"/>
              <a:gd name="connsiteX7" fmla="*/ 265688 w 1489069"/>
              <a:gd name="connsiteY7" fmla="*/ 191733 h 710391"/>
              <a:gd name="connsiteX0" fmla="*/ 265688 w 1489069"/>
              <a:gd name="connsiteY0" fmla="*/ 191733 h 710391"/>
              <a:gd name="connsiteX1" fmla="*/ 692602 w 1489069"/>
              <a:gd name="connsiteY1" fmla="*/ 8854 h 710391"/>
              <a:gd name="connsiteX2" fmla="*/ 1336886 w 1489069"/>
              <a:gd name="connsiteY2" fmla="*/ 144745 h 710391"/>
              <a:gd name="connsiteX3" fmla="*/ 1472249 w 1489069"/>
              <a:gd name="connsiteY3" fmla="*/ 483176 h 710391"/>
              <a:gd name="connsiteX4" fmla="*/ 1139567 w 1489069"/>
              <a:gd name="connsiteY4" fmla="*/ 606758 h 710391"/>
              <a:gd name="connsiteX5" fmla="*/ 388797 w 1489069"/>
              <a:gd name="connsiteY5" fmla="*/ 707823 h 710391"/>
              <a:gd name="connsiteX6" fmla="*/ 0 w 1489069"/>
              <a:gd name="connsiteY6" fmla="*/ 581568 h 710391"/>
              <a:gd name="connsiteX7" fmla="*/ 265688 w 1489069"/>
              <a:gd name="connsiteY7" fmla="*/ 191733 h 710391"/>
              <a:gd name="connsiteX0" fmla="*/ 265688 w 1489069"/>
              <a:gd name="connsiteY0" fmla="*/ 191733 h 710391"/>
              <a:gd name="connsiteX1" fmla="*/ 692602 w 1489069"/>
              <a:gd name="connsiteY1" fmla="*/ 8854 h 710391"/>
              <a:gd name="connsiteX2" fmla="*/ 1336886 w 1489069"/>
              <a:gd name="connsiteY2" fmla="*/ 144745 h 710391"/>
              <a:gd name="connsiteX3" fmla="*/ 1472249 w 1489069"/>
              <a:gd name="connsiteY3" fmla="*/ 483176 h 710391"/>
              <a:gd name="connsiteX4" fmla="*/ 1139567 w 1489069"/>
              <a:gd name="connsiteY4" fmla="*/ 606758 h 710391"/>
              <a:gd name="connsiteX5" fmla="*/ 388797 w 1489069"/>
              <a:gd name="connsiteY5" fmla="*/ 707823 h 710391"/>
              <a:gd name="connsiteX6" fmla="*/ 0 w 1489069"/>
              <a:gd name="connsiteY6" fmla="*/ 581568 h 710391"/>
              <a:gd name="connsiteX7" fmla="*/ 265688 w 1489069"/>
              <a:gd name="connsiteY7" fmla="*/ 191733 h 7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89069" h="710391">
                <a:moveTo>
                  <a:pt x="265688" y="191733"/>
                </a:moveTo>
                <a:cubicBezTo>
                  <a:pt x="484996" y="68208"/>
                  <a:pt x="550297" y="69814"/>
                  <a:pt x="692602" y="8854"/>
                </a:cubicBezTo>
                <a:cubicBezTo>
                  <a:pt x="993055" y="-23842"/>
                  <a:pt x="1199726" y="36816"/>
                  <a:pt x="1336886" y="144745"/>
                </a:cubicBezTo>
                <a:cubicBezTo>
                  <a:pt x="1474046" y="252674"/>
                  <a:pt x="1503531" y="432643"/>
                  <a:pt x="1472249" y="483176"/>
                </a:cubicBezTo>
                <a:cubicBezTo>
                  <a:pt x="1553962" y="627744"/>
                  <a:pt x="1320944" y="590974"/>
                  <a:pt x="1139567" y="606758"/>
                </a:cubicBezTo>
                <a:cubicBezTo>
                  <a:pt x="958190" y="622542"/>
                  <a:pt x="578725" y="728063"/>
                  <a:pt x="388797" y="707823"/>
                </a:cubicBezTo>
                <a:cubicBezTo>
                  <a:pt x="198869" y="687583"/>
                  <a:pt x="41373" y="709292"/>
                  <a:pt x="0" y="581568"/>
                </a:cubicBezTo>
                <a:cubicBezTo>
                  <a:pt x="88563" y="451623"/>
                  <a:pt x="80873" y="398680"/>
                  <a:pt x="265688" y="191733"/>
                </a:cubicBezTo>
                <a:close/>
              </a:path>
            </a:pathLst>
          </a:custGeom>
          <a:solidFill>
            <a:schemeClr val="accent2">
              <a:lumMod val="50000"/>
              <a:alpha val="10000"/>
            </a:schemeClr>
          </a:solidFill>
          <a:ln w="28575">
            <a:noFill/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!</a:t>
            </a:r>
          </a:p>
        </p:txBody>
      </p:sp>
      <p:sp>
        <p:nvSpPr>
          <p:cNvPr id="13" name="!!ts_client">
            <a:extLst>
              <a:ext uri="{FF2B5EF4-FFF2-40B4-BE49-F238E27FC236}">
                <a16:creationId xmlns:a16="http://schemas.microsoft.com/office/drawing/2014/main" id="{66D0F75D-91F4-77CE-D475-DE6862849303}"/>
              </a:ext>
            </a:extLst>
          </p:cNvPr>
          <p:cNvSpPr txBox="1"/>
          <p:nvPr/>
        </p:nvSpPr>
        <p:spPr>
          <a:xfrm>
            <a:off x="8945033" y="3885653"/>
            <a:ext cx="1538481" cy="646928"/>
          </a:xfrm>
          <a:custGeom>
            <a:avLst/>
            <a:gdLst>
              <a:gd name="connsiteX0" fmla="*/ 0 w 592331"/>
              <a:gd name="connsiteY0" fmla="*/ 0 h 426981"/>
              <a:gd name="connsiteX1" fmla="*/ 592331 w 592331"/>
              <a:gd name="connsiteY1" fmla="*/ 0 h 426981"/>
              <a:gd name="connsiteX2" fmla="*/ 592331 w 592331"/>
              <a:gd name="connsiteY2" fmla="*/ 426981 h 426981"/>
              <a:gd name="connsiteX3" fmla="*/ 0 w 592331"/>
              <a:gd name="connsiteY3" fmla="*/ 426981 h 426981"/>
              <a:gd name="connsiteX4" fmla="*/ 0 w 592331"/>
              <a:gd name="connsiteY4" fmla="*/ 0 h 426981"/>
              <a:gd name="connsiteX0" fmla="*/ 0 w 627256"/>
              <a:gd name="connsiteY0" fmla="*/ 0 h 528581"/>
              <a:gd name="connsiteX1" fmla="*/ 627256 w 627256"/>
              <a:gd name="connsiteY1" fmla="*/ 101600 h 528581"/>
              <a:gd name="connsiteX2" fmla="*/ 627256 w 627256"/>
              <a:gd name="connsiteY2" fmla="*/ 528581 h 528581"/>
              <a:gd name="connsiteX3" fmla="*/ 34925 w 627256"/>
              <a:gd name="connsiteY3" fmla="*/ 528581 h 528581"/>
              <a:gd name="connsiteX4" fmla="*/ 0 w 627256"/>
              <a:gd name="connsiteY4" fmla="*/ 0 h 528581"/>
              <a:gd name="connsiteX0" fmla="*/ 0 w 1513081"/>
              <a:gd name="connsiteY0" fmla="*/ 19050 h 547631"/>
              <a:gd name="connsiteX1" fmla="*/ 1513081 w 1513081"/>
              <a:gd name="connsiteY1" fmla="*/ 0 h 547631"/>
              <a:gd name="connsiteX2" fmla="*/ 627256 w 1513081"/>
              <a:gd name="connsiteY2" fmla="*/ 547631 h 547631"/>
              <a:gd name="connsiteX3" fmla="*/ 34925 w 1513081"/>
              <a:gd name="connsiteY3" fmla="*/ 547631 h 547631"/>
              <a:gd name="connsiteX4" fmla="*/ 0 w 1513081"/>
              <a:gd name="connsiteY4" fmla="*/ 19050 h 547631"/>
              <a:gd name="connsiteX0" fmla="*/ 0 w 1513081"/>
              <a:gd name="connsiteY0" fmla="*/ 19050 h 547631"/>
              <a:gd name="connsiteX1" fmla="*/ 1513081 w 1513081"/>
              <a:gd name="connsiteY1" fmla="*/ 0 h 547631"/>
              <a:gd name="connsiteX2" fmla="*/ 627256 w 1513081"/>
              <a:gd name="connsiteY2" fmla="*/ 547631 h 547631"/>
              <a:gd name="connsiteX3" fmla="*/ 34925 w 1513081"/>
              <a:gd name="connsiteY3" fmla="*/ 547631 h 547631"/>
              <a:gd name="connsiteX4" fmla="*/ 0 w 1513081"/>
              <a:gd name="connsiteY4" fmla="*/ 19050 h 547631"/>
              <a:gd name="connsiteX0" fmla="*/ 0 w 1513081"/>
              <a:gd name="connsiteY0" fmla="*/ 19050 h 547631"/>
              <a:gd name="connsiteX1" fmla="*/ 522816 w 1513081"/>
              <a:gd name="connsiteY1" fmla="*/ 123500 h 547631"/>
              <a:gd name="connsiteX2" fmla="*/ 1513081 w 1513081"/>
              <a:gd name="connsiteY2" fmla="*/ 0 h 547631"/>
              <a:gd name="connsiteX3" fmla="*/ 627256 w 1513081"/>
              <a:gd name="connsiteY3" fmla="*/ 547631 h 547631"/>
              <a:gd name="connsiteX4" fmla="*/ 34925 w 1513081"/>
              <a:gd name="connsiteY4" fmla="*/ 547631 h 547631"/>
              <a:gd name="connsiteX5" fmla="*/ 0 w 1513081"/>
              <a:gd name="connsiteY5" fmla="*/ 19050 h 547631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513081 w 1513081"/>
              <a:gd name="connsiteY3" fmla="*/ 6563 h 554194"/>
              <a:gd name="connsiteX4" fmla="*/ 627256 w 1513081"/>
              <a:gd name="connsiteY4" fmla="*/ 554194 h 554194"/>
              <a:gd name="connsiteX5" fmla="*/ 34925 w 1513081"/>
              <a:gd name="connsiteY5" fmla="*/ 554194 h 554194"/>
              <a:gd name="connsiteX6" fmla="*/ 0 w 1513081"/>
              <a:gd name="connsiteY6" fmla="*/ 25613 h 554194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100666 w 1513081"/>
              <a:gd name="connsiteY3" fmla="*/ 25288 h 554194"/>
              <a:gd name="connsiteX4" fmla="*/ 1513081 w 1513081"/>
              <a:gd name="connsiteY4" fmla="*/ 6563 h 554194"/>
              <a:gd name="connsiteX5" fmla="*/ 627256 w 1513081"/>
              <a:gd name="connsiteY5" fmla="*/ 554194 h 554194"/>
              <a:gd name="connsiteX6" fmla="*/ 34925 w 1513081"/>
              <a:gd name="connsiteY6" fmla="*/ 554194 h 554194"/>
              <a:gd name="connsiteX7" fmla="*/ 0 w 1513081"/>
              <a:gd name="connsiteY7" fmla="*/ 25613 h 554194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100666 w 1513081"/>
              <a:gd name="connsiteY3" fmla="*/ 25288 h 554194"/>
              <a:gd name="connsiteX4" fmla="*/ 1513081 w 1513081"/>
              <a:gd name="connsiteY4" fmla="*/ 6563 h 554194"/>
              <a:gd name="connsiteX5" fmla="*/ 1297516 w 1513081"/>
              <a:gd name="connsiteY5" fmla="*/ 428513 h 554194"/>
              <a:gd name="connsiteX6" fmla="*/ 627256 w 1513081"/>
              <a:gd name="connsiteY6" fmla="*/ 554194 h 554194"/>
              <a:gd name="connsiteX7" fmla="*/ 34925 w 1513081"/>
              <a:gd name="connsiteY7" fmla="*/ 554194 h 554194"/>
              <a:gd name="connsiteX8" fmla="*/ 0 w 1513081"/>
              <a:gd name="connsiteY8" fmla="*/ 25613 h 554194"/>
              <a:gd name="connsiteX0" fmla="*/ 0 w 1513081"/>
              <a:gd name="connsiteY0" fmla="*/ 25613 h 554194"/>
              <a:gd name="connsiteX1" fmla="*/ 135466 w 1513081"/>
              <a:gd name="connsiteY1" fmla="*/ 98313 h 554194"/>
              <a:gd name="connsiteX2" fmla="*/ 522816 w 1513081"/>
              <a:gd name="connsiteY2" fmla="*/ 130063 h 554194"/>
              <a:gd name="connsiteX3" fmla="*/ 1100666 w 1513081"/>
              <a:gd name="connsiteY3" fmla="*/ 25288 h 554194"/>
              <a:gd name="connsiteX4" fmla="*/ 1513081 w 1513081"/>
              <a:gd name="connsiteY4" fmla="*/ 6563 h 554194"/>
              <a:gd name="connsiteX5" fmla="*/ 1297516 w 1513081"/>
              <a:gd name="connsiteY5" fmla="*/ 428513 h 554194"/>
              <a:gd name="connsiteX6" fmla="*/ 627256 w 1513081"/>
              <a:gd name="connsiteY6" fmla="*/ 554194 h 554194"/>
              <a:gd name="connsiteX7" fmla="*/ 34925 w 1513081"/>
              <a:gd name="connsiteY7" fmla="*/ 554194 h 554194"/>
              <a:gd name="connsiteX8" fmla="*/ 0 w 1513081"/>
              <a:gd name="connsiteY8" fmla="*/ 25613 h 554194"/>
              <a:gd name="connsiteX0" fmla="*/ 0 w 1548379"/>
              <a:gd name="connsiteY0" fmla="*/ 25613 h 554194"/>
              <a:gd name="connsiteX1" fmla="*/ 135466 w 1548379"/>
              <a:gd name="connsiteY1" fmla="*/ 98313 h 554194"/>
              <a:gd name="connsiteX2" fmla="*/ 522816 w 1548379"/>
              <a:gd name="connsiteY2" fmla="*/ 130063 h 554194"/>
              <a:gd name="connsiteX3" fmla="*/ 1100666 w 1548379"/>
              <a:gd name="connsiteY3" fmla="*/ 25288 h 554194"/>
              <a:gd name="connsiteX4" fmla="*/ 1513081 w 1548379"/>
              <a:gd name="connsiteY4" fmla="*/ 6563 h 554194"/>
              <a:gd name="connsiteX5" fmla="*/ 1510241 w 1548379"/>
              <a:gd name="connsiteY5" fmla="*/ 82438 h 554194"/>
              <a:gd name="connsiteX6" fmla="*/ 1297516 w 1548379"/>
              <a:gd name="connsiteY6" fmla="*/ 428513 h 554194"/>
              <a:gd name="connsiteX7" fmla="*/ 627256 w 1548379"/>
              <a:gd name="connsiteY7" fmla="*/ 554194 h 554194"/>
              <a:gd name="connsiteX8" fmla="*/ 34925 w 1548379"/>
              <a:gd name="connsiteY8" fmla="*/ 554194 h 554194"/>
              <a:gd name="connsiteX9" fmla="*/ 0 w 1548379"/>
              <a:gd name="connsiteY9" fmla="*/ 25613 h 554194"/>
              <a:gd name="connsiteX0" fmla="*/ 0 w 1538485"/>
              <a:gd name="connsiteY0" fmla="*/ 25613 h 554194"/>
              <a:gd name="connsiteX1" fmla="*/ 135466 w 1538485"/>
              <a:gd name="connsiteY1" fmla="*/ 98313 h 554194"/>
              <a:gd name="connsiteX2" fmla="*/ 522816 w 1538485"/>
              <a:gd name="connsiteY2" fmla="*/ 130063 h 554194"/>
              <a:gd name="connsiteX3" fmla="*/ 1100666 w 1538485"/>
              <a:gd name="connsiteY3" fmla="*/ 25288 h 554194"/>
              <a:gd name="connsiteX4" fmla="*/ 1513081 w 1538485"/>
              <a:gd name="connsiteY4" fmla="*/ 6563 h 554194"/>
              <a:gd name="connsiteX5" fmla="*/ 1510241 w 1538485"/>
              <a:gd name="connsiteY5" fmla="*/ 82438 h 554194"/>
              <a:gd name="connsiteX6" fmla="*/ 1297516 w 1538485"/>
              <a:gd name="connsiteY6" fmla="*/ 428513 h 554194"/>
              <a:gd name="connsiteX7" fmla="*/ 627256 w 1538485"/>
              <a:gd name="connsiteY7" fmla="*/ 554194 h 554194"/>
              <a:gd name="connsiteX8" fmla="*/ 34925 w 1538485"/>
              <a:gd name="connsiteY8" fmla="*/ 554194 h 554194"/>
              <a:gd name="connsiteX9" fmla="*/ 0 w 1538485"/>
              <a:gd name="connsiteY9" fmla="*/ 25613 h 554194"/>
              <a:gd name="connsiteX0" fmla="*/ 0 w 1545925"/>
              <a:gd name="connsiteY0" fmla="*/ 25613 h 554194"/>
              <a:gd name="connsiteX1" fmla="*/ 135466 w 1545925"/>
              <a:gd name="connsiteY1" fmla="*/ 98313 h 554194"/>
              <a:gd name="connsiteX2" fmla="*/ 522816 w 1545925"/>
              <a:gd name="connsiteY2" fmla="*/ 130063 h 554194"/>
              <a:gd name="connsiteX3" fmla="*/ 1100666 w 1545925"/>
              <a:gd name="connsiteY3" fmla="*/ 25288 h 554194"/>
              <a:gd name="connsiteX4" fmla="*/ 1522606 w 1545925"/>
              <a:gd name="connsiteY4" fmla="*/ 9738 h 554194"/>
              <a:gd name="connsiteX5" fmla="*/ 1510241 w 1545925"/>
              <a:gd name="connsiteY5" fmla="*/ 82438 h 554194"/>
              <a:gd name="connsiteX6" fmla="*/ 1297516 w 1545925"/>
              <a:gd name="connsiteY6" fmla="*/ 428513 h 554194"/>
              <a:gd name="connsiteX7" fmla="*/ 627256 w 1545925"/>
              <a:gd name="connsiteY7" fmla="*/ 554194 h 554194"/>
              <a:gd name="connsiteX8" fmla="*/ 34925 w 1545925"/>
              <a:gd name="connsiteY8" fmla="*/ 554194 h 554194"/>
              <a:gd name="connsiteX9" fmla="*/ 0 w 1545925"/>
              <a:gd name="connsiteY9" fmla="*/ 25613 h 554194"/>
              <a:gd name="connsiteX0" fmla="*/ 0 w 1522606"/>
              <a:gd name="connsiteY0" fmla="*/ 32622 h 561203"/>
              <a:gd name="connsiteX1" fmla="*/ 135466 w 1522606"/>
              <a:gd name="connsiteY1" fmla="*/ 105322 h 561203"/>
              <a:gd name="connsiteX2" fmla="*/ 522816 w 1522606"/>
              <a:gd name="connsiteY2" fmla="*/ 137072 h 561203"/>
              <a:gd name="connsiteX3" fmla="*/ 1100666 w 1522606"/>
              <a:gd name="connsiteY3" fmla="*/ 32297 h 561203"/>
              <a:gd name="connsiteX4" fmla="*/ 1522606 w 1522606"/>
              <a:gd name="connsiteY4" fmla="*/ 16747 h 561203"/>
              <a:gd name="connsiteX5" fmla="*/ 1510241 w 1522606"/>
              <a:gd name="connsiteY5" fmla="*/ 89447 h 561203"/>
              <a:gd name="connsiteX6" fmla="*/ 1297516 w 1522606"/>
              <a:gd name="connsiteY6" fmla="*/ 435522 h 561203"/>
              <a:gd name="connsiteX7" fmla="*/ 627256 w 1522606"/>
              <a:gd name="connsiteY7" fmla="*/ 561203 h 561203"/>
              <a:gd name="connsiteX8" fmla="*/ 34925 w 1522606"/>
              <a:gd name="connsiteY8" fmla="*/ 561203 h 561203"/>
              <a:gd name="connsiteX9" fmla="*/ 0 w 1522606"/>
              <a:gd name="connsiteY9" fmla="*/ 32622 h 561203"/>
              <a:gd name="connsiteX0" fmla="*/ 0 w 1522606"/>
              <a:gd name="connsiteY0" fmla="*/ 32622 h 653278"/>
              <a:gd name="connsiteX1" fmla="*/ 135466 w 1522606"/>
              <a:gd name="connsiteY1" fmla="*/ 105322 h 653278"/>
              <a:gd name="connsiteX2" fmla="*/ 522816 w 1522606"/>
              <a:gd name="connsiteY2" fmla="*/ 137072 h 653278"/>
              <a:gd name="connsiteX3" fmla="*/ 1100666 w 1522606"/>
              <a:gd name="connsiteY3" fmla="*/ 32297 h 653278"/>
              <a:gd name="connsiteX4" fmla="*/ 1522606 w 1522606"/>
              <a:gd name="connsiteY4" fmla="*/ 16747 h 653278"/>
              <a:gd name="connsiteX5" fmla="*/ 1510241 w 1522606"/>
              <a:gd name="connsiteY5" fmla="*/ 89447 h 653278"/>
              <a:gd name="connsiteX6" fmla="*/ 1297516 w 1522606"/>
              <a:gd name="connsiteY6" fmla="*/ 435522 h 653278"/>
              <a:gd name="connsiteX7" fmla="*/ 709806 w 1522606"/>
              <a:gd name="connsiteY7" fmla="*/ 653278 h 653278"/>
              <a:gd name="connsiteX8" fmla="*/ 34925 w 1522606"/>
              <a:gd name="connsiteY8" fmla="*/ 561203 h 653278"/>
              <a:gd name="connsiteX9" fmla="*/ 0 w 1522606"/>
              <a:gd name="connsiteY9" fmla="*/ 32622 h 653278"/>
              <a:gd name="connsiteX0" fmla="*/ 19050 w 1541656"/>
              <a:gd name="connsiteY0" fmla="*/ 32622 h 653278"/>
              <a:gd name="connsiteX1" fmla="*/ 154516 w 1541656"/>
              <a:gd name="connsiteY1" fmla="*/ 105322 h 653278"/>
              <a:gd name="connsiteX2" fmla="*/ 541866 w 1541656"/>
              <a:gd name="connsiteY2" fmla="*/ 137072 h 653278"/>
              <a:gd name="connsiteX3" fmla="*/ 1119716 w 1541656"/>
              <a:gd name="connsiteY3" fmla="*/ 32297 h 653278"/>
              <a:gd name="connsiteX4" fmla="*/ 1541656 w 1541656"/>
              <a:gd name="connsiteY4" fmla="*/ 16747 h 653278"/>
              <a:gd name="connsiteX5" fmla="*/ 1529291 w 1541656"/>
              <a:gd name="connsiteY5" fmla="*/ 89447 h 653278"/>
              <a:gd name="connsiteX6" fmla="*/ 1316566 w 1541656"/>
              <a:gd name="connsiteY6" fmla="*/ 435522 h 653278"/>
              <a:gd name="connsiteX7" fmla="*/ 728856 w 1541656"/>
              <a:gd name="connsiteY7" fmla="*/ 653278 h 653278"/>
              <a:gd name="connsiteX8" fmla="*/ 0 w 1541656"/>
              <a:gd name="connsiteY8" fmla="*/ 237353 h 653278"/>
              <a:gd name="connsiteX9" fmla="*/ 19050 w 1541656"/>
              <a:gd name="connsiteY9" fmla="*/ 32622 h 653278"/>
              <a:gd name="connsiteX0" fmla="*/ 19347 w 1541953"/>
              <a:gd name="connsiteY0" fmla="*/ 32622 h 653278"/>
              <a:gd name="connsiteX1" fmla="*/ 154813 w 1541953"/>
              <a:gd name="connsiteY1" fmla="*/ 105322 h 653278"/>
              <a:gd name="connsiteX2" fmla="*/ 542163 w 1541953"/>
              <a:gd name="connsiteY2" fmla="*/ 137072 h 653278"/>
              <a:gd name="connsiteX3" fmla="*/ 1120013 w 1541953"/>
              <a:gd name="connsiteY3" fmla="*/ 32297 h 653278"/>
              <a:gd name="connsiteX4" fmla="*/ 1541953 w 1541953"/>
              <a:gd name="connsiteY4" fmla="*/ 16747 h 653278"/>
              <a:gd name="connsiteX5" fmla="*/ 1529588 w 1541953"/>
              <a:gd name="connsiteY5" fmla="*/ 89447 h 653278"/>
              <a:gd name="connsiteX6" fmla="*/ 1316863 w 1541953"/>
              <a:gd name="connsiteY6" fmla="*/ 435522 h 653278"/>
              <a:gd name="connsiteX7" fmla="*/ 729153 w 1541953"/>
              <a:gd name="connsiteY7" fmla="*/ 653278 h 653278"/>
              <a:gd name="connsiteX8" fmla="*/ 297 w 1541953"/>
              <a:gd name="connsiteY8" fmla="*/ 237353 h 653278"/>
              <a:gd name="connsiteX9" fmla="*/ 19347 w 1541953"/>
              <a:gd name="connsiteY9" fmla="*/ 32622 h 653278"/>
              <a:gd name="connsiteX0" fmla="*/ 19429 w 1542035"/>
              <a:gd name="connsiteY0" fmla="*/ 32622 h 669153"/>
              <a:gd name="connsiteX1" fmla="*/ 154895 w 1542035"/>
              <a:gd name="connsiteY1" fmla="*/ 105322 h 669153"/>
              <a:gd name="connsiteX2" fmla="*/ 542245 w 1542035"/>
              <a:gd name="connsiteY2" fmla="*/ 137072 h 669153"/>
              <a:gd name="connsiteX3" fmla="*/ 1120095 w 1542035"/>
              <a:gd name="connsiteY3" fmla="*/ 32297 h 669153"/>
              <a:gd name="connsiteX4" fmla="*/ 1542035 w 1542035"/>
              <a:gd name="connsiteY4" fmla="*/ 16747 h 669153"/>
              <a:gd name="connsiteX5" fmla="*/ 1529670 w 1542035"/>
              <a:gd name="connsiteY5" fmla="*/ 89447 h 669153"/>
              <a:gd name="connsiteX6" fmla="*/ 1316945 w 1542035"/>
              <a:gd name="connsiteY6" fmla="*/ 435522 h 669153"/>
              <a:gd name="connsiteX7" fmla="*/ 618110 w 1542035"/>
              <a:gd name="connsiteY7" fmla="*/ 669153 h 669153"/>
              <a:gd name="connsiteX8" fmla="*/ 379 w 1542035"/>
              <a:gd name="connsiteY8" fmla="*/ 237353 h 669153"/>
              <a:gd name="connsiteX9" fmla="*/ 19429 w 1542035"/>
              <a:gd name="connsiteY9" fmla="*/ 32622 h 669153"/>
              <a:gd name="connsiteX0" fmla="*/ 16258 w 1538864"/>
              <a:gd name="connsiteY0" fmla="*/ 32622 h 669153"/>
              <a:gd name="connsiteX1" fmla="*/ 151724 w 1538864"/>
              <a:gd name="connsiteY1" fmla="*/ 105322 h 669153"/>
              <a:gd name="connsiteX2" fmla="*/ 539074 w 1538864"/>
              <a:gd name="connsiteY2" fmla="*/ 137072 h 669153"/>
              <a:gd name="connsiteX3" fmla="*/ 1116924 w 1538864"/>
              <a:gd name="connsiteY3" fmla="*/ 32297 h 669153"/>
              <a:gd name="connsiteX4" fmla="*/ 1538864 w 1538864"/>
              <a:gd name="connsiteY4" fmla="*/ 16747 h 669153"/>
              <a:gd name="connsiteX5" fmla="*/ 1526499 w 1538864"/>
              <a:gd name="connsiteY5" fmla="*/ 89447 h 669153"/>
              <a:gd name="connsiteX6" fmla="*/ 1313774 w 1538864"/>
              <a:gd name="connsiteY6" fmla="*/ 435522 h 669153"/>
              <a:gd name="connsiteX7" fmla="*/ 614939 w 1538864"/>
              <a:gd name="connsiteY7" fmla="*/ 669153 h 669153"/>
              <a:gd name="connsiteX8" fmla="*/ 383 w 1538864"/>
              <a:gd name="connsiteY8" fmla="*/ 224653 h 669153"/>
              <a:gd name="connsiteX9" fmla="*/ 16258 w 1538864"/>
              <a:gd name="connsiteY9" fmla="*/ 32622 h 669153"/>
              <a:gd name="connsiteX0" fmla="*/ 16252 w 1538858"/>
              <a:gd name="connsiteY0" fmla="*/ 32622 h 646928"/>
              <a:gd name="connsiteX1" fmla="*/ 151718 w 1538858"/>
              <a:gd name="connsiteY1" fmla="*/ 105322 h 646928"/>
              <a:gd name="connsiteX2" fmla="*/ 539068 w 1538858"/>
              <a:gd name="connsiteY2" fmla="*/ 137072 h 646928"/>
              <a:gd name="connsiteX3" fmla="*/ 1116918 w 1538858"/>
              <a:gd name="connsiteY3" fmla="*/ 32297 h 646928"/>
              <a:gd name="connsiteX4" fmla="*/ 1538858 w 1538858"/>
              <a:gd name="connsiteY4" fmla="*/ 16747 h 646928"/>
              <a:gd name="connsiteX5" fmla="*/ 1526493 w 1538858"/>
              <a:gd name="connsiteY5" fmla="*/ 89447 h 646928"/>
              <a:gd name="connsiteX6" fmla="*/ 1313768 w 1538858"/>
              <a:gd name="connsiteY6" fmla="*/ 435522 h 646928"/>
              <a:gd name="connsiteX7" fmla="*/ 621283 w 1538858"/>
              <a:gd name="connsiteY7" fmla="*/ 646928 h 646928"/>
              <a:gd name="connsiteX8" fmla="*/ 377 w 1538858"/>
              <a:gd name="connsiteY8" fmla="*/ 224653 h 646928"/>
              <a:gd name="connsiteX9" fmla="*/ 16252 w 1538858"/>
              <a:gd name="connsiteY9" fmla="*/ 32622 h 646928"/>
              <a:gd name="connsiteX0" fmla="*/ 16365 w 1538971"/>
              <a:gd name="connsiteY0" fmla="*/ 32622 h 646928"/>
              <a:gd name="connsiteX1" fmla="*/ 151831 w 1538971"/>
              <a:gd name="connsiteY1" fmla="*/ 105322 h 646928"/>
              <a:gd name="connsiteX2" fmla="*/ 539181 w 1538971"/>
              <a:gd name="connsiteY2" fmla="*/ 137072 h 646928"/>
              <a:gd name="connsiteX3" fmla="*/ 1117031 w 1538971"/>
              <a:gd name="connsiteY3" fmla="*/ 32297 h 646928"/>
              <a:gd name="connsiteX4" fmla="*/ 1538971 w 1538971"/>
              <a:gd name="connsiteY4" fmla="*/ 16747 h 646928"/>
              <a:gd name="connsiteX5" fmla="*/ 1526606 w 1538971"/>
              <a:gd name="connsiteY5" fmla="*/ 89447 h 646928"/>
              <a:gd name="connsiteX6" fmla="*/ 1313881 w 1538971"/>
              <a:gd name="connsiteY6" fmla="*/ 435522 h 646928"/>
              <a:gd name="connsiteX7" fmla="*/ 621396 w 1538971"/>
              <a:gd name="connsiteY7" fmla="*/ 646928 h 646928"/>
              <a:gd name="connsiteX8" fmla="*/ 490 w 1538971"/>
              <a:gd name="connsiteY8" fmla="*/ 224653 h 646928"/>
              <a:gd name="connsiteX9" fmla="*/ 16365 w 1538971"/>
              <a:gd name="connsiteY9" fmla="*/ 32622 h 646928"/>
              <a:gd name="connsiteX0" fmla="*/ 16365 w 1538971"/>
              <a:gd name="connsiteY0" fmla="*/ 32622 h 646928"/>
              <a:gd name="connsiteX1" fmla="*/ 151831 w 1538971"/>
              <a:gd name="connsiteY1" fmla="*/ 105322 h 646928"/>
              <a:gd name="connsiteX2" fmla="*/ 539181 w 1538971"/>
              <a:gd name="connsiteY2" fmla="*/ 137072 h 646928"/>
              <a:gd name="connsiteX3" fmla="*/ 1117031 w 1538971"/>
              <a:gd name="connsiteY3" fmla="*/ 32297 h 646928"/>
              <a:gd name="connsiteX4" fmla="*/ 1538971 w 1538971"/>
              <a:gd name="connsiteY4" fmla="*/ 16747 h 646928"/>
              <a:gd name="connsiteX5" fmla="*/ 1526606 w 1538971"/>
              <a:gd name="connsiteY5" fmla="*/ 89447 h 646928"/>
              <a:gd name="connsiteX6" fmla="*/ 1313881 w 1538971"/>
              <a:gd name="connsiteY6" fmla="*/ 435522 h 646928"/>
              <a:gd name="connsiteX7" fmla="*/ 1136082 w 1538971"/>
              <a:gd name="connsiteY7" fmla="*/ 537122 h 646928"/>
              <a:gd name="connsiteX8" fmla="*/ 621396 w 1538971"/>
              <a:gd name="connsiteY8" fmla="*/ 646928 h 646928"/>
              <a:gd name="connsiteX9" fmla="*/ 490 w 1538971"/>
              <a:gd name="connsiteY9" fmla="*/ 224653 h 646928"/>
              <a:gd name="connsiteX10" fmla="*/ 16365 w 1538971"/>
              <a:gd name="connsiteY10" fmla="*/ 32622 h 646928"/>
              <a:gd name="connsiteX0" fmla="*/ 16365 w 1538971"/>
              <a:gd name="connsiteY0" fmla="*/ 32622 h 646928"/>
              <a:gd name="connsiteX1" fmla="*/ 151831 w 1538971"/>
              <a:gd name="connsiteY1" fmla="*/ 105322 h 646928"/>
              <a:gd name="connsiteX2" fmla="*/ 539181 w 1538971"/>
              <a:gd name="connsiteY2" fmla="*/ 137072 h 646928"/>
              <a:gd name="connsiteX3" fmla="*/ 1117031 w 1538971"/>
              <a:gd name="connsiteY3" fmla="*/ 32297 h 646928"/>
              <a:gd name="connsiteX4" fmla="*/ 1538971 w 1538971"/>
              <a:gd name="connsiteY4" fmla="*/ 16747 h 646928"/>
              <a:gd name="connsiteX5" fmla="*/ 1526606 w 1538971"/>
              <a:gd name="connsiteY5" fmla="*/ 89447 h 646928"/>
              <a:gd name="connsiteX6" fmla="*/ 1313881 w 1538971"/>
              <a:gd name="connsiteY6" fmla="*/ 435522 h 646928"/>
              <a:gd name="connsiteX7" fmla="*/ 1136082 w 1538971"/>
              <a:gd name="connsiteY7" fmla="*/ 537122 h 646928"/>
              <a:gd name="connsiteX8" fmla="*/ 821757 w 1538971"/>
              <a:gd name="connsiteY8" fmla="*/ 638722 h 646928"/>
              <a:gd name="connsiteX9" fmla="*/ 621396 w 1538971"/>
              <a:gd name="connsiteY9" fmla="*/ 646928 h 646928"/>
              <a:gd name="connsiteX10" fmla="*/ 490 w 1538971"/>
              <a:gd name="connsiteY10" fmla="*/ 224653 h 646928"/>
              <a:gd name="connsiteX11" fmla="*/ 16365 w 1538971"/>
              <a:gd name="connsiteY11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5817 w 1538481"/>
              <a:gd name="connsiteY10" fmla="*/ 587922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5817 w 1538481"/>
              <a:gd name="connsiteY10" fmla="*/ 587922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8248"/>
              <a:gd name="connsiteX1" fmla="*/ 151341 w 1538481"/>
              <a:gd name="connsiteY1" fmla="*/ 105322 h 648248"/>
              <a:gd name="connsiteX2" fmla="*/ 538691 w 1538481"/>
              <a:gd name="connsiteY2" fmla="*/ 137072 h 648248"/>
              <a:gd name="connsiteX3" fmla="*/ 1116541 w 1538481"/>
              <a:gd name="connsiteY3" fmla="*/ 32297 h 648248"/>
              <a:gd name="connsiteX4" fmla="*/ 1538481 w 1538481"/>
              <a:gd name="connsiteY4" fmla="*/ 16747 h 648248"/>
              <a:gd name="connsiteX5" fmla="*/ 1526116 w 1538481"/>
              <a:gd name="connsiteY5" fmla="*/ 89447 h 648248"/>
              <a:gd name="connsiteX6" fmla="*/ 1313391 w 1538481"/>
              <a:gd name="connsiteY6" fmla="*/ 435522 h 648248"/>
              <a:gd name="connsiteX7" fmla="*/ 1135592 w 1538481"/>
              <a:gd name="connsiteY7" fmla="*/ 537122 h 648248"/>
              <a:gd name="connsiteX8" fmla="*/ 821267 w 1538481"/>
              <a:gd name="connsiteY8" fmla="*/ 638722 h 648248"/>
              <a:gd name="connsiteX9" fmla="*/ 620906 w 1538481"/>
              <a:gd name="connsiteY9" fmla="*/ 646928 h 648248"/>
              <a:gd name="connsiteX10" fmla="*/ 392642 w 1538481"/>
              <a:gd name="connsiteY10" fmla="*/ 603797 h 648248"/>
              <a:gd name="connsiteX11" fmla="*/ 0 w 1538481"/>
              <a:gd name="connsiteY11" fmla="*/ 224653 h 648248"/>
              <a:gd name="connsiteX12" fmla="*/ 15875 w 1538481"/>
              <a:gd name="connsiteY12" fmla="*/ 32622 h 64824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0 w 1538481"/>
              <a:gd name="connsiteY11" fmla="*/ 224653 h 646928"/>
              <a:gd name="connsiteX12" fmla="*/ 15875 w 1538481"/>
              <a:gd name="connsiteY12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75142 w 1538481"/>
              <a:gd name="connsiteY11" fmla="*/ 451397 h 646928"/>
              <a:gd name="connsiteX12" fmla="*/ 0 w 1538481"/>
              <a:gd name="connsiteY12" fmla="*/ 224653 h 646928"/>
              <a:gd name="connsiteX13" fmla="*/ 15875 w 1538481"/>
              <a:gd name="connsiteY13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92642 w 1538481"/>
              <a:gd name="connsiteY10" fmla="*/ 603797 h 646928"/>
              <a:gd name="connsiteX11" fmla="*/ 94192 w 1538481"/>
              <a:gd name="connsiteY11" fmla="*/ 470447 h 646928"/>
              <a:gd name="connsiteX12" fmla="*/ 0 w 1538481"/>
              <a:gd name="connsiteY12" fmla="*/ 224653 h 646928"/>
              <a:gd name="connsiteX13" fmla="*/ 15875 w 1538481"/>
              <a:gd name="connsiteY13" fmla="*/ 32622 h 646928"/>
              <a:gd name="connsiteX0" fmla="*/ 15875 w 1538481"/>
              <a:gd name="connsiteY0" fmla="*/ 32622 h 646928"/>
              <a:gd name="connsiteX1" fmla="*/ 151341 w 1538481"/>
              <a:gd name="connsiteY1" fmla="*/ 105322 h 646928"/>
              <a:gd name="connsiteX2" fmla="*/ 538691 w 1538481"/>
              <a:gd name="connsiteY2" fmla="*/ 137072 h 646928"/>
              <a:gd name="connsiteX3" fmla="*/ 1116541 w 1538481"/>
              <a:gd name="connsiteY3" fmla="*/ 32297 h 646928"/>
              <a:gd name="connsiteX4" fmla="*/ 1538481 w 1538481"/>
              <a:gd name="connsiteY4" fmla="*/ 16747 h 646928"/>
              <a:gd name="connsiteX5" fmla="*/ 1526116 w 1538481"/>
              <a:gd name="connsiteY5" fmla="*/ 89447 h 646928"/>
              <a:gd name="connsiteX6" fmla="*/ 1313391 w 1538481"/>
              <a:gd name="connsiteY6" fmla="*/ 435522 h 646928"/>
              <a:gd name="connsiteX7" fmla="*/ 1135592 w 1538481"/>
              <a:gd name="connsiteY7" fmla="*/ 537122 h 646928"/>
              <a:gd name="connsiteX8" fmla="*/ 821267 w 1538481"/>
              <a:gd name="connsiteY8" fmla="*/ 638722 h 646928"/>
              <a:gd name="connsiteX9" fmla="*/ 620906 w 1538481"/>
              <a:gd name="connsiteY9" fmla="*/ 646928 h 646928"/>
              <a:gd name="connsiteX10" fmla="*/ 354542 w 1538481"/>
              <a:gd name="connsiteY10" fmla="*/ 597447 h 646928"/>
              <a:gd name="connsiteX11" fmla="*/ 94192 w 1538481"/>
              <a:gd name="connsiteY11" fmla="*/ 470447 h 646928"/>
              <a:gd name="connsiteX12" fmla="*/ 0 w 1538481"/>
              <a:gd name="connsiteY12" fmla="*/ 224653 h 646928"/>
              <a:gd name="connsiteX13" fmla="*/ 15875 w 1538481"/>
              <a:gd name="connsiteY13" fmla="*/ 32622 h 646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38481" h="646928">
                <a:moveTo>
                  <a:pt x="15875" y="32622"/>
                </a:moveTo>
                <a:cubicBezTo>
                  <a:pt x="47449" y="-48650"/>
                  <a:pt x="64205" y="87914"/>
                  <a:pt x="151341" y="105322"/>
                </a:cubicBezTo>
                <a:cubicBezTo>
                  <a:pt x="238477" y="122730"/>
                  <a:pt x="378883" y="143951"/>
                  <a:pt x="538691" y="137072"/>
                </a:cubicBezTo>
                <a:cubicBezTo>
                  <a:pt x="729191" y="112730"/>
                  <a:pt x="926041" y="56639"/>
                  <a:pt x="1116541" y="32297"/>
                </a:cubicBezTo>
                <a:lnTo>
                  <a:pt x="1538481" y="16747"/>
                </a:lnTo>
                <a:cubicBezTo>
                  <a:pt x="1531602" y="-25057"/>
                  <a:pt x="1523943" y="15947"/>
                  <a:pt x="1526116" y="89447"/>
                </a:cubicBezTo>
                <a:cubicBezTo>
                  <a:pt x="1490189" y="159772"/>
                  <a:pt x="1452088" y="353192"/>
                  <a:pt x="1313391" y="435522"/>
                </a:cubicBezTo>
                <a:cubicBezTo>
                  <a:pt x="1253066" y="452455"/>
                  <a:pt x="1195917" y="520189"/>
                  <a:pt x="1135592" y="537122"/>
                </a:cubicBezTo>
                <a:cubicBezTo>
                  <a:pt x="1028700" y="560405"/>
                  <a:pt x="928159" y="615439"/>
                  <a:pt x="821267" y="638722"/>
                </a:cubicBezTo>
                <a:lnTo>
                  <a:pt x="620906" y="646928"/>
                </a:lnTo>
                <a:cubicBezTo>
                  <a:pt x="554760" y="637403"/>
                  <a:pt x="508826" y="642426"/>
                  <a:pt x="354542" y="597447"/>
                </a:cubicBezTo>
                <a:cubicBezTo>
                  <a:pt x="263052" y="556392"/>
                  <a:pt x="159632" y="533638"/>
                  <a:pt x="94192" y="470447"/>
                </a:cubicBezTo>
                <a:cubicBezTo>
                  <a:pt x="28752" y="407256"/>
                  <a:pt x="9349" y="285982"/>
                  <a:pt x="0" y="224653"/>
                </a:cubicBezTo>
                <a:lnTo>
                  <a:pt x="15875" y="32622"/>
                </a:lnTo>
                <a:close/>
              </a:path>
            </a:pathLst>
          </a:custGeom>
          <a:solidFill>
            <a:srgbClr val="7030A0">
              <a:alpha val="10000"/>
            </a:srgbClr>
          </a:solidFill>
          <a:ln w="28575">
            <a:noFill/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endParaRPr lang="en-US" sz="1700">
              <a:solidFill>
                <a:schemeClr val="accent6">
                  <a:lumMod val="7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66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E35C-BBA8-52CF-5CD8-CFEBBED52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id_client">
            <a:extLst>
              <a:ext uri="{FF2B5EF4-FFF2-40B4-BE49-F238E27FC236}">
                <a16:creationId xmlns:a16="http://schemas.microsoft.com/office/drawing/2014/main" id="{4C67687D-E12C-13B7-AB77-ADA9664E2A93}"/>
              </a:ext>
            </a:extLst>
          </p:cNvPr>
          <p:cNvSpPr txBox="1"/>
          <p:nvPr/>
        </p:nvSpPr>
        <p:spPr>
          <a:xfrm>
            <a:off x="839788" y="701656"/>
            <a:ext cx="4680000" cy="2619645"/>
          </a:xfrm>
          <a:prstGeom prst="rect">
            <a:avLst/>
          </a:prstGeom>
          <a:solidFill>
            <a:schemeClr val="accent2">
              <a:lumMod val="50000"/>
              <a:alpha val="1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id_rpc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 int.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id_rpc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To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To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92ADE-D9B4-407B-D7D1-D3DC40ECB690}"/>
              </a:ext>
            </a:extLst>
          </p:cNvPr>
          <p:cNvSpPr txBox="1"/>
          <p:nvPr/>
        </p:nvSpPr>
        <p:spPr>
          <a:xfrm>
            <a:off x="6841588" y="3498573"/>
            <a:ext cx="4680000" cy="286475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-new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client()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 sz="170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{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…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…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ts_asy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), </a:t>
            </a:r>
            <a:r>
              <a:rPr lang="en-US" sz="1700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Async.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print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id_rpc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i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), </a:t>
            </a:r>
            <a:r>
              <a:rPr lang="en-US" sz="1700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Sync.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print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().</a:t>
            </a:r>
            <a:endParaRPr lang="en-US" sz="1700">
              <a:solidFill>
                <a:schemeClr val="accent6">
                  <a:lumMod val="7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DD495-9E56-3239-BDB0-5B91FC903AE0}"/>
              </a:ext>
            </a:extLst>
          </p:cNvPr>
          <p:cNvSpPr txBox="1"/>
          <p:nvPr/>
        </p:nvSpPr>
        <p:spPr>
          <a:xfrm>
            <a:off x="6841588" y="701656"/>
            <a:ext cx="4680000" cy="1332898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|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now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2" name="Left Arrow 1">
            <a:extLst>
              <a:ext uri="{FF2B5EF4-FFF2-40B4-BE49-F238E27FC236}">
                <a16:creationId xmlns:a16="http://schemas.microsoft.com/office/drawing/2014/main" id="{FA069468-4685-FD07-EF8A-00D59707405F}"/>
              </a:ext>
            </a:extLst>
          </p:cNvPr>
          <p:cNvSpPr/>
          <p:nvPr/>
        </p:nvSpPr>
        <p:spPr>
          <a:xfrm>
            <a:off x="10118398" y="1325408"/>
            <a:ext cx="1927184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Two interfaces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5A93B-5785-0143-EF6A-7441C5DEFBF5}"/>
              </a:ext>
            </a:extLst>
          </p:cNvPr>
          <p:cNvSpPr txBox="1"/>
          <p:nvPr/>
        </p:nvSpPr>
        <p:spPr>
          <a:xfrm>
            <a:off x="6841792" y="1322106"/>
            <a:ext cx="3191899" cy="707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ts_client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:: 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68DD92-AC4A-B63E-3676-8F854A960965}"/>
              </a:ext>
            </a:extLst>
          </p:cNvPr>
          <p:cNvSpPr/>
          <p:nvPr/>
        </p:nvSpPr>
        <p:spPr>
          <a:xfrm>
            <a:off x="6896568" y="1712376"/>
            <a:ext cx="3023299" cy="2700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F1ADAB-E6D4-C6E5-E692-0BFC07FEFE1C}"/>
              </a:ext>
            </a:extLst>
          </p:cNvPr>
          <p:cNvSpPr/>
          <p:nvPr/>
        </p:nvSpPr>
        <p:spPr>
          <a:xfrm>
            <a:off x="6896568" y="1404116"/>
            <a:ext cx="3023299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864AC9-BC39-337A-3736-A5C6425F471D}"/>
              </a:ext>
            </a:extLst>
          </p:cNvPr>
          <p:cNvSpPr/>
          <p:nvPr/>
        </p:nvSpPr>
        <p:spPr>
          <a:xfrm>
            <a:off x="6913419" y="3562268"/>
            <a:ext cx="2102466" cy="270000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AEE7E7-AB86-3C06-4224-E44D881D6E81}"/>
              </a:ext>
            </a:extLst>
          </p:cNvPr>
          <p:cNvSpPr/>
          <p:nvPr/>
        </p:nvSpPr>
        <p:spPr>
          <a:xfrm>
            <a:off x="929901" y="783653"/>
            <a:ext cx="2055576" cy="270000"/>
          </a:xfrm>
          <a:prstGeom prst="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Left Arrow 20">
            <a:extLst>
              <a:ext uri="{FF2B5EF4-FFF2-40B4-BE49-F238E27FC236}">
                <a16:creationId xmlns:a16="http://schemas.microsoft.com/office/drawing/2014/main" id="{BE9FB7F0-4C62-3EAF-9006-FA0F73635AB9}"/>
              </a:ext>
            </a:extLst>
          </p:cNvPr>
          <p:cNvSpPr/>
          <p:nvPr/>
        </p:nvSpPr>
        <p:spPr>
          <a:xfrm>
            <a:off x="3072589" y="550381"/>
            <a:ext cx="3023411" cy="751934"/>
          </a:xfrm>
          <a:prstGeom prst="leftArrow">
            <a:avLst/>
          </a:prstGeom>
          <a:solidFill>
            <a:schemeClr val="accent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id_client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1E2A052D-EED6-F5F7-77D4-47C21B6D6323}"/>
              </a:ext>
            </a:extLst>
          </p:cNvPr>
          <p:cNvSpPr/>
          <p:nvPr/>
        </p:nvSpPr>
        <p:spPr>
          <a:xfrm>
            <a:off x="3106498" y="1764535"/>
            <a:ext cx="1927184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Local reasoning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5FD42FF-1C56-83A7-BEBF-2C2F64C0916B}"/>
              </a:ext>
            </a:extLst>
          </p:cNvPr>
          <p:cNvSpPr/>
          <p:nvPr/>
        </p:nvSpPr>
        <p:spPr>
          <a:xfrm>
            <a:off x="1109593" y="2005502"/>
            <a:ext cx="1875883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27CC2A48-C963-0D3F-520F-4BD4EB3441C6}"/>
              </a:ext>
            </a:extLst>
          </p:cNvPr>
          <p:cNvSpPr/>
          <p:nvPr/>
        </p:nvSpPr>
        <p:spPr>
          <a:xfrm rot="-2520000">
            <a:off x="10001163" y="4669687"/>
            <a:ext cx="2225020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Isolated mailboxes</a:t>
            </a:r>
          </a:p>
        </p:txBody>
      </p:sp>
      <p:sp>
        <p:nvSpPr>
          <p:cNvPr id="27" name="Left Arrow 26">
            <a:extLst>
              <a:ext uri="{FF2B5EF4-FFF2-40B4-BE49-F238E27FC236}">
                <a16:creationId xmlns:a16="http://schemas.microsoft.com/office/drawing/2014/main" id="{2076CF9F-0E01-D574-749E-95DCFC9D2772}"/>
              </a:ext>
            </a:extLst>
          </p:cNvPr>
          <p:cNvSpPr/>
          <p:nvPr/>
        </p:nvSpPr>
        <p:spPr>
          <a:xfrm>
            <a:off x="9087716" y="3321301"/>
            <a:ext cx="3023411" cy="751934"/>
          </a:xfrm>
          <a:prstGeom prst="leftArrow">
            <a:avLst/>
          </a:prstGeom>
          <a:solidFill>
            <a:srgbClr val="7030A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Logical </a:t>
            </a:r>
            <a:r>
              <a:rPr lang="en-GB" sz="170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ts_client</a:t>
            </a:r>
            <a:r>
              <a:rPr lang="en-GB" sz="1700">
                <a:latin typeface="Segoe UI Light" panose="020B0502040204020203" pitchFamily="34" charset="0"/>
                <a:cs typeface="Segoe UI Light" panose="020B0502040204020203" pitchFamily="34" charset="0"/>
              </a:rPr>
              <a:t> mailbox</a:t>
            </a:r>
          </a:p>
        </p:txBody>
      </p:sp>
      <p:sp>
        <p:nvSpPr>
          <p:cNvPr id="5" name="!!ts_client">
            <a:extLst>
              <a:ext uri="{FF2B5EF4-FFF2-40B4-BE49-F238E27FC236}">
                <a16:creationId xmlns:a16="http://schemas.microsoft.com/office/drawing/2014/main" id="{868450F5-19A5-7386-8184-2EB933A097D6}"/>
              </a:ext>
            </a:extLst>
          </p:cNvPr>
          <p:cNvSpPr txBox="1"/>
          <p:nvPr/>
        </p:nvSpPr>
        <p:spPr>
          <a:xfrm>
            <a:off x="839788" y="3498573"/>
            <a:ext cx="4680000" cy="2864751"/>
          </a:xfrm>
          <a:prstGeom prst="rect">
            <a:avLst/>
          </a:prstGeom>
          <a:solidFill>
            <a:srgbClr val="7030A0">
              <a:alpha val="10000"/>
            </a:srgbClr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ts_asy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sz="1700" b="1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 unit.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ts_asy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(To) ⟶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To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now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}.</a:t>
            </a: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endParaRPr lang="en-US" sz="1700" b="1">
              <a:solidFill>
                <a:srgbClr val="7030A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b="1">
                <a:solidFill>
                  <a:srgbClr val="7030A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-spec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 int.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ts_get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assert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(“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”),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Ts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B2BB-250C-3FE1-471B-96BBFF01FF47}"/>
              </a:ext>
            </a:extLst>
          </p:cNvPr>
          <p:cNvSpPr/>
          <p:nvPr/>
        </p:nvSpPr>
        <p:spPr>
          <a:xfrm>
            <a:off x="1109594" y="5113859"/>
            <a:ext cx="1875883" cy="270000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98713AC-F48D-5D37-4C89-C17AD66FB9FE}"/>
              </a:ext>
            </a:extLst>
          </p:cNvPr>
          <p:cNvSpPr/>
          <p:nvPr/>
        </p:nvSpPr>
        <p:spPr>
          <a:xfrm>
            <a:off x="3106498" y="4872892"/>
            <a:ext cx="1927184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Local reasoning</a:t>
            </a:r>
          </a:p>
        </p:txBody>
      </p:sp>
    </p:spTree>
    <p:extLst>
      <p:ext uri="{BB962C8B-B14F-4D97-AF65-F5344CB8AC3E}">
        <p14:creationId xmlns:p14="http://schemas.microsoft.com/office/powerpoint/2010/main" val="3328050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2" grpId="0" animBg="1"/>
      <p:bldP spid="15" grpId="0" animBg="1"/>
      <p:bldP spid="19" grpId="0" animBg="1"/>
      <p:bldP spid="20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AD4B-F16E-A497-C3BC-FB06BA3F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 captures common paradigms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472815-A81A-B56B-4FFF-2ADD59272495}"/>
              </a:ext>
            </a:extLst>
          </p:cNvPr>
          <p:cNvSpPr txBox="1"/>
          <p:nvPr/>
        </p:nvSpPr>
        <p:spPr>
          <a:xfrm>
            <a:off x="5701895" y="5752139"/>
            <a:ext cx="5936305" cy="523220"/>
          </a:xfrm>
          <a:prstGeom prst="rect">
            <a:avLst/>
          </a:prstGeom>
          <a:solidFill>
            <a:srgbClr val="1F3764"/>
          </a:solidFill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GB" sz="2800">
                <a:solidFill>
                  <a:schemeClr val="bg1"/>
                </a:solidFill>
                <a:latin typeface="Segoe UI Light"/>
                <a:cs typeface="Segoe UI Light"/>
              </a:rPr>
              <a:t>Expresses 11/17 examples from ICFP’23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5D2FF1-7964-53E2-1B05-61A78892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00" y="1548925"/>
            <a:ext cx="6365240" cy="238252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0D528AD-4313-E77C-59F4-6044CCDEF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49" y="4591748"/>
            <a:ext cx="3652520" cy="1676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ADCD6BD-3869-D9B4-5E7B-C6A9EE979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757" y="2010818"/>
            <a:ext cx="3500120" cy="322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790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1831-57B5-674E-183F-CCA04ED73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FE26C6-6F5B-743E-026B-73171AE0283E}"/>
              </a:ext>
            </a:extLst>
          </p:cNvPr>
          <p:cNvGraphicFramePr>
            <a:graphicFrameLocks noGrp="1"/>
          </p:cNvGraphicFramePr>
          <p:nvPr/>
        </p:nvGraphicFramePr>
        <p:xfrm>
          <a:off x="836612" y="1825625"/>
          <a:ext cx="10514012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006">
                  <a:extLst>
                    <a:ext uri="{9D8B030D-6E8A-4147-A177-3AD203B41FA5}">
                      <a16:colId xmlns:a16="http://schemas.microsoft.com/office/drawing/2014/main" val="2719410901"/>
                    </a:ext>
                  </a:extLst>
                </a:gridCol>
                <a:gridCol w="5257006">
                  <a:extLst>
                    <a:ext uri="{9D8B030D-6E8A-4147-A177-3AD203B41FA5}">
                      <a16:colId xmlns:a16="http://schemas.microsoft.com/office/drawing/2014/main" val="925602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sz="3200" b="0" i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Segoe UI Light"/>
                          <a:cs typeface="Segoe UI Light"/>
                        </a:rPr>
                        <a:t>Ongoing effort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>
                          <a:latin typeface="Segoe UI Light"/>
                          <a:cs typeface="Segoe UI Light"/>
                        </a:rPr>
                        <a:t>Support more Erlang syntax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b="0" i="0">
                          <a:latin typeface="Segoe UI Light"/>
                          <a:cs typeface="Segoe UI Light"/>
                        </a:rPr>
                        <a:t>⟶ e.g., n-ary tuples, lists,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66079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EDD0320-35F1-0522-2313-D0939551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mailboxer prototype development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22B6BF-BAE4-2848-C243-DAA3901F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338800"/>
              </p:ext>
            </p:extLst>
          </p:nvPr>
        </p:nvGraphicFramePr>
        <p:xfrm>
          <a:off x="839788" y="3166246"/>
          <a:ext cx="10809299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8503">
                  <a:extLst>
                    <a:ext uri="{9D8B030D-6E8A-4147-A177-3AD203B41FA5}">
                      <a16:colId xmlns:a16="http://schemas.microsoft.com/office/drawing/2014/main" val="2719410901"/>
                    </a:ext>
                  </a:extLst>
                </a:gridCol>
                <a:gridCol w="4580796">
                  <a:extLst>
                    <a:ext uri="{9D8B030D-6E8A-4147-A177-3AD203B41FA5}">
                      <a16:colId xmlns:a16="http://schemas.microsoft.com/office/drawing/2014/main" val="92560278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3200" b="0">
                          <a:solidFill>
                            <a:srgbClr val="7030A0"/>
                          </a:solidFill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Longer term plan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12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i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Make mailbox types less verbose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i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⟶ Type/pattern inference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98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b="0" i="0">
                          <a:latin typeface="Segoe UI Light"/>
                          <a:cs typeface="Segoe UI Light"/>
                        </a:rPr>
                        <a:t>Use on partially-annotated code bases</a:t>
                      </a:r>
                      <a:endParaRPr lang="en-US" sz="280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800" b="0" i="0">
                          <a:latin typeface="Segoe UI Light" panose="020B0502040204020203" pitchFamily="34" charset="0"/>
                          <a:cs typeface="Segoe UI Light" panose="020B0502040204020203" pitchFamily="34" charset="0"/>
                        </a:rPr>
                        <a:t>⟶ Gradual typing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911571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779A58-41AF-8919-D403-B43BC55A95DC}"/>
              </a:ext>
            </a:extLst>
          </p:cNvPr>
          <p:cNvSpPr txBox="1">
            <a:spLocks/>
          </p:cNvSpPr>
          <p:nvPr/>
        </p:nvSpPr>
        <p:spPr>
          <a:xfrm>
            <a:off x="735012" y="5613888"/>
            <a:ext cx="11236098" cy="643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Hind Regular" panose="02000000000000000000" pitchFamily="2" charset="77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Provide mailbox types for OTP </a:t>
            </a:r>
            <a:r>
              <a:rPr lang="en-GB" sz="3200" b="0" i="0">
                <a:solidFill>
                  <a:schemeClr val="accent2">
                    <a:lumMod val="5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⇒</a:t>
            </a: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 use on existing codebases</a:t>
            </a:r>
            <a:endParaRPr lang="en-GB" sz="3200" b="1" i="1">
              <a:solidFill>
                <a:schemeClr val="accent2">
                  <a:lumMod val="5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534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2CBADA2-C4BF-A0EB-55B7-B53785EE2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41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3200">
                <a:solidFill>
                  <a:schemeClr val="accent2">
                    <a:lumMod val="50000"/>
                  </a:schemeClr>
                </a:solidFill>
                <a:latin typeface="Segoe UI Light"/>
                <a:cs typeface="Segoe UI Light"/>
              </a:rPr>
              <a:t>Mailbox types</a:t>
            </a:r>
          </a:p>
          <a:p>
            <a:pPr marL="0" indent="0">
              <a:buNone/>
            </a:pPr>
            <a:r>
              <a:rPr lang="en-GB" b="1">
                <a:latin typeface="Segoe UI Light"/>
                <a:cs typeface="Segoe UI Light"/>
              </a:rPr>
              <a:t>Embed communication model</a:t>
            </a:r>
            <a:r>
              <a:rPr lang="en-GB">
                <a:latin typeface="Segoe UI Light"/>
                <a:cs typeface="Segoe UI Light"/>
              </a:rPr>
              <a:t> in code</a:t>
            </a:r>
            <a:endParaRPr lang="en-GB" b="1">
              <a:latin typeface="Segoe UI Light"/>
              <a:cs typeface="Segoe UI Light"/>
            </a:endParaRPr>
          </a:p>
          <a:p>
            <a:r>
              <a:rPr lang="en-GB" b="1">
                <a:latin typeface="Segoe UI Light"/>
                <a:cs typeface="Segoe UI Light"/>
              </a:rPr>
              <a:t>Document intended communication</a:t>
            </a:r>
            <a:r>
              <a:rPr lang="en-GB">
                <a:latin typeface="Segoe UI Light"/>
                <a:cs typeface="Segoe UI Light"/>
              </a:rPr>
              <a:t> between processes</a:t>
            </a:r>
          </a:p>
          <a:p>
            <a:r>
              <a:rPr lang="en-GB">
                <a:latin typeface="Segoe UI Light"/>
                <a:cs typeface="Segoe UI Light"/>
              </a:rPr>
              <a:t>Available to </a:t>
            </a:r>
            <a:r>
              <a:rPr lang="en-GB" b="1">
                <a:latin typeface="Segoe UI Light"/>
                <a:cs typeface="Segoe UI Light"/>
              </a:rPr>
              <a:t>tools</a:t>
            </a:r>
            <a:r>
              <a:rPr lang="en-GB">
                <a:latin typeface="Segoe UI Light"/>
                <a:cs typeface="Segoe UI Light"/>
              </a:rPr>
              <a:t> </a:t>
            </a:r>
            <a:r>
              <a:rPr lang="en-GB" b="1">
                <a:latin typeface="Segoe UI Light"/>
                <a:cs typeface="Segoe UI Light"/>
              </a:rPr>
              <a:t>and developers</a:t>
            </a:r>
          </a:p>
          <a:p>
            <a:pPr marL="0" indent="0">
              <a:buNone/>
            </a:pPr>
            <a:endParaRPr lang="en-GB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2C308C-C7EA-16F2-4F54-F065BFBF4CE9}"/>
              </a:ext>
            </a:extLst>
          </p:cNvPr>
          <p:cNvSpPr txBox="1">
            <a:spLocks/>
          </p:cNvSpPr>
          <p:nvPr/>
        </p:nvSpPr>
        <p:spPr>
          <a:xfrm>
            <a:off x="839788" y="4526144"/>
            <a:ext cx="10515600" cy="1765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Hind Regular" panose="02000000000000000000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3200">
                <a:solidFill>
                  <a:srgbClr val="7030A0"/>
                </a:solidFill>
                <a:latin typeface="Segoe UI Light"/>
                <a:cs typeface="Segoe UI Light"/>
              </a:rPr>
              <a:t>mailboxer</a:t>
            </a:r>
            <a:endParaRPr lang="en-GB" sz="3200">
              <a:solidFill>
                <a:srgbClr val="7030A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Scales to specify </a:t>
            </a:r>
            <a:r>
              <a:rPr lang="en-GB" b="1">
                <a:latin typeface="Segoe UI Light"/>
                <a:cs typeface="Segoe UI Light"/>
              </a:rPr>
              <a:t>multiple protocols</a:t>
            </a:r>
            <a:endParaRPr lang="en-GB" b="1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GB">
                <a:latin typeface="Segoe UI Light"/>
                <a:cs typeface="Segoe UI Light"/>
              </a:rPr>
              <a:t>Expresses </a:t>
            </a:r>
            <a:r>
              <a:rPr lang="en-GB" b="1">
                <a:latin typeface="Segoe UI Light"/>
                <a:cs typeface="Segoe UI Light"/>
              </a:rPr>
              <a:t>common communication paradigms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998154-2D0A-05F4-498A-DED840556409}"/>
              </a:ext>
            </a:extLst>
          </p:cNvPr>
          <p:cNvSpPr txBox="1">
            <a:spLocks/>
          </p:cNvSpPr>
          <p:nvPr/>
        </p:nvSpPr>
        <p:spPr>
          <a:xfrm>
            <a:off x="839788" y="689113"/>
            <a:ext cx="9886269" cy="683349"/>
          </a:xfrm>
          <a:prstGeom prst="rect">
            <a:avLst/>
          </a:prstGeom>
          <a:solidFill>
            <a:srgbClr val="1F3764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0206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>
                <a:solidFill>
                  <a:schemeClr val="bg1"/>
                </a:solidFill>
              </a:rPr>
              <a:t>mailboxer: catch communication errors</a:t>
            </a:r>
            <a:r>
              <a:rPr lang="en-GB" b="1">
                <a:solidFill>
                  <a:schemeClr val="bg1"/>
                </a:solidFill>
              </a:rPr>
              <a:t> early</a:t>
            </a:r>
            <a:r>
              <a:rPr lang="en-GB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4" name="Picture 3" descr="A qr code with white dots&#10;&#10;Description automatically generated">
            <a:extLst>
              <a:ext uri="{FF2B5EF4-FFF2-40B4-BE49-F238E27FC236}">
                <a16:creationId xmlns:a16="http://schemas.microsoft.com/office/drawing/2014/main" id="{7B30B881-C8BC-1ECB-50AF-ACF78279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633" y="3698440"/>
            <a:ext cx="2336916" cy="2347213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C1A76061-2EF5-45AB-AC13-4E0DE59EB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550" y="5651084"/>
            <a:ext cx="3221999" cy="8605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8-point Star 5">
            <a:extLst>
              <a:ext uri="{FF2B5EF4-FFF2-40B4-BE49-F238E27FC236}">
                <a16:creationId xmlns:a16="http://schemas.microsoft.com/office/drawing/2014/main" id="{78745C13-4075-D6C4-FD53-48E2B3C32B09}"/>
              </a:ext>
            </a:extLst>
          </p:cNvPr>
          <p:cNvSpPr/>
          <p:nvPr/>
        </p:nvSpPr>
        <p:spPr>
          <a:xfrm>
            <a:off x="10468603" y="868289"/>
            <a:ext cx="1088571" cy="1088571"/>
          </a:xfrm>
          <a:prstGeom prst="star8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>
                <a:latin typeface="Segoe UI Light" panose="020B0502040204020203" pitchFamily="34" charset="0"/>
                <a:cs typeface="Segoe UI Light" panose="020B0502040204020203" pitchFamily="34" charset="0"/>
              </a:rPr>
              <a:t>WIP</a:t>
            </a:r>
          </a:p>
        </p:txBody>
      </p:sp>
    </p:spTree>
    <p:extLst>
      <p:ext uri="{BB962C8B-B14F-4D97-AF65-F5344CB8AC3E}">
        <p14:creationId xmlns:p14="http://schemas.microsoft.com/office/powerpoint/2010/main" val="1531068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Erlang error-detection tool landscape</a:t>
            </a:r>
            <a:endParaRPr lang="en-GB"/>
          </a:p>
        </p:txBody>
      </p:sp>
      <p:grpSp>
        <p:nvGrpSpPr>
          <p:cNvPr id="28" name="!!arrow">
            <a:extLst>
              <a:ext uri="{FF2B5EF4-FFF2-40B4-BE49-F238E27FC236}">
                <a16:creationId xmlns:a16="http://schemas.microsoft.com/office/drawing/2014/main" id="{21F1B78B-38CF-3BB0-F376-27FB978D542B}"/>
              </a:ext>
            </a:extLst>
          </p:cNvPr>
          <p:cNvGrpSpPr/>
          <p:nvPr/>
        </p:nvGrpSpPr>
        <p:grpSpPr>
          <a:xfrm>
            <a:off x="1961844" y="1816284"/>
            <a:ext cx="8663824" cy="536653"/>
            <a:chOff x="1672821" y="1816284"/>
            <a:chExt cx="8663824" cy="5366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67ACDB-A80B-00B3-10F3-8D31E53E1E2B}"/>
                </a:ext>
              </a:extLst>
            </p:cNvPr>
            <p:cNvSpPr txBox="1"/>
            <p:nvPr/>
          </p:nvSpPr>
          <p:spPr>
            <a:xfrm>
              <a:off x="8341789" y="1816284"/>
              <a:ext cx="19948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Full-blown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DC7F31-8528-711D-5D0C-0A20E8D86335}"/>
                </a:ext>
              </a:extLst>
            </p:cNvPr>
            <p:cNvSpPr txBox="1"/>
            <p:nvPr/>
          </p:nvSpPr>
          <p:spPr>
            <a:xfrm>
              <a:off x="1672821" y="1829717"/>
              <a:ext cx="21773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Lightweight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992D7BE-F456-3F38-F964-1896DB2B0930}"/>
                </a:ext>
              </a:extLst>
            </p:cNvPr>
            <p:cNvCxnSpPr>
              <a:cxnSpLocks/>
            </p:cNvCxnSpPr>
            <p:nvPr/>
          </p:nvCxnSpPr>
          <p:spPr>
            <a:xfrm>
              <a:off x="3871540" y="2077894"/>
              <a:ext cx="4448920" cy="0"/>
            </a:xfrm>
            <a:prstGeom prst="line">
              <a:avLst/>
            </a:prstGeom>
            <a:ln w="203200"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87F7AA-45A3-FE92-55C5-F9E5F80D399B}"/>
              </a:ext>
            </a:extLst>
          </p:cNvPr>
          <p:cNvGrpSpPr/>
          <p:nvPr/>
        </p:nvGrpSpPr>
        <p:grpSpPr>
          <a:xfrm>
            <a:off x="2127567" y="2770757"/>
            <a:ext cx="3240000" cy="3587092"/>
            <a:chOff x="838200" y="2773707"/>
            <a:chExt cx="3240000" cy="35870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1FE2E6-FDED-14EC-43C5-6A9AA9A71ADD}"/>
                </a:ext>
              </a:extLst>
            </p:cNvPr>
            <p:cNvSpPr txBox="1"/>
            <p:nvPr/>
          </p:nvSpPr>
          <p:spPr>
            <a:xfrm>
              <a:off x="838200" y="2836400"/>
              <a:ext cx="3240000" cy="352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eqWAlizer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(data typing)</a:t>
              </a:r>
              <a:endParaRPr lang="en-GB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 annotations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Scalable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 for concurrency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early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precise</a:t>
              </a:r>
            </a:p>
          </p:txBody>
        </p:sp>
        <p:pic>
          <p:nvPicPr>
            <p:cNvPr id="15" name="Picture 14" descr="A black and white text&#10;&#10;Description automatically generated with medium confidence">
              <a:extLst>
                <a:ext uri="{FF2B5EF4-FFF2-40B4-BE49-F238E27FC236}">
                  <a16:creationId xmlns:a16="http://schemas.microsoft.com/office/drawing/2014/main" id="{D35930A8-6AD0-FD38-2F37-2BC103A11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773" y="2773707"/>
              <a:ext cx="2648855" cy="65529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D0B9DE-733A-C7CB-89B3-A909E96610BF}"/>
              </a:ext>
            </a:extLst>
          </p:cNvPr>
          <p:cNvGrpSpPr/>
          <p:nvPr/>
        </p:nvGrpSpPr>
        <p:grpSpPr>
          <a:xfrm>
            <a:off x="6989483" y="2744788"/>
            <a:ext cx="3240000" cy="3626235"/>
            <a:chOff x="8509313" y="2744787"/>
            <a:chExt cx="3240000" cy="3626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EDBC6C-B2E9-1AAF-EF64-5F0C53161CAA}"/>
                </a:ext>
              </a:extLst>
            </p:cNvPr>
            <p:cNvSpPr txBox="1"/>
            <p:nvPr/>
          </p:nvSpPr>
          <p:spPr>
            <a:xfrm>
              <a:off x="8509313" y="2836400"/>
              <a:ext cx="3240000" cy="353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Concuerror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(systematic testing)</a:t>
              </a:r>
              <a:endPara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Relies on test suites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scalable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Targets concurrency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later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More precise</a:t>
              </a:r>
            </a:p>
          </p:txBody>
        </p:sp>
        <p:pic>
          <p:nvPicPr>
            <p:cNvPr id="17" name="Picture 16" descr="A grey lines with a check mark and a black background&#10;&#10;Description automatically generated">
              <a:extLst>
                <a:ext uri="{FF2B5EF4-FFF2-40B4-BE49-F238E27FC236}">
                  <a16:creationId xmlns:a16="http://schemas.microsoft.com/office/drawing/2014/main" id="{30CF5255-1812-E089-1A12-CDB798DAF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6883" b="3514"/>
            <a:stretch/>
          </p:blipFill>
          <p:spPr>
            <a:xfrm>
              <a:off x="9172672" y="2744787"/>
              <a:ext cx="1913283" cy="6842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59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DA970-2266-07CF-41AE-C4BDC8F2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47D3-6555-6696-A75E-418CCF9DE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Erlang error-detection tool landscape</a:t>
            </a:r>
            <a:endParaRPr lang="en-GB"/>
          </a:p>
        </p:txBody>
      </p:sp>
      <p:grpSp>
        <p:nvGrpSpPr>
          <p:cNvPr id="3" name="!!arrow">
            <a:extLst>
              <a:ext uri="{FF2B5EF4-FFF2-40B4-BE49-F238E27FC236}">
                <a16:creationId xmlns:a16="http://schemas.microsoft.com/office/drawing/2014/main" id="{559EEFFA-5136-40DA-A9D5-6D2E63520C31}"/>
              </a:ext>
            </a:extLst>
          </p:cNvPr>
          <p:cNvGrpSpPr/>
          <p:nvPr/>
        </p:nvGrpSpPr>
        <p:grpSpPr>
          <a:xfrm>
            <a:off x="838200" y="1816284"/>
            <a:ext cx="10911113" cy="523220"/>
            <a:chOff x="838201" y="1816284"/>
            <a:chExt cx="10515599" cy="52322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6F0CE97-943E-F4DC-9261-634F237FCF89}"/>
                </a:ext>
              </a:extLst>
            </p:cNvPr>
            <p:cNvGrpSpPr/>
            <p:nvPr/>
          </p:nvGrpSpPr>
          <p:grpSpPr>
            <a:xfrm>
              <a:off x="838201" y="1816284"/>
              <a:ext cx="10515599" cy="523220"/>
              <a:chOff x="749301" y="1816284"/>
              <a:chExt cx="9969499" cy="52322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94BD0B-532B-1450-E1A8-BCE096E01709}"/>
                  </a:ext>
                </a:extLst>
              </p:cNvPr>
              <p:cNvSpPr txBox="1"/>
              <p:nvPr/>
            </p:nvSpPr>
            <p:spPr>
              <a:xfrm>
                <a:off x="8876610" y="1816284"/>
                <a:ext cx="1842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>
                    <a:solidFill>
                      <a:srgbClr val="7030A0"/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Full-blown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29C9AD-7A0C-4CF1-1838-C41372B794FA}"/>
                  </a:ext>
                </a:extLst>
              </p:cNvPr>
              <p:cNvSpPr txBox="1"/>
              <p:nvPr/>
            </p:nvSpPr>
            <p:spPr>
              <a:xfrm>
                <a:off x="749301" y="1816284"/>
                <a:ext cx="20107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>
                    <a:solidFill>
                      <a:schemeClr val="accent2">
                        <a:lumMod val="50000"/>
                      </a:scheme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Lightweight</a:t>
                </a: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2DD66E-B651-C341-97D8-37D8E31F7E9B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959101" y="2077894"/>
              <a:ext cx="6451599" cy="0"/>
            </a:xfrm>
            <a:prstGeom prst="line">
              <a:avLst/>
            </a:prstGeom>
            <a:ln w="203200">
              <a:gradFill flip="none" rotWithShape="1">
                <a:gsLst>
                  <a:gs pos="0">
                    <a:schemeClr val="accent2">
                      <a:lumMod val="50000"/>
                    </a:schemeClr>
                  </a:gs>
                  <a:gs pos="47000">
                    <a:schemeClr val="accent5">
                      <a:lumMod val="75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B2EC49B-8237-5741-64E8-C7796B560A3F}"/>
              </a:ext>
            </a:extLst>
          </p:cNvPr>
          <p:cNvSpPr txBox="1"/>
          <p:nvPr/>
        </p:nvSpPr>
        <p:spPr>
          <a:xfrm>
            <a:off x="4673757" y="2836400"/>
            <a:ext cx="3240000" cy="3513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GB" sz="32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MailboxEr</a:t>
            </a:r>
          </a:p>
          <a:p>
            <a:pPr algn="ctr">
              <a:spcAft>
                <a:spcPts val="2500"/>
              </a:spcAft>
            </a:pPr>
            <a:r>
              <a:rPr lang="en-GB" sz="2400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(mailbox typing)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Code annotations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Scalable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Targets concurrency</a:t>
            </a:r>
          </a:p>
          <a:p>
            <a:pPr indent="-270000">
              <a:lnSpc>
                <a:spcPct val="120000"/>
              </a:lnSpc>
              <a:buClr>
                <a:schemeClr val="accent6">
                  <a:lumMod val="75000"/>
                </a:schemeClr>
              </a:buClr>
              <a:buFont typeface="Wingdings" pitchFamily="2" charset="2"/>
              <a:buChar char="ü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Detects errors early</a:t>
            </a:r>
          </a:p>
          <a:p>
            <a:pPr indent="-270000">
              <a:lnSpc>
                <a:spcPct val="120000"/>
              </a:lnSpc>
              <a:buClr>
                <a:srgbClr val="C00000"/>
              </a:buClr>
              <a:buFont typeface="Zapf Dingbats"/>
              <a:buChar char="✘"/>
            </a:pPr>
            <a:r>
              <a:rPr lang="en-GB" sz="24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Less precise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AA50E0-EADC-2181-E695-C2BFF5785575}"/>
              </a:ext>
            </a:extLst>
          </p:cNvPr>
          <p:cNvGrpSpPr/>
          <p:nvPr/>
        </p:nvGrpSpPr>
        <p:grpSpPr>
          <a:xfrm>
            <a:off x="838200" y="2773707"/>
            <a:ext cx="3240000" cy="3587092"/>
            <a:chOff x="838200" y="2773707"/>
            <a:chExt cx="3240000" cy="35870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F63288-1AB3-9FAC-931F-C8B4B2D1E930}"/>
                </a:ext>
              </a:extLst>
            </p:cNvPr>
            <p:cNvSpPr txBox="1"/>
            <p:nvPr/>
          </p:nvSpPr>
          <p:spPr>
            <a:xfrm>
              <a:off x="838200" y="2836400"/>
              <a:ext cx="3240000" cy="3524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eqWAlizer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chemeClr val="accent2">
                      <a:lumMod val="50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(data typing)</a:t>
              </a:r>
              <a:endParaRPr lang="en-GB" sz="2400"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Code annotations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Scalable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Not for concurrency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early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precise</a:t>
              </a:r>
            </a:p>
          </p:txBody>
        </p:sp>
        <p:pic>
          <p:nvPicPr>
            <p:cNvPr id="15" name="Picture 14" descr="A black and white text&#10;&#10;Description automatically generated with medium confidence">
              <a:extLst>
                <a:ext uri="{FF2B5EF4-FFF2-40B4-BE49-F238E27FC236}">
                  <a16:creationId xmlns:a16="http://schemas.microsoft.com/office/drawing/2014/main" id="{02086E9F-5811-3924-AF22-C5FBF398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3773" y="2773707"/>
              <a:ext cx="2648855" cy="655292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59CE25D-A4ED-8387-A4CB-8F1B1405C3AA}"/>
              </a:ext>
            </a:extLst>
          </p:cNvPr>
          <p:cNvGrpSpPr/>
          <p:nvPr/>
        </p:nvGrpSpPr>
        <p:grpSpPr>
          <a:xfrm>
            <a:off x="8509313" y="2744787"/>
            <a:ext cx="3240000" cy="3626235"/>
            <a:chOff x="8509313" y="2744787"/>
            <a:chExt cx="3240000" cy="3626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382A736-2F15-39EE-C367-1C7109186578}"/>
                </a:ext>
              </a:extLst>
            </p:cNvPr>
            <p:cNvSpPr txBox="1"/>
            <p:nvPr/>
          </p:nvSpPr>
          <p:spPr>
            <a:xfrm>
              <a:off x="8509313" y="2836400"/>
              <a:ext cx="3240000" cy="3534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500"/>
                </a:spcAft>
              </a:pPr>
              <a:r>
                <a:rPr lang="en-GB" sz="3200" b="1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Concuerror</a:t>
              </a:r>
            </a:p>
            <a:p>
              <a:pPr algn="ctr">
                <a:spcAft>
                  <a:spcPts val="2500"/>
                </a:spcAft>
              </a:pPr>
              <a:r>
                <a:rPr lang="en-GB" sz="2400">
                  <a:solidFill>
                    <a:srgbClr val="7030A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(systematic testing)</a:t>
              </a:r>
              <a:endParaRPr lang="en-GB" sz="2400">
                <a:solidFill>
                  <a:schemeClr val="tx1">
                    <a:lumMod val="85000"/>
                    <a:lumOff val="1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Relies on test suites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Less scalable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Targets concurrency</a:t>
              </a:r>
            </a:p>
            <a:p>
              <a:pPr indent="-270000">
                <a:lnSpc>
                  <a:spcPct val="120000"/>
                </a:lnSpc>
                <a:buClr>
                  <a:srgbClr val="C00000"/>
                </a:buClr>
                <a:buFont typeface="Zapf Dingbats"/>
                <a:buChar char="✘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Detects errors later</a:t>
              </a:r>
            </a:p>
            <a:p>
              <a:pPr indent="-270000">
                <a:lnSpc>
                  <a:spcPct val="120000"/>
                </a:lnSpc>
                <a:buClr>
                  <a:schemeClr val="accent6">
                    <a:lumMod val="75000"/>
                  </a:schemeClr>
                </a:buClr>
                <a:buFont typeface="Wingdings" pitchFamily="2" charset="2"/>
                <a:buChar char="ü"/>
              </a:pPr>
              <a:r>
                <a:rPr lang="en-GB" sz="2400">
                  <a:solidFill>
                    <a:schemeClr val="bg2">
                      <a:lumMod val="2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More precise</a:t>
              </a:r>
            </a:p>
          </p:txBody>
        </p:sp>
        <p:pic>
          <p:nvPicPr>
            <p:cNvPr id="17" name="Picture 16" descr="A grey lines with a check mark and a black background&#10;&#10;Description automatically generated">
              <a:extLst>
                <a:ext uri="{FF2B5EF4-FFF2-40B4-BE49-F238E27FC236}">
                  <a16:creationId xmlns:a16="http://schemas.microsoft.com/office/drawing/2014/main" id="{EA672C98-0609-A77C-559F-E78A1E7941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6883" b="3514"/>
            <a:stretch/>
          </p:blipFill>
          <p:spPr>
            <a:xfrm>
              <a:off x="9172672" y="2744787"/>
              <a:ext cx="1913283" cy="684211"/>
            </a:xfrm>
            <a:prstGeom prst="rect">
              <a:avLst/>
            </a:prstGeom>
          </p:spPr>
        </p:pic>
      </p:grpSp>
      <p:sp>
        <p:nvSpPr>
          <p:cNvPr id="8" name="!!mailboxer">
            <a:extLst>
              <a:ext uri="{FF2B5EF4-FFF2-40B4-BE49-F238E27FC236}">
                <a16:creationId xmlns:a16="http://schemas.microsoft.com/office/drawing/2014/main" id="{3597F6E2-4AF7-D12C-B6C6-CA55718FE07B}"/>
              </a:ext>
            </a:extLst>
          </p:cNvPr>
          <p:cNvSpPr txBox="1"/>
          <p:nvPr/>
        </p:nvSpPr>
        <p:spPr>
          <a:xfrm>
            <a:off x="5324664" y="2836400"/>
            <a:ext cx="1938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500"/>
              </a:spcAft>
            </a:pPr>
            <a:r>
              <a:rPr lang="en-GB" sz="3200" b="1">
                <a:solidFill>
                  <a:schemeClr val="accent5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mailboxer</a:t>
            </a:r>
          </a:p>
        </p:txBody>
      </p:sp>
    </p:spTree>
    <p:extLst>
      <p:ext uri="{BB962C8B-B14F-4D97-AF65-F5344CB8AC3E}">
        <p14:creationId xmlns:p14="http://schemas.microsoft.com/office/powerpoint/2010/main" val="1180170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168C-DD6E-04F8-39F6-EF48293D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63600"/>
            <a:ext cx="4408714" cy="1440000"/>
          </a:xfrm>
          <a:noFill/>
        </p:spPr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BEAM language communication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E8FEA-6B1D-9351-FDA1-0947885F0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600" y="1545500"/>
            <a:ext cx="4289425" cy="4217272"/>
          </a:xfrm>
        </p:spPr>
        <p:txBody>
          <a:bodyPr/>
          <a:lstStyle/>
          <a:p>
            <a:r>
              <a:rPr lang="en-GB" b="1" dirty="0">
                <a:latin typeface="Segoe UI Light"/>
                <a:cs typeface="Segoe UI Light"/>
              </a:rPr>
              <a:t>Many </a:t>
            </a:r>
            <a:r>
              <a:rPr lang="en-GB" dirty="0">
                <a:latin typeface="Segoe UI Light"/>
                <a:cs typeface="Segoe UI Light"/>
              </a:rPr>
              <a:t>processes can send</a:t>
            </a:r>
          </a:p>
          <a:p>
            <a:r>
              <a:rPr lang="en-US" dirty="0">
                <a:latin typeface="Segoe UI Light"/>
                <a:cs typeface="Segoe UI Light"/>
              </a:rPr>
              <a:t>Messages are stored in a </a:t>
            </a:r>
            <a:r>
              <a:rPr lang="en-US" b="1" dirty="0">
                <a:latin typeface="Segoe UI Light"/>
                <a:cs typeface="Segoe UI Light"/>
              </a:rPr>
              <a:t>mailbox</a:t>
            </a:r>
            <a:endParaRPr lang="en-US" dirty="0">
              <a:latin typeface="Segoe UI Light"/>
              <a:cs typeface="Segoe UI Light"/>
            </a:endParaRPr>
          </a:p>
          <a:p>
            <a:r>
              <a:rPr lang="en-GB" dirty="0">
                <a:latin typeface="Segoe UI Light"/>
                <a:cs typeface="Segoe UI Light"/>
              </a:rPr>
              <a:t>Selective </a:t>
            </a:r>
            <a:r>
              <a:rPr lang="en-GB" dirty="0">
                <a:latin typeface="Fira Code Light"/>
                <a:ea typeface="Fira Code Light"/>
                <a:cs typeface="Fira Code Light"/>
              </a:rPr>
              <a:t>receive: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b="1" dirty="0">
                <a:latin typeface="Segoe UI Light"/>
                <a:ea typeface="Fira Code Light"/>
                <a:cs typeface="Segoe UI Light"/>
              </a:rPr>
              <a:t>  </a:t>
            </a:r>
            <a:r>
              <a:rPr lang="en-US" dirty="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dirty="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{</a:t>
            </a:r>
            <a:r>
              <a:rPr lang="en-US" dirty="0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dirty="0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N} ⟶ ...</a:t>
            </a:r>
            <a:endParaRPr lang="en-GB" dirty="0"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2EA152-137C-FB9A-C598-9BFF61D4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900" y="1189223"/>
            <a:ext cx="6623685" cy="481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  <a:endParaRPr lang="en-US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4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  <a:latin typeface="Segoe UI Light"/>
                <a:cs typeface="Segoe UI Light"/>
              </a:rPr>
              <a:t>Communication errors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4BC1-5572-879D-A1CE-BB4E99E62EE2}"/>
              </a:ext>
            </a:extLst>
          </p:cNvPr>
          <p:cNvSpPr txBox="1"/>
          <p:nvPr/>
        </p:nvSpPr>
        <p:spPr>
          <a:xfrm>
            <a:off x="7223485" y="3796250"/>
            <a:ext cx="3048000" cy="39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 sz="1700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336B7FD-9E19-AFF0-69EC-4A22E21D7E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80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i="0" kern="1200">
                <a:solidFill>
                  <a:srgbClr val="002060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en-GB">
                <a:latin typeface="Segoe UI Light"/>
                <a:cs typeface="Segoe UI Light"/>
              </a:rPr>
              <a:t>Erlang communication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A0ED3-5134-488F-9681-83BC005DA656}"/>
              </a:ext>
            </a:extLst>
          </p:cNvPr>
          <p:cNvSpPr txBox="1"/>
          <p:nvPr/>
        </p:nvSpPr>
        <p:spPr>
          <a:xfrm>
            <a:off x="7223485" y="4364746"/>
            <a:ext cx="3048000" cy="39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  <a:endParaRPr lang="en-US" sz="1700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4622F6B3-012C-E7BE-945F-13D1E76FEF95}"/>
              </a:ext>
            </a:extLst>
          </p:cNvPr>
          <p:cNvSpPr/>
          <p:nvPr/>
        </p:nvSpPr>
        <p:spPr>
          <a:xfrm>
            <a:off x="9836816" y="4002466"/>
            <a:ext cx="471638" cy="559907"/>
          </a:xfrm>
          <a:prstGeom prst="arc">
            <a:avLst>
              <a:gd name="adj1" fmla="val 16200000"/>
              <a:gd name="adj2" fmla="val 5380482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6E9BEFA6-8AD9-3649-471E-844286A15090}"/>
              </a:ext>
            </a:extLst>
          </p:cNvPr>
          <p:cNvSpPr/>
          <p:nvPr/>
        </p:nvSpPr>
        <p:spPr>
          <a:xfrm rot="10800000">
            <a:off x="7070030" y="4002466"/>
            <a:ext cx="471638" cy="559907"/>
          </a:xfrm>
          <a:prstGeom prst="arc">
            <a:avLst>
              <a:gd name="adj1" fmla="val 16200000"/>
              <a:gd name="adj2" fmla="val 5380482"/>
            </a:avLst>
          </a:prstGeom>
          <a:ln w="2857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Left Arrow 22">
            <a:extLst>
              <a:ext uri="{FF2B5EF4-FFF2-40B4-BE49-F238E27FC236}">
                <a16:creationId xmlns:a16="http://schemas.microsoft.com/office/drawing/2014/main" id="{92DC7970-B70D-C38A-5979-564D9F445F34}"/>
              </a:ext>
            </a:extLst>
          </p:cNvPr>
          <p:cNvSpPr/>
          <p:nvPr/>
        </p:nvSpPr>
        <p:spPr>
          <a:xfrm>
            <a:off x="2235641" y="2214478"/>
            <a:ext cx="2989502" cy="751934"/>
          </a:xfrm>
          <a:prstGeom prst="leftArrow">
            <a:avLst/>
          </a:prstGeom>
          <a:solidFill>
            <a:schemeClr val="accent6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Selective message receive</a:t>
            </a:r>
          </a:p>
        </p:txBody>
      </p:sp>
    </p:spTree>
    <p:extLst>
      <p:ext uri="{BB962C8B-B14F-4D97-AF65-F5344CB8AC3E}">
        <p14:creationId xmlns:p14="http://schemas.microsoft.com/office/powerpoint/2010/main" val="1344998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  <a:endParaRPr lang="en-US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48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Communication errors  </a:t>
            </a:r>
            <a:r>
              <a:rPr lang="en-US"/>
              <a:t>(payload mismatch)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4BC1-5572-879D-A1CE-BB4E99E62EE2}"/>
              </a:ext>
            </a:extLst>
          </p:cNvPr>
          <p:cNvSpPr txBox="1"/>
          <p:nvPr/>
        </p:nvSpPr>
        <p:spPr>
          <a:xfrm>
            <a:off x="7223681" y="3795536"/>
            <a:ext cx="3048000" cy="393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“5”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 sz="1700" b="1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6" name="!!communication_errors">
            <a:extLst>
              <a:ext uri="{FF2B5EF4-FFF2-40B4-BE49-F238E27FC236}">
                <a16:creationId xmlns:a16="http://schemas.microsoft.com/office/drawing/2014/main" id="{433C5125-ABD0-3807-51E5-E0C965812AC0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FBF595DF-6687-01A6-D98C-B8EC4354729F}"/>
              </a:ext>
            </a:extLst>
          </p:cNvPr>
          <p:cNvSpPr/>
          <p:nvPr/>
        </p:nvSpPr>
        <p:spPr>
          <a:xfrm>
            <a:off x="4705768" y="4486115"/>
            <a:ext cx="1021621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Crash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A6F7C157-A9C3-453B-8D88-77916C75DFF1}"/>
              </a:ext>
            </a:extLst>
          </p:cNvPr>
          <p:cNvSpPr/>
          <p:nvPr/>
        </p:nvSpPr>
        <p:spPr>
          <a:xfrm>
            <a:off x="10144271" y="3611967"/>
            <a:ext cx="1759409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Wrong type</a:t>
            </a:r>
          </a:p>
        </p:txBody>
      </p:sp>
    </p:spTree>
    <p:extLst>
      <p:ext uri="{BB962C8B-B14F-4D97-AF65-F5344CB8AC3E}">
        <p14:creationId xmlns:p14="http://schemas.microsoft.com/office/powerpoint/2010/main" val="372041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/>
          <a:p>
            <a:r>
              <a:rPr lang="en-US"/>
              <a:t>Communication errors  (unsupported request)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B4BC1-5572-879D-A1CE-BB4E99E62EE2}"/>
              </a:ext>
            </a:extLst>
          </p:cNvPr>
          <p:cNvSpPr txBox="1"/>
          <p:nvPr/>
        </p:nvSpPr>
        <p:spPr>
          <a:xfrm>
            <a:off x="7224151" y="4405210"/>
            <a:ext cx="3048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sz="1700" err="1">
                <a:solidFill>
                  <a:srgbClr val="BA0031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gte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sz="1700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 sz="1700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GB" sz="1700">
              <a:solidFill>
                <a:schemeClr val="accent5">
                  <a:lumMod val="75000"/>
                </a:schemeClr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3" name="!!communication_errors">
            <a:extLst>
              <a:ext uri="{FF2B5EF4-FFF2-40B4-BE49-F238E27FC236}">
                <a16:creationId xmlns:a16="http://schemas.microsoft.com/office/drawing/2014/main" id="{3258E0AF-C820-F7A2-18D9-A62B5372B0A8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16909447-7C48-A174-A51A-A8FC10FD2924}"/>
              </a:ext>
            </a:extLst>
          </p:cNvPr>
          <p:cNvSpPr/>
          <p:nvPr/>
        </p:nvSpPr>
        <p:spPr>
          <a:xfrm>
            <a:off x="10181176" y="4165528"/>
            <a:ext cx="1624016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Wrong tag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7493DBBC-898E-EC94-B727-56C94E8CBF07}"/>
              </a:ext>
            </a:extLst>
          </p:cNvPr>
          <p:cNvSpPr/>
          <p:nvPr/>
        </p:nvSpPr>
        <p:spPr>
          <a:xfrm>
            <a:off x="3546500" y="3347751"/>
            <a:ext cx="1751214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Mailbox junk </a:t>
            </a:r>
          </a:p>
        </p:txBody>
      </p:sp>
    </p:spTree>
    <p:extLst>
      <p:ext uri="{BB962C8B-B14F-4D97-AF65-F5344CB8AC3E}">
        <p14:creationId xmlns:p14="http://schemas.microsoft.com/office/powerpoint/2010/main" val="162548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rgbClr val="C00000"/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0000" cy="1325563"/>
          </a:xfrm>
        </p:spPr>
        <p:txBody>
          <a:bodyPr/>
          <a:lstStyle/>
          <a:p>
            <a:r>
              <a:rPr lang="en-GB"/>
              <a:t>Communication</a:t>
            </a:r>
            <a:r>
              <a:rPr lang="en-US"/>
              <a:t> errors  (unexpected request)</a:t>
            </a:r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id_server_loop(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4" name="!!communication_errors">
            <a:extLst>
              <a:ext uri="{FF2B5EF4-FFF2-40B4-BE49-F238E27FC236}">
                <a16:creationId xmlns:a16="http://schemas.microsoft.com/office/drawing/2014/main" id="{562693D3-390F-6B76-FE8B-5112973299F6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A31F2FAA-43DE-17AC-88BE-59B1A1FB70CA}"/>
              </a:ext>
            </a:extLst>
          </p:cNvPr>
          <p:cNvSpPr/>
          <p:nvPr/>
        </p:nvSpPr>
        <p:spPr>
          <a:xfrm>
            <a:off x="9881088" y="3887153"/>
            <a:ext cx="1667065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Extra </a:t>
            </a:r>
            <a:r>
              <a:rPr lang="en-GB" err="1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endParaRPr lang="en-GB"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EE235E69-4368-1C60-1EED-9881C36C0DCD}"/>
              </a:ext>
            </a:extLst>
          </p:cNvPr>
          <p:cNvSpPr/>
          <p:nvPr/>
        </p:nvSpPr>
        <p:spPr>
          <a:xfrm>
            <a:off x="3829075" y="4768919"/>
            <a:ext cx="1021621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Crash</a:t>
            </a:r>
          </a:p>
        </p:txBody>
      </p:sp>
    </p:spTree>
    <p:extLst>
      <p:ext uri="{BB962C8B-B14F-4D97-AF65-F5344CB8AC3E}">
        <p14:creationId xmlns:p14="http://schemas.microsoft.com/office/powerpoint/2010/main" val="230697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2C49547-9356-2BB0-67C2-64FBAA94835F}"/>
              </a:ext>
            </a:extLst>
          </p:cNvPr>
          <p:cNvSpPr txBox="1"/>
          <p:nvPr/>
        </p:nvSpPr>
        <p:spPr>
          <a:xfrm>
            <a:off x="6958200" y="2103875"/>
            <a:ext cx="4680000" cy="3510000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client() ⟶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% Create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=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spawn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{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[]},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accent6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% Initialize server.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5},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self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  <a:endParaRPr lang="en-US">
              <a:solidFill>
                <a:srgbClr val="C00000"/>
              </a:solidFill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Id}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print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Id</a:t>
            </a:r>
          </a:p>
          <a:p>
            <a:pPr>
              <a:lnSpc>
                <a:spcPct val="12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Communication errors  (omitted reply)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3F27A1-2C46-1E1B-5388-23951F8F30E9}"/>
              </a:ext>
            </a:extLst>
          </p:cNvPr>
          <p:cNvSpPr txBox="1"/>
          <p:nvPr/>
        </p:nvSpPr>
        <p:spPr>
          <a:xfrm>
            <a:off x="838200" y="2103875"/>
            <a:ext cx="4680000" cy="3510000"/>
          </a:xfrm>
          <a:prstGeom prst="rect">
            <a:avLst/>
          </a:prstGeom>
          <a:solidFill>
            <a:srgbClr val="FCFCFC"/>
          </a:solidFill>
          <a:ln w="28575">
            <a:solidFill>
              <a:schemeClr val="bg2">
                <a:lumMod val="25000"/>
              </a:schemeClr>
            </a:solidFill>
          </a:ln>
        </p:spPr>
        <p:txBody>
          <a:bodyPr wrap="square" lIns="90000" rtlCol="0">
            <a:normAutofit fontScale="92500" lnSpcReduction="20000"/>
          </a:bodyPr>
          <a:lstStyle/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)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receive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get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 ⟶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Client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! {</a:t>
            </a:r>
            <a:r>
              <a:rPr lang="en-US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},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  </a:t>
            </a:r>
            <a:r>
              <a:rPr lang="en-US" err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id_server_loop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(</a:t>
            </a:r>
            <a:r>
              <a:rPr lang="en-US" i="1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N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+ 1);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  {</a:t>
            </a:r>
            <a:r>
              <a:rPr lang="en-US" err="1">
                <a:solidFill>
                  <a:schemeClr val="accent5">
                    <a:lumMod val="7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init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, _} ⟶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error</a:t>
            </a:r>
          </a:p>
          <a:p>
            <a:pPr>
              <a:lnSpc>
                <a:spcPct val="130000"/>
              </a:lnSpc>
              <a:buClr>
                <a:schemeClr val="tx1">
                  <a:lumMod val="50000"/>
                  <a:lumOff val="50000"/>
                </a:schemeClr>
              </a:buClr>
              <a:buSzPct val="50000"/>
            </a:pP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 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end</a:t>
            </a:r>
            <a:r>
              <a:rPr lang="en-US">
                <a:solidFill>
                  <a:schemeClr val="bg2">
                    <a:lumMod val="25000"/>
                  </a:schemeClr>
                </a:solidFill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82BC11-474E-1A27-6300-2A78C8D8931B}"/>
              </a:ext>
            </a:extLst>
          </p:cNvPr>
          <p:cNvSpPr txBox="1"/>
          <p:nvPr/>
        </p:nvSpPr>
        <p:spPr>
          <a:xfrm>
            <a:off x="-1153886" y="-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3892D43C-C6C5-9823-C549-B3A26E2AEE79}"/>
              </a:ext>
            </a:extLst>
          </p:cNvPr>
          <p:cNvSpPr/>
          <p:nvPr/>
        </p:nvSpPr>
        <p:spPr>
          <a:xfrm>
            <a:off x="3993461" y="4173018"/>
            <a:ext cx="1689125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Omitted </a:t>
            </a:r>
            <a:r>
              <a:rPr lang="en-GB">
                <a:latin typeface="Fira Code Light" pitchFamily="49" charset="0"/>
                <a:ea typeface="Fira Code Light" pitchFamily="49" charset="0"/>
                <a:cs typeface="Fira Code Light" pitchFamily="49" charset="0"/>
              </a:rPr>
              <a:t>id</a:t>
            </a:r>
          </a:p>
        </p:txBody>
      </p:sp>
      <p:sp>
        <p:nvSpPr>
          <p:cNvPr id="4" name="Left Arrow 3">
            <a:extLst>
              <a:ext uri="{FF2B5EF4-FFF2-40B4-BE49-F238E27FC236}">
                <a16:creationId xmlns:a16="http://schemas.microsoft.com/office/drawing/2014/main" id="{7EC60181-6CDF-A352-61AF-373CE28DEE2A}"/>
              </a:ext>
            </a:extLst>
          </p:cNvPr>
          <p:cNvSpPr/>
          <p:nvPr/>
        </p:nvSpPr>
        <p:spPr>
          <a:xfrm>
            <a:off x="8347993" y="4490035"/>
            <a:ext cx="1274978" cy="751934"/>
          </a:xfrm>
          <a:prstGeom prst="leftArrow">
            <a:avLst/>
          </a:prstGeom>
          <a:solidFill>
            <a:srgbClr val="C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latin typeface="Segoe UI Light" panose="020B0502040204020203" pitchFamily="34" charset="0"/>
                <a:cs typeface="Segoe UI Light" panose="020B0502040204020203" pitchFamily="34" charset="0"/>
              </a:rPr>
              <a:t>Blocked</a:t>
            </a:r>
            <a:endParaRPr lang="en-GB">
              <a:latin typeface="Fira Code Light" pitchFamily="49" charset="0"/>
              <a:ea typeface="Fira Code Light" pitchFamily="49" charset="0"/>
              <a:cs typeface="Fira Code Light" pitchFamily="49" charset="0"/>
            </a:endParaRPr>
          </a:p>
        </p:txBody>
      </p:sp>
      <p:sp>
        <p:nvSpPr>
          <p:cNvPr id="5" name="!!communication_errors">
            <a:extLst>
              <a:ext uri="{FF2B5EF4-FFF2-40B4-BE49-F238E27FC236}">
                <a16:creationId xmlns:a16="http://schemas.microsoft.com/office/drawing/2014/main" id="{4DCCE9E7-71E6-6677-46B9-1F04D13991B7}"/>
              </a:ext>
            </a:extLst>
          </p:cNvPr>
          <p:cNvSpPr txBox="1"/>
          <p:nvPr/>
        </p:nvSpPr>
        <p:spPr>
          <a:xfrm>
            <a:off x="839788" y="673582"/>
            <a:ext cx="5006376" cy="70788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40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Communication errors</a:t>
            </a:r>
          </a:p>
        </p:txBody>
      </p:sp>
    </p:spTree>
    <p:extLst>
      <p:ext uri="{BB962C8B-B14F-4D97-AF65-F5344CB8AC3E}">
        <p14:creationId xmlns:p14="http://schemas.microsoft.com/office/powerpoint/2010/main" val="17812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AB8F430-615A-281C-1F74-9CBF11F0FC3E}"/>
              </a:ext>
            </a:extLst>
          </p:cNvPr>
          <p:cNvSpPr txBox="1"/>
          <p:nvPr/>
        </p:nvSpPr>
        <p:spPr>
          <a:xfrm>
            <a:off x="838198" y="1859787"/>
            <a:ext cx="5220000" cy="1574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Defensive code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Bloated codebase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Extra maintenance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D139A-4CB0-08BF-01C3-2E84CB4D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egoe UI Light"/>
                <a:cs typeface="Segoe UI Light"/>
              </a:rPr>
              <a:t>Issues with communication errors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595BA-9D89-0788-479A-AA94377226B3}"/>
              </a:ext>
            </a:extLst>
          </p:cNvPr>
          <p:cNvSpPr txBox="1"/>
          <p:nvPr/>
        </p:nvSpPr>
        <p:spPr>
          <a:xfrm>
            <a:off x="838200" y="4170909"/>
            <a:ext cx="5220000" cy="206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GB" sz="32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Late error detection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Process crashes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Blocked processes</a:t>
            </a:r>
          </a:p>
          <a:p>
            <a:pPr>
              <a:spcAft>
                <a:spcPts val="500"/>
              </a:spcAft>
            </a:pPr>
            <a:r>
              <a:rPr lang="en-GB" sz="280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Mailbox junk</a:t>
            </a:r>
          </a:p>
        </p:txBody>
      </p:sp>
    </p:spTree>
    <p:extLst>
      <p:ext uri="{BB962C8B-B14F-4D97-AF65-F5344CB8AC3E}">
        <p14:creationId xmlns:p14="http://schemas.microsoft.com/office/powerpoint/2010/main" val="278452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C2F3EF5FA1F14EB4457228BA12EF63" ma:contentTypeVersion="7" ma:contentTypeDescription="Create a new document." ma:contentTypeScope="" ma:versionID="8e67518d73561803ac6c85a9bc62eadc">
  <xsd:schema xmlns:xsd="http://www.w3.org/2001/XMLSchema" xmlns:xs="http://www.w3.org/2001/XMLSchema" xmlns:p="http://schemas.microsoft.com/office/2006/metadata/properties" xmlns:ns2="2e66836a-7f1c-4e55-b1a1-caeaf22f8bad" targetNamespace="http://schemas.microsoft.com/office/2006/metadata/properties" ma:root="true" ma:fieldsID="bb69fce68437c49dfd4bc5413ffe7c17" ns2:_="">
    <xsd:import namespace="2e66836a-7f1c-4e55-b1a1-caeaf22f8b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66836a-7f1c-4e55-b1a1-caeaf22f8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306b285-ac2c-4225-b56d-e54690cf9c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e66836a-7f1c-4e55-b1a1-caeaf22f8ba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FE2856B-A40F-4197-A299-C223DE5D2470}">
  <ds:schemaRefs>
    <ds:schemaRef ds:uri="2e66836a-7f1c-4e55-b1a1-caeaf22f8b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FB1B539-70EB-46F4-9754-91DFB2ABA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8B377F-1726-44AB-AF41-3BAF9975CE27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e66836a-7f1c-4e55-b1a1-caeaf22f8bad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2945</Words>
  <Application>Microsoft Macintosh PowerPoint</Application>
  <PresentationFormat>Widescreen</PresentationFormat>
  <Paragraphs>516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-webkit-standard</vt:lpstr>
      <vt:lpstr>Arial</vt:lpstr>
      <vt:lpstr>Avenir Light</vt:lpstr>
      <vt:lpstr>Calibri</vt:lpstr>
      <vt:lpstr>Fira Code Light</vt:lpstr>
      <vt:lpstr>Hind</vt:lpstr>
      <vt:lpstr>Segoe UI Light</vt:lpstr>
      <vt:lpstr>Wingdings</vt:lpstr>
      <vt:lpstr>Zapf Dingbats</vt:lpstr>
      <vt:lpstr>Office Theme</vt:lpstr>
      <vt:lpstr>Early Detection of Erlang Communication Errors</vt:lpstr>
      <vt:lpstr>BEAM languages are concurrent </vt:lpstr>
      <vt:lpstr>BEAM language communication</vt:lpstr>
      <vt:lpstr>Communication errors  </vt:lpstr>
      <vt:lpstr>Communication errors  (payload mismatch)</vt:lpstr>
      <vt:lpstr>Communication errors  (unsupported request)</vt:lpstr>
      <vt:lpstr>Communication errors  (unexpected request)</vt:lpstr>
      <vt:lpstr>Communication errors  (omitted reply)</vt:lpstr>
      <vt:lpstr>Issues with communication errors</vt:lpstr>
      <vt:lpstr>Fail fast, cheaply</vt:lpstr>
      <vt:lpstr>Fail fast, cheaply</vt:lpstr>
      <vt:lpstr>Documenting the developer’s intention</vt:lpstr>
      <vt:lpstr>PowerPoint Presentation</vt:lpstr>
      <vt:lpstr>Type checking</vt:lpstr>
      <vt:lpstr>Mailbox typing to catch protocol errors </vt:lpstr>
      <vt:lpstr>mailboxer</vt:lpstr>
      <vt:lpstr>A pattern describes the mailbox contents </vt:lpstr>
      <vt:lpstr>PowerPoint Presentation</vt:lpstr>
      <vt:lpstr>Interface: isolates mailbox type + state</vt:lpstr>
      <vt:lpstr>PowerPoint Presentation</vt:lpstr>
      <vt:lpstr>PowerPoint Presentation</vt:lpstr>
      <vt:lpstr>mailboxer scales to</vt:lpstr>
      <vt:lpstr>PowerPoint Presentation</vt:lpstr>
      <vt:lpstr>mailboxer captures common paradigms</vt:lpstr>
      <vt:lpstr>mailboxer prototype development</vt:lpstr>
      <vt:lpstr>PowerPoint Presentation</vt:lpstr>
      <vt:lpstr>Erlang error-detection tool landscape</vt:lpstr>
      <vt:lpstr>Erlang error-detection tool landscape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Programming: Introduction &amp; Basics</dc:title>
  <dc:creator>Simon Fowler</dc:creator>
  <cp:lastModifiedBy>Duncan Paul Attard</cp:lastModifiedBy>
  <cp:revision>2</cp:revision>
  <dcterms:created xsi:type="dcterms:W3CDTF">2022-09-14T11:07:09Z</dcterms:created>
  <dcterms:modified xsi:type="dcterms:W3CDTF">2024-10-18T13:26:01Z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0x0101006AC2F3EF5FA1F14EB4457228BA12EF63</vt:lpwstr>
  </property>
  <property fmtid="{D5CDD505-2E9C-101B-9397-08002B2CF9AE}" pid="3" name="MediaServiceImageTags">
    <vt:lpwstr/>
  </property>
</Properties>
</file>