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61" r:id="rId7"/>
    <p:sldId id="265" r:id="rId8"/>
    <p:sldId id="262" r:id="rId9"/>
    <p:sldId id="275" r:id="rId10"/>
    <p:sldId id="263" r:id="rId11"/>
    <p:sldId id="266" r:id="rId12"/>
    <p:sldId id="269" r:id="rId13"/>
    <p:sldId id="276" r:id="rId14"/>
    <p:sldId id="270" r:id="rId15"/>
    <p:sldId id="271" r:id="rId16"/>
    <p:sldId id="272" r:id="rId17"/>
    <p:sldId id="277" r:id="rId18"/>
    <p:sldId id="273" r:id="rId19"/>
    <p:sldId id="278" r:id="rId20"/>
    <p:sldId id="279" r:id="rId21"/>
    <p:sldId id="280" r:id="rId22"/>
    <p:sldId id="267" r:id="rId23"/>
    <p:sldId id="26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3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470B-5955-144E-AD59-7DA5C544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4108-3EAB-BA40-A8FC-FE665660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9EE5-0AFE-094E-8D39-94C60FE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4188-5E2E-8748-A729-C54CBBE3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8748-C2CE-6F4C-B4EF-7DE3E8B1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01DC-687E-8044-B705-6E4BF8D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C1F33-BEBD-AC4D-8CAD-A4ADA206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994F-B3B4-7647-9EEB-A9F7D9D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A1F2-B076-9245-A810-A7D77966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B42F-1459-5646-953E-84903BA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969FF-9F9D-904A-A782-80035022F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20B3A-B451-3142-93B9-6C643356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D2F-52C9-C048-A42E-700829D8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275E-49B1-BD49-9B28-FAC02828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CFD1-EB90-1C47-B859-0E78BFD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55ED-D090-7948-AAEB-B04FCA67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D518-F302-6141-84E6-762F218B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07D1-F7CE-BB44-9E6F-AD908990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43CC-7B79-9C49-B110-F8D3E47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C507-F90B-2E47-9EB7-F1364E4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FFD7-0AF2-AA40-9656-1D113E8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B204-E605-D747-9FD7-92EEC54E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0F93-5F6D-3741-B1E9-659F1B52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E3F1-E4C4-454C-9487-24688AB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F3F6-0CA2-F749-8AD2-A7D8E273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A42D-F6CC-354D-9F49-B70AE27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F297-5D6E-6741-867E-D2EF8D000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84C0B-E48E-C64B-908C-E3DAFCE5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A429D-89BB-A644-ACEE-62E14AF7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F117-5542-D249-8F11-F3A2F502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8C04C-C7C4-8A41-A49A-6AFFED4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19D-9B62-674A-9DBE-9706D944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5BE8-260F-3540-BA8F-660A1519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94E9-DBD3-1F43-8CA1-5109517F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2B7D-7B6E-C142-91C8-CFFE61C8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89495-3358-844B-B37B-7F16CA219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1E6EF-745D-7F4D-996C-2B83EA3A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AE1AA-FB0C-A849-B427-5CD62D31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0FB3C-4FEA-E64E-A95E-F11A2EE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72D8-FD99-7C42-B198-4AC56F0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239E2-5E6F-F54F-B9D5-3F1ED00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E5D20-955B-9F46-A872-C3D3BE22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8885-1C54-4041-9326-F66DD6F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D389C-8A2E-4449-B025-DA943ED4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1740A-A8BF-704C-A737-59A45CB5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22B8-2135-6645-97AC-CB223BC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C35A-96F4-DF44-9C09-4BDF12AF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9A95-6046-D944-87E4-EFB22E01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6405B-85DB-C540-8CA3-907380B7B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11E1-7916-DD4A-8250-CE5A1886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53DDC-0CA3-4A40-9D70-E3E6994C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125B-DE3D-064E-8FCD-837F623D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F176-A249-114A-9454-2E660B3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C94A-DFA3-F649-A2E2-9677BA49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B4B85-BB56-3A42-94D7-8689180D5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997B-5177-424D-BD0E-98E54EEB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FD6E8-AF1C-974E-9C55-6571289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D1E7-DFAC-2A4C-8DA9-1F37CAAE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51E4-CA8E-7649-90B4-239D3B7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2978-273C-3441-A18E-23BC1C03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EA5D-6D25-3B44-B6D4-AD357DDAB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AB16-9733-5D4A-B5E7-D0DDED6F4DB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D6FF-0664-E647-A6A7-D366B8AE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D0AF-F540-0F47-B2B3-289CE6EE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754-2189-2944-AAB2-5E5BBCF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38F9-25E7-B047-91CC-3E2F702FA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1: Paper overview and group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69C58-49F8-6243-96C9-4C9FBC56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Power System Dynamics</a:t>
            </a:r>
          </a:p>
          <a:p>
            <a:r>
              <a:rPr lang="en-US" dirty="0"/>
              <a:t>EECS290O</a:t>
            </a:r>
            <a:br>
              <a:rPr lang="en-US" dirty="0"/>
            </a:br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5375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A0A4-FC0E-D64E-A406-8EDB441E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916C-7291-054D-B20A-A08FE481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812"/>
            <a:ext cx="10515600" cy="3941763"/>
          </a:xfrm>
        </p:spPr>
        <p:txBody>
          <a:bodyPr>
            <a:normAutofit/>
          </a:bodyPr>
          <a:lstStyle/>
          <a:p>
            <a:r>
              <a:rPr lang="en-US" dirty="0"/>
              <a:t>Develops a reduced-order model for analysis and control design of low-inertia power systems. </a:t>
            </a:r>
          </a:p>
          <a:p>
            <a:r>
              <a:rPr lang="en-US" dirty="0"/>
              <a:t>Uses singular perturbation theory to build a tractable model for control design. </a:t>
            </a:r>
          </a:p>
          <a:p>
            <a:r>
              <a:rPr lang="en-US" dirty="0"/>
              <a:t>Develops a nonlinear droop control that stabilizes the power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A8484-6189-F346-BEA5-DC2C7116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3"/>
            <a:ext cx="10223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7B55-22EF-E142-BCB5-4118AE02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Curi</a:t>
            </a:r>
            <a:r>
              <a:rPr lang="en-US" dirty="0"/>
              <a:t> </a:t>
            </a:r>
            <a:r>
              <a:rPr lang="en-US" i="1" dirty="0"/>
              <a:t>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484E-989F-3044-8FDB-BED3B5F4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/>
          <a:lstStyle/>
          <a:p>
            <a:r>
              <a:rPr lang="en-US" dirty="0"/>
              <a:t>The most mathematical of the papers I propose</a:t>
            </a:r>
          </a:p>
          <a:p>
            <a:r>
              <a:rPr lang="en-US" dirty="0"/>
              <a:t>Beginning models very simple,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Includes a transmission model</a:t>
            </a:r>
          </a:p>
          <a:p>
            <a:r>
              <a:rPr lang="en-US" dirty="0"/>
              <a:t>Assumes balanced three phase system, among other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74484-CA98-6B43-B9E5-A4871C3F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95" y="2458524"/>
            <a:ext cx="6983958" cy="19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5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9519-FED8-4C45-918C-1C8390E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comments on </a:t>
            </a:r>
            <a:r>
              <a:rPr lang="en-US" dirty="0" err="1"/>
              <a:t>Curi</a:t>
            </a:r>
            <a:r>
              <a:rPr lang="en-US" dirty="0"/>
              <a:t> </a:t>
            </a:r>
            <a:r>
              <a:rPr lang="en-US" i="1" dirty="0"/>
              <a:t>et 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269-6604-7C4A-84CE-8576DAED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CIG control strategy they propose is one of many currently under consideration</a:t>
            </a:r>
          </a:p>
          <a:p>
            <a:r>
              <a:rPr lang="en-US" dirty="0"/>
              <a:t>But it has an elegant connection to synchronous machine control</a:t>
            </a:r>
          </a:p>
          <a:p>
            <a:pPr lvl="1"/>
            <a:r>
              <a:rPr lang="en-US" dirty="0"/>
              <a:t>E.g., maps dc-side CIG voltage to SM frequency</a:t>
            </a:r>
          </a:p>
          <a:p>
            <a:r>
              <a:rPr lang="en-US" dirty="0"/>
              <a:t>Identifies a Lyapunov function for the system</a:t>
            </a:r>
          </a:p>
          <a:p>
            <a:pPr lvl="1"/>
            <a:r>
              <a:rPr lang="en-US" dirty="0"/>
              <a:t>This forms the basis for a nonlinear control law</a:t>
            </a:r>
          </a:p>
          <a:p>
            <a:pPr lvl="1"/>
            <a:r>
              <a:rPr lang="en-US" dirty="0"/>
              <a:t>Proves asymptotic stability, subject to a host of modeling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2300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C9F-5C75-B740-82E3-2668F72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Markovic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A81F-810B-5F40-AA5B-24636512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B9A7-AB39-B646-B015-0E9110C1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64DA-C41C-3443-A14D-DE0E594A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48814-4D37-7C43-BDFB-0B85B402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17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76CEB-CD72-D84D-8ABF-52FC0267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92101"/>
            <a:ext cx="10718800" cy="483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E3CDC-9E21-BF4B-A09C-6051C9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996"/>
            <a:ext cx="10515600" cy="1325563"/>
          </a:xfrm>
        </p:spPr>
        <p:txBody>
          <a:bodyPr/>
          <a:lstStyle/>
          <a:p>
            <a:r>
              <a:rPr lang="en-US" dirty="0"/>
              <a:t>Markovic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7468-3D72-4B4A-BF10-D6F6A851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5130801"/>
            <a:ext cx="7171267" cy="1610783"/>
          </a:xfrm>
        </p:spPr>
        <p:txBody>
          <a:bodyPr/>
          <a:lstStyle/>
          <a:p>
            <a:r>
              <a:rPr lang="en-US" dirty="0"/>
              <a:t>Relatively high detail on converter (15</a:t>
            </a:r>
            <a:r>
              <a:rPr lang="en-US" baseline="30000" dirty="0"/>
              <a:t>th</a:t>
            </a:r>
            <a:r>
              <a:rPr lang="en-US" dirty="0"/>
              <a:t> order)</a:t>
            </a:r>
          </a:p>
          <a:p>
            <a:r>
              <a:rPr lang="en-US" dirty="0"/>
              <a:t>However ideal dc voltage source</a:t>
            </a:r>
          </a:p>
          <a:p>
            <a:r>
              <a:rPr lang="en-US" dirty="0"/>
              <a:t>Grid is “infinite bus” (no SM model) </a:t>
            </a:r>
          </a:p>
        </p:txBody>
      </p:sp>
    </p:spTree>
    <p:extLst>
      <p:ext uri="{BB962C8B-B14F-4D97-AF65-F5344CB8AC3E}">
        <p14:creationId xmlns:p14="http://schemas.microsoft.com/office/powerpoint/2010/main" val="57726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251B-AAFE-6044-8F14-AAD3CDE0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Markovic,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2244-21AC-124B-A9E0-E8AE51C1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small signal stability analysis for different CIG control strategies</a:t>
            </a:r>
          </a:p>
          <a:p>
            <a:pPr lvl="1"/>
            <a:r>
              <a:rPr lang="en-US" dirty="0"/>
              <a:t>”Grid feeding”</a:t>
            </a:r>
          </a:p>
          <a:p>
            <a:pPr lvl="1"/>
            <a:r>
              <a:rPr lang="en-US" dirty="0"/>
              <a:t>“Grid forming”</a:t>
            </a:r>
          </a:p>
          <a:p>
            <a:pPr lvl="1"/>
            <a:r>
              <a:rPr lang="en-US" dirty="0"/>
              <a:t>“Grid supporting”</a:t>
            </a:r>
          </a:p>
          <a:p>
            <a:pPr lvl="2"/>
            <a:r>
              <a:rPr lang="en-US" dirty="0"/>
              <a:t>Droop</a:t>
            </a:r>
          </a:p>
          <a:p>
            <a:pPr lvl="2"/>
            <a:r>
              <a:rPr lang="en-US" dirty="0"/>
              <a:t>“Virtual inertia”</a:t>
            </a:r>
          </a:p>
          <a:p>
            <a:r>
              <a:rPr lang="en-US" dirty="0"/>
              <a:t>Possibly the most detailed CIG model of the set we are considering</a:t>
            </a:r>
          </a:p>
          <a:p>
            <a:r>
              <a:rPr lang="en-US" dirty="0"/>
              <a:t>But no SM models – these would need to be added</a:t>
            </a:r>
          </a:p>
          <a:p>
            <a:r>
              <a:rPr lang="en-US" dirty="0"/>
              <a:t>Others at LBNL (and even in this class) have worked with this model</a:t>
            </a:r>
          </a:p>
        </p:txBody>
      </p:sp>
    </p:spTree>
    <p:extLst>
      <p:ext uri="{BB962C8B-B14F-4D97-AF65-F5344CB8AC3E}">
        <p14:creationId xmlns:p14="http://schemas.microsoft.com/office/powerpoint/2010/main" val="277227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06F4-CFB8-F043-8AE5-DE3E716F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Ramasubramanian</a:t>
            </a:r>
            <a:r>
              <a:rPr lang="en-US" dirty="0"/>
              <a:t>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AA27-F42C-9D40-8851-C174DF6C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319A-0D21-DC42-A9CA-9EDC0E9C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AC50-34AC-CD43-A4F8-E74931A5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 dirty="0"/>
              <a:t>Integrates a simple converter-based sources in into commercial positive sequence transient stability analysis software. </a:t>
            </a:r>
          </a:p>
          <a:p>
            <a:r>
              <a:rPr lang="en-US" dirty="0"/>
              <a:t>Compares performance to “point on wave” simulation (time domain, unbalanced flow)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1607B-1D30-A043-99A9-8ED314B7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3"/>
            <a:ext cx="1062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BE3A-CB98-C843-AD7F-F3DBC0BF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803A-CA70-084D-97EB-E904AAA6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933" cy="4351338"/>
          </a:xfrm>
        </p:spPr>
        <p:txBody>
          <a:bodyPr/>
          <a:lstStyle/>
          <a:p>
            <a:r>
              <a:rPr lang="en-US" dirty="0" err="1"/>
              <a:t>Ramasubramanian</a:t>
            </a:r>
            <a:r>
              <a:rPr lang="en-US" dirty="0"/>
              <a:t> converter model is </a:t>
            </a:r>
            <a:r>
              <a:rPr lang="en-US" i="1" dirty="0"/>
              <a:t>really</a:t>
            </a:r>
            <a:r>
              <a:rPr lang="en-US" dirty="0"/>
              <a:t> simple: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12802-EEA6-AB4C-90B9-F3D48003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99" y="358777"/>
            <a:ext cx="6813300" cy="60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820B-BAB7-2641-B369-A25045FE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BA9C-66BF-9346-8C28-2A45C5F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7952-64A6-1F42-802A-582B8FAA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Ramasubramanian</a:t>
            </a:r>
            <a:r>
              <a:rPr lang="en-US" dirty="0"/>
              <a:t>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4305-EB34-944D-931D-4536643A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en-US" dirty="0"/>
              <a:t>Comparison between </a:t>
            </a:r>
          </a:p>
          <a:p>
            <a:pPr lvl="1"/>
            <a:r>
              <a:rPr lang="en-US" dirty="0"/>
              <a:t>PLECS (high order CIG modeling platform) and </a:t>
            </a:r>
          </a:p>
          <a:p>
            <a:pPr lvl="1"/>
            <a:r>
              <a:rPr lang="en-US" dirty="0"/>
              <a:t>simple model in PSLF (simpler positive sequence modeling platform)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75668-712C-CE4F-B9EC-04D3F5FC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27163"/>
            <a:ext cx="7239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5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547E-F9DB-D845-A48B-77BF2919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thoughts on </a:t>
            </a:r>
            <a:r>
              <a:rPr lang="en-US" dirty="0" err="1"/>
              <a:t>Ramasubramanian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B464-5ED9-A544-A1FF-6606B695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ideal dc voltage source</a:t>
            </a:r>
          </a:p>
          <a:p>
            <a:r>
              <a:rPr lang="en-US" dirty="0"/>
              <a:t>But this group has worked on other representations.</a:t>
            </a:r>
          </a:p>
          <a:p>
            <a:r>
              <a:rPr lang="en-US" dirty="0"/>
              <a:t>There is more room for rigor in developing reduced order converter model.</a:t>
            </a:r>
          </a:p>
        </p:txBody>
      </p:sp>
    </p:spTree>
    <p:extLst>
      <p:ext uri="{BB962C8B-B14F-4D97-AF65-F5344CB8AC3E}">
        <p14:creationId xmlns:p14="http://schemas.microsoft.com/office/powerpoint/2010/main" val="247963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5EB-0CD5-124A-972A-9A2F223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into initial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B1CB-C369-2C47-B59F-C77B833D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</a:t>
            </a:r>
          </a:p>
          <a:p>
            <a:pPr lvl="1"/>
            <a:r>
              <a:rPr lang="en-US" dirty="0"/>
              <a:t>Vote on paper you’re most interested in reading further</a:t>
            </a:r>
          </a:p>
          <a:p>
            <a:pPr lvl="1"/>
            <a:r>
              <a:rPr lang="en-US" dirty="0"/>
              <a:t>You can propose a different paper here if you wish.</a:t>
            </a:r>
          </a:p>
          <a:p>
            <a:pPr lvl="1"/>
            <a:r>
              <a:rPr lang="en-US" dirty="0"/>
              <a:t>Tell me if your background is primarily power systems, power electronics, or neither</a:t>
            </a:r>
          </a:p>
          <a:p>
            <a:r>
              <a:rPr lang="en-US" dirty="0"/>
              <a:t>Now we’ll solve this problem</a:t>
            </a:r>
          </a:p>
          <a:p>
            <a:pPr lvl="1"/>
            <a:r>
              <a:rPr lang="en-US" dirty="0"/>
              <a:t>Constraints: </a:t>
            </a:r>
          </a:p>
          <a:p>
            <a:pPr lvl="2"/>
            <a:r>
              <a:rPr lang="en-US" dirty="0"/>
              <a:t>Diverse background, if possible:</a:t>
            </a:r>
          </a:p>
          <a:p>
            <a:pPr lvl="3"/>
            <a:r>
              <a:rPr lang="en-US" dirty="0"/>
              <a:t>One power systems person</a:t>
            </a:r>
          </a:p>
          <a:p>
            <a:pPr lvl="3"/>
            <a:r>
              <a:rPr lang="en-US" dirty="0"/>
              <a:t>One power electronics person</a:t>
            </a:r>
          </a:p>
          <a:p>
            <a:pPr lvl="2"/>
            <a:r>
              <a:rPr lang="en-US" dirty="0"/>
              <a:t>3-4 people per group</a:t>
            </a:r>
          </a:p>
          <a:p>
            <a:pPr lvl="1"/>
            <a:r>
              <a:rPr lang="en-US" dirty="0"/>
              <a:t>Objective: Minimize number of people </a:t>
            </a:r>
            <a:r>
              <a:rPr lang="en-US" i="1" dirty="0"/>
              <a:t>not</a:t>
            </a:r>
            <a:r>
              <a:rPr lang="en-US" dirty="0"/>
              <a:t> on first choice paper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60F9E-1726-D244-A62E-CF7C6177B6DB}"/>
              </a:ext>
            </a:extLst>
          </p:cNvPr>
          <p:cNvSpPr txBox="1"/>
          <p:nvPr/>
        </p:nvSpPr>
        <p:spPr>
          <a:xfrm>
            <a:off x="8074856" y="24600"/>
            <a:ext cx="4121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 et 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Curi</a:t>
            </a:r>
            <a:r>
              <a:rPr lang="en-US" sz="2800" dirty="0"/>
              <a:t> et 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Markovic et 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Ramasubramanian</a:t>
            </a:r>
            <a:r>
              <a:rPr lang="en-US" sz="280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308958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31D-EA52-024B-B642-3CBEB3F8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are in 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387D-764B-7B41-8511-CFCC6F31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next week: Develop a 70/G minute presentation describing your paper</a:t>
            </a:r>
          </a:p>
          <a:p>
            <a:pPr lvl="1"/>
            <a:r>
              <a:rPr lang="en-US" dirty="0"/>
              <a:t>Paper objectives and stated contributions</a:t>
            </a:r>
          </a:p>
          <a:p>
            <a:pPr lvl="1"/>
            <a:r>
              <a:rPr lang="en-US" dirty="0"/>
              <a:t>Model overview</a:t>
            </a:r>
          </a:p>
          <a:p>
            <a:pPr lvl="2"/>
            <a:r>
              <a:rPr lang="en-US" dirty="0"/>
              <a:t>What is not clear</a:t>
            </a:r>
          </a:p>
          <a:p>
            <a:pPr lvl="2"/>
            <a:r>
              <a:rPr lang="en-US" dirty="0"/>
              <a:t>What seems easy to implement</a:t>
            </a:r>
          </a:p>
          <a:p>
            <a:pPr lvl="2"/>
            <a:r>
              <a:rPr lang="en-US" dirty="0"/>
              <a:t>Focus on SM and CIG model description</a:t>
            </a:r>
          </a:p>
          <a:p>
            <a:pPr lvl="2"/>
            <a:r>
              <a:rPr lang="en-US" dirty="0"/>
              <a:t>Key assumptions</a:t>
            </a:r>
          </a:p>
          <a:p>
            <a:pPr lvl="1"/>
            <a:r>
              <a:rPr lang="en-US" dirty="0"/>
              <a:t>Key results and significance</a:t>
            </a:r>
          </a:p>
          <a:p>
            <a:pPr lvl="1"/>
            <a:r>
              <a:rPr lang="en-US" dirty="0"/>
              <a:t>What you think you’d like to further explore; Focus is on the models</a:t>
            </a:r>
          </a:p>
          <a:p>
            <a:pPr lvl="1"/>
            <a:r>
              <a:rPr lang="en-US" dirty="0"/>
              <a:t>Make presentation intelligible to folks with background in neither power system dynamics and control nor power electronics</a:t>
            </a:r>
          </a:p>
          <a:p>
            <a:r>
              <a:rPr lang="en-US" dirty="0"/>
              <a:t>There will be a chance to regroup if desired.</a:t>
            </a:r>
          </a:p>
        </p:txBody>
      </p:sp>
    </p:spTree>
    <p:extLst>
      <p:ext uri="{BB962C8B-B14F-4D97-AF65-F5344CB8AC3E}">
        <p14:creationId xmlns:p14="http://schemas.microsoft.com/office/powerpoint/2010/main" val="3719879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49DD-1779-E140-8FEE-18FE0FA3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38AF-CC6A-814F-B537-44E9C516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first work through chapters in two text books:</a:t>
            </a:r>
          </a:p>
          <a:p>
            <a:pPr lvl="1"/>
            <a:r>
              <a:rPr lang="en-US" dirty="0"/>
              <a:t>Dynamics: </a:t>
            </a:r>
            <a:r>
              <a:rPr lang="en-US" dirty="0" err="1"/>
              <a:t>Machowski</a:t>
            </a:r>
            <a:r>
              <a:rPr lang="en-US" dirty="0"/>
              <a:t> et al, Power System Dynamics: Stability and Control, 2nd Edition (2008)</a:t>
            </a:r>
          </a:p>
          <a:p>
            <a:pPr lvl="1"/>
            <a:r>
              <a:rPr lang="en-US" dirty="0"/>
              <a:t>Converters:  Yazdani and </a:t>
            </a:r>
            <a:r>
              <a:rPr lang="en-US" dirty="0" err="1"/>
              <a:t>Iravani</a:t>
            </a:r>
            <a:r>
              <a:rPr lang="en-US" dirty="0"/>
              <a:t>, Voltage Sourced Converters in Power Systems (2010).</a:t>
            </a:r>
          </a:p>
          <a:p>
            <a:r>
              <a:rPr lang="en-US" dirty="0"/>
              <a:t>Both are available online via Berkeley library.</a:t>
            </a:r>
          </a:p>
          <a:p>
            <a:r>
              <a:rPr lang="en-US" dirty="0"/>
              <a:t>We will discuss a detailed plan of attack next week.</a:t>
            </a:r>
          </a:p>
        </p:txBody>
      </p:sp>
    </p:spTree>
    <p:extLst>
      <p:ext uri="{BB962C8B-B14F-4D97-AF65-F5344CB8AC3E}">
        <p14:creationId xmlns:p14="http://schemas.microsoft.com/office/powerpoint/2010/main" val="237278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A60-CA52-2C45-B1A5-3CC584E8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CC51F8-7F26-1A44-92E5-9F69390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47E5A-601D-5E49-9425-E3594DAA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419100"/>
            <a:ext cx="10807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CB8D-821A-6144-9695-17F0C6CF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2B64-7646-CD40-82E2-0E0A2567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an elementary system comprised of a synchronous generator, three-phase inverter, and a load. </a:t>
            </a:r>
          </a:p>
          <a:p>
            <a:r>
              <a:rPr lang="en-US" dirty="0"/>
              <a:t>Inverter model: power rating can be scaled continuously across power levels while preserving its closed-loop response. </a:t>
            </a:r>
          </a:p>
          <a:p>
            <a:r>
              <a:rPr lang="en-US" dirty="0"/>
              <a:t>Assesses properties of the machine-inverter system for varying ratios of machine-to-inverter power ratings. </a:t>
            </a:r>
          </a:p>
          <a:p>
            <a:r>
              <a:rPr lang="en-US" dirty="0"/>
              <a:t>Small signal (linear) stability analysis </a:t>
            </a:r>
          </a:p>
          <a:p>
            <a:r>
              <a:rPr lang="en-US" dirty="0"/>
              <a:t>Surprising stability results.  Most strongly depends on </a:t>
            </a:r>
          </a:p>
          <a:p>
            <a:pPr lvl="1"/>
            <a:r>
              <a:rPr lang="en-US" dirty="0"/>
              <a:t>Inverter current controller </a:t>
            </a:r>
          </a:p>
          <a:p>
            <a:pPr lvl="1"/>
            <a:r>
              <a:rPr lang="en-US" dirty="0"/>
              <a:t>Machine exciter</a:t>
            </a:r>
          </a:p>
        </p:txBody>
      </p:sp>
    </p:spTree>
    <p:extLst>
      <p:ext uri="{BB962C8B-B14F-4D97-AF65-F5344CB8AC3E}">
        <p14:creationId xmlns:p14="http://schemas.microsoft.com/office/powerpoint/2010/main" val="348591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84F-5E7C-BE48-AA10-DF323C5D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1E8E-1080-6E41-8607-4790EFA6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1" y="1825625"/>
            <a:ext cx="5154637" cy="4351338"/>
          </a:xfrm>
        </p:spPr>
        <p:txBody>
          <a:bodyPr>
            <a:normAutofit/>
          </a:bodyPr>
          <a:lstStyle/>
          <a:p>
            <a:r>
              <a:rPr lang="en-US" dirty="0"/>
              <a:t>8 physical states</a:t>
            </a:r>
          </a:p>
          <a:p>
            <a:pPr marL="0" indent="0">
              <a:buNone/>
            </a:pPr>
            <a:r>
              <a:rPr lang="en-US" b="1" dirty="0"/>
              <a:t>Neglects </a:t>
            </a:r>
          </a:p>
          <a:p>
            <a:r>
              <a:rPr lang="en-US" dirty="0"/>
              <a:t>stator- and damper-winding dynamics </a:t>
            </a:r>
          </a:p>
          <a:p>
            <a:r>
              <a:rPr lang="en-US" dirty="0"/>
              <a:t>power system stabilizer dynamics </a:t>
            </a:r>
          </a:p>
          <a:p>
            <a:r>
              <a:rPr lang="en-US" dirty="0" err="1"/>
              <a:t>nonlinearitites</a:t>
            </a:r>
            <a:r>
              <a:rPr lang="en-US" dirty="0"/>
              <a:t> like magnetic-saturation effects, voltage limiters, and frequency limiters.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D58F9-C8FC-9142-9FDB-B5E2FCBB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933" y="681037"/>
            <a:ext cx="646467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91C9-F773-8647-9A21-0AEA730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9213-7031-FC4D-A238-97168423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3587261" cy="4351338"/>
          </a:xfrm>
        </p:spPr>
        <p:txBody>
          <a:bodyPr/>
          <a:lstStyle/>
          <a:p>
            <a:r>
              <a:rPr lang="en-US" dirty="0"/>
              <a:t>15 internal states</a:t>
            </a:r>
          </a:p>
          <a:p>
            <a:r>
              <a:rPr lang="en-US" dirty="0"/>
              <a:t>Voltage source converter (controls current to maintain switch voltage)</a:t>
            </a:r>
          </a:p>
          <a:p>
            <a:r>
              <a:rPr lang="en-US" dirty="0"/>
              <a:t>”Grid feeding”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DAF7B-BD6D-A446-8152-136F8DB9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24" y="681038"/>
            <a:ext cx="792860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B25-9253-BB49-AF53-B21188CC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assumptions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E6D1-582D-6644-AC8C-69C37DC7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three phase</a:t>
            </a:r>
          </a:p>
          <a:p>
            <a:r>
              <a:rPr lang="en-US" dirty="0"/>
              <a:t>No transmission network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Other comments</a:t>
            </a:r>
          </a:p>
          <a:p>
            <a:r>
              <a:rPr lang="en-US" dirty="0"/>
              <a:t>Clear model description</a:t>
            </a:r>
          </a:p>
          <a:p>
            <a:r>
              <a:rPr lang="en-US" dirty="0"/>
              <a:t>…but need to consult other texts to uncover all of it</a:t>
            </a:r>
          </a:p>
        </p:txBody>
      </p:sp>
    </p:spTree>
    <p:extLst>
      <p:ext uri="{BB962C8B-B14F-4D97-AF65-F5344CB8AC3E}">
        <p14:creationId xmlns:p14="http://schemas.microsoft.com/office/powerpoint/2010/main" val="309491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AD63-3709-884A-9926-1A183035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dynamics!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68D9-C0E3-134E-BD18-E3BB8288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1D277-1FEF-C649-A293-F2AA9B22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0" y="1925482"/>
            <a:ext cx="5986133" cy="351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29E82-67FF-174C-8F8B-75C9E64E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33" y="1925482"/>
            <a:ext cx="5207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4CF0-D03A-B84A-A30F-6D6FFBEF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Curi</a:t>
            </a:r>
            <a:r>
              <a:rPr lang="en-US" dirty="0"/>
              <a:t>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F9C-41B7-324B-9274-7B7EBD70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717</Words>
  <Application>Microsoft Macintosh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Class 1: Paper overview and group organization</vt:lpstr>
      <vt:lpstr>Lin et al</vt:lpstr>
      <vt:lpstr>PowerPoint Presentation</vt:lpstr>
      <vt:lpstr>Summary</vt:lpstr>
      <vt:lpstr>SM model</vt:lpstr>
      <vt:lpstr>CIG model</vt:lpstr>
      <vt:lpstr>Other assumptions and comments</vt:lpstr>
      <vt:lpstr>Interesting dynamics!</vt:lpstr>
      <vt:lpstr>Curi et al</vt:lpstr>
      <vt:lpstr>PowerPoint Presentation</vt:lpstr>
      <vt:lpstr>Comments on Curi et al</vt:lpstr>
      <vt:lpstr>Further comments on Curi et al</vt:lpstr>
      <vt:lpstr>Markovic et al</vt:lpstr>
      <vt:lpstr>PowerPoint Presentation</vt:lpstr>
      <vt:lpstr>Markovic model</vt:lpstr>
      <vt:lpstr>Markovic, ctd</vt:lpstr>
      <vt:lpstr>Ramasubramanian et al</vt:lpstr>
      <vt:lpstr>PowerPoint Presentation</vt:lpstr>
      <vt:lpstr>PowerPoint Presentation</vt:lpstr>
      <vt:lpstr>Ramasubramanian, ctd</vt:lpstr>
      <vt:lpstr>Further thoughts on Ramasubramanian</vt:lpstr>
      <vt:lpstr>Breaking into initial groups</vt:lpstr>
      <vt:lpstr>Now we are in G groups</vt:lpstr>
      <vt:lpstr>After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29</cp:revision>
  <dcterms:created xsi:type="dcterms:W3CDTF">2019-01-28T19:00:31Z</dcterms:created>
  <dcterms:modified xsi:type="dcterms:W3CDTF">2019-01-29T20:29:33Z</dcterms:modified>
</cp:coreProperties>
</file>