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644" r:id="rId2"/>
    <p:sldId id="628" r:id="rId3"/>
    <p:sldId id="625" r:id="rId4"/>
    <p:sldId id="626" r:id="rId5"/>
    <p:sldId id="627" r:id="rId6"/>
    <p:sldId id="607" r:id="rId7"/>
    <p:sldId id="608" r:id="rId8"/>
    <p:sldId id="609" r:id="rId9"/>
    <p:sldId id="610" r:id="rId10"/>
    <p:sldId id="6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2"/>
    <p:restoredTop sz="79692"/>
  </p:normalViewPr>
  <p:slideViewPr>
    <p:cSldViewPr snapToGrid="0" snapToObjects="1">
      <p:cViewPr varScale="1">
        <p:scale>
          <a:sx n="93" d="100"/>
          <a:sy n="93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this type of merge is an “inner” merge.  Later in the course we’ll talk about outer, left, and right merges.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9A83E-0401-A34D-9C72-7E11B0EBD1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D6AB-0F0D-0842-B6E6-1016604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6A7BA-F23B-CA40-9A77-B7214A33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53938-C719-C84A-8423-0D26A3A6E88C}"/>
              </a:ext>
            </a:extLst>
          </p:cNvPr>
          <p:cNvSpPr txBox="1"/>
          <p:nvPr/>
        </p:nvSpPr>
        <p:spPr>
          <a:xfrm>
            <a:off x="734287" y="1745668"/>
            <a:ext cx="1098665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Motivate prediction: California electricity demand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Finish discussing Pandas -- .loc and .</a:t>
            </a:r>
            <a:r>
              <a:rPr lang="en-US" sz="3600" dirty="0" err="1"/>
              <a:t>iloc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a </a:t>
            </a:r>
            <a:r>
              <a:rPr lang="en-US" sz="2800" dirty="0" err="1"/>
              <a:t>numpy</a:t>
            </a:r>
            <a:r>
              <a:rPr lang="en-US" sz="2800" dirty="0"/>
              <a:t>-like way to get data from a </a:t>
            </a:r>
            <a:r>
              <a:rPr lang="en-US" sz="2800" dirty="0" err="1"/>
              <a:t>dataframe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Logical indexing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a way to ”condition” what data you pull from a </a:t>
            </a:r>
            <a:r>
              <a:rPr lang="en-US" sz="2800" dirty="0" err="1"/>
              <a:t>dataframe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Introduce data manipulation tools: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Merge, </a:t>
            </a:r>
            <a:r>
              <a:rPr lang="en-US" sz="2800" dirty="0" err="1"/>
              <a:t>Groupby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are even more powerful ways to get data from your </a:t>
            </a:r>
            <a:r>
              <a:rPr lang="en-US" sz="2800" dirty="0" err="1"/>
              <a:t>dataframe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539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590619" y="4177401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90619" y="324257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590619" y="3715093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7929154" y="2351418"/>
            <a:ext cx="1392959" cy="114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099632" y="3973515"/>
            <a:ext cx="134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</p:cNvCxnSpPr>
          <p:nvPr/>
        </p:nvCxnSpPr>
        <p:spPr>
          <a:xfrm flipV="1">
            <a:off x="7929154" y="4387636"/>
            <a:ext cx="1392959" cy="13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021843" y="3657592"/>
            <a:ext cx="143975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Put Results</a:t>
            </a:r>
          </a:p>
          <a:p>
            <a:pPr algn="ctr"/>
            <a:r>
              <a:rPr lang="en-US" dirty="0"/>
              <a:t>in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9931D-713C-DE40-BF74-2AEEEC5F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CFB-44B3-B14B-BFFE-A4E7A7C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BF0A-C81D-B749-8AA2-DBE113EC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(Credit to Joey Gonzales and Fernando Perez)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D5B1F-70C2-2D4D-B79D-AF4ABD0A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8B69F-4276-3244-A85B-FDC1817B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1BB00-CBFA-404D-AD7E-1DD60594A315}"/>
              </a:ext>
            </a:extLst>
          </p:cNvPr>
          <p:cNvGraphicFramePr>
            <a:graphicFrameLocks noGrp="1"/>
          </p:cNvGraphicFramePr>
          <p:nvPr/>
        </p:nvGraphicFramePr>
        <p:xfrm>
          <a:off x="733177" y="1611256"/>
          <a:ext cx="452091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6A9081-FB9B-0A40-A7BA-62502E0FBE93}"/>
              </a:ext>
            </a:extLst>
          </p:cNvPr>
          <p:cNvGraphicFramePr>
            <a:graphicFrameLocks noGrp="1"/>
          </p:cNvGraphicFramePr>
          <p:nvPr/>
        </p:nvGraphicFramePr>
        <p:xfrm>
          <a:off x="6893080" y="1611256"/>
          <a:ext cx="4350330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Cust</a:t>
                      </a:r>
                      <a:r>
                        <a:rPr lang="en-US" u="none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0603D8-75DB-A44D-8001-CFFA602A5FB2}"/>
              </a:ext>
            </a:extLst>
          </p:cNvPr>
          <p:cNvSpPr txBox="1"/>
          <p:nvPr/>
        </p:nvSpPr>
        <p:spPr>
          <a:xfrm>
            <a:off x="5857821" y="1811033"/>
            <a:ext cx="4315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A5D36-9A7F-6748-9D7A-44ECB79ECB8E}"/>
              </a:ext>
            </a:extLst>
          </p:cNvPr>
          <p:cNvGraphicFramePr>
            <a:graphicFrameLocks noGrp="1"/>
          </p:cNvGraphicFramePr>
          <p:nvPr/>
        </p:nvGraphicFramePr>
        <p:xfrm>
          <a:off x="736309" y="3886210"/>
          <a:ext cx="9127104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6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5AB7BD-CE71-FB4A-92D9-4C80A418BA29}"/>
              </a:ext>
            </a:extLst>
          </p:cNvPr>
          <p:cNvSpPr/>
          <p:nvPr/>
        </p:nvSpPr>
        <p:spPr>
          <a:xfrm>
            <a:off x="613117" y="3710353"/>
            <a:ext cx="1706879" cy="295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EF126-2C03-8A4A-9561-1C3E3ACFFDBC}"/>
              </a:ext>
            </a:extLst>
          </p:cNvPr>
          <p:cNvSpPr txBox="1"/>
          <p:nvPr/>
        </p:nvSpPr>
        <p:spPr>
          <a:xfrm>
            <a:off x="861370" y="3386819"/>
            <a:ext cx="12747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Left “key”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BC98E-BE63-604E-B7E9-066D99E5259B}"/>
              </a:ext>
            </a:extLst>
          </p:cNvPr>
          <p:cNvGrpSpPr/>
          <p:nvPr/>
        </p:nvGrpSpPr>
        <p:grpSpPr>
          <a:xfrm>
            <a:off x="5179401" y="3373491"/>
            <a:ext cx="1706879" cy="3291077"/>
            <a:chOff x="5953125" y="3373491"/>
            <a:chExt cx="1706879" cy="329107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8372DB0-E74F-3349-9DAB-3303152B510E}"/>
                </a:ext>
              </a:extLst>
            </p:cNvPr>
            <p:cNvSpPr/>
            <p:nvPr/>
          </p:nvSpPr>
          <p:spPr>
            <a:xfrm>
              <a:off x="5953125" y="3710353"/>
              <a:ext cx="1706879" cy="295421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35EB4B-8C10-BD49-B942-8954F84261B5}"/>
                </a:ext>
              </a:extLst>
            </p:cNvPr>
            <p:cNvSpPr txBox="1"/>
            <p:nvPr/>
          </p:nvSpPr>
          <p:spPr>
            <a:xfrm>
              <a:off x="6098487" y="3373491"/>
              <a:ext cx="142699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“key”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4C6F0-9E48-7548-ABCE-857134772B59}"/>
              </a:ext>
            </a:extLst>
          </p:cNvPr>
          <p:cNvCxnSpPr>
            <a:cxnSpLocks/>
          </p:cNvCxnSpPr>
          <p:nvPr/>
        </p:nvCxnSpPr>
        <p:spPr>
          <a:xfrm>
            <a:off x="181699" y="4818183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1C78-B8F0-A048-BBA7-54AA0A39BF7C}"/>
              </a:ext>
            </a:extLst>
          </p:cNvPr>
          <p:cNvSpPr txBox="1"/>
          <p:nvPr/>
        </p:nvSpPr>
        <p:spPr>
          <a:xfrm>
            <a:off x="10328519" y="4581441"/>
            <a:ext cx="198022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Drop rows that don’t match on the key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CFD7EF-C704-7542-9A6C-5ABBE3E8281D}"/>
              </a:ext>
            </a:extLst>
          </p:cNvPr>
          <p:cNvCxnSpPr>
            <a:cxnSpLocks/>
          </p:cNvCxnSpPr>
          <p:nvPr/>
        </p:nvCxnSpPr>
        <p:spPr>
          <a:xfrm>
            <a:off x="181699" y="5199188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7C7A26-6F66-974C-97F4-B329064B0BF9}"/>
              </a:ext>
            </a:extLst>
          </p:cNvPr>
          <p:cNvCxnSpPr>
            <a:cxnSpLocks/>
          </p:cNvCxnSpPr>
          <p:nvPr/>
        </p:nvCxnSpPr>
        <p:spPr>
          <a:xfrm>
            <a:off x="181699" y="5931887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7B263-3F79-E64A-A1FD-4146437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8B69F-4276-3244-A85B-FDC1817B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80" y="-1191602"/>
            <a:ext cx="10801350" cy="1325563"/>
          </a:xfrm>
        </p:spPr>
        <p:txBody>
          <a:bodyPr/>
          <a:lstStyle/>
          <a:p>
            <a:r>
              <a:rPr lang="en-US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1BB00-CBFA-404D-AD7E-1DD60594A315}"/>
              </a:ext>
            </a:extLst>
          </p:cNvPr>
          <p:cNvGraphicFramePr>
            <a:graphicFrameLocks noGrp="1"/>
          </p:cNvGraphicFramePr>
          <p:nvPr/>
        </p:nvGraphicFramePr>
        <p:xfrm>
          <a:off x="926607" y="98979"/>
          <a:ext cx="452091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6A9081-FB9B-0A40-A7BA-62502E0FBE93}"/>
              </a:ext>
            </a:extLst>
          </p:cNvPr>
          <p:cNvGraphicFramePr>
            <a:graphicFrameLocks noGrp="1"/>
          </p:cNvGraphicFramePr>
          <p:nvPr/>
        </p:nvGraphicFramePr>
        <p:xfrm>
          <a:off x="7086510" y="98979"/>
          <a:ext cx="4350330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Cust</a:t>
                      </a:r>
                      <a:r>
                        <a:rPr lang="en-US" u="none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0603D8-75DB-A44D-8001-CFFA602A5FB2}"/>
              </a:ext>
            </a:extLst>
          </p:cNvPr>
          <p:cNvSpPr txBox="1"/>
          <p:nvPr/>
        </p:nvSpPr>
        <p:spPr>
          <a:xfrm>
            <a:off x="6051251" y="298756"/>
            <a:ext cx="4315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A5D36-9A7F-6748-9D7A-44ECB79ECB8E}"/>
              </a:ext>
            </a:extLst>
          </p:cNvPr>
          <p:cNvGraphicFramePr>
            <a:graphicFrameLocks noGrp="1"/>
          </p:cNvGraphicFramePr>
          <p:nvPr/>
        </p:nvGraphicFramePr>
        <p:xfrm>
          <a:off x="929739" y="2069133"/>
          <a:ext cx="9127104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6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5AB7BD-CE71-FB4A-92D9-4C80A418BA29}"/>
              </a:ext>
            </a:extLst>
          </p:cNvPr>
          <p:cNvSpPr/>
          <p:nvPr/>
        </p:nvSpPr>
        <p:spPr>
          <a:xfrm>
            <a:off x="806547" y="1893276"/>
            <a:ext cx="1706879" cy="295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EF126-2C03-8A4A-9561-1C3E3ACFFDBC}"/>
              </a:ext>
            </a:extLst>
          </p:cNvPr>
          <p:cNvSpPr txBox="1"/>
          <p:nvPr/>
        </p:nvSpPr>
        <p:spPr>
          <a:xfrm>
            <a:off x="1136445" y="1569742"/>
            <a:ext cx="12747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Left “key”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BC98E-BE63-604E-B7E9-066D99E5259B}"/>
              </a:ext>
            </a:extLst>
          </p:cNvPr>
          <p:cNvGrpSpPr/>
          <p:nvPr/>
        </p:nvGrpSpPr>
        <p:grpSpPr>
          <a:xfrm>
            <a:off x="5372831" y="1569650"/>
            <a:ext cx="1706879" cy="3277841"/>
            <a:chOff x="5953125" y="3386727"/>
            <a:chExt cx="1706879" cy="327784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8372DB0-E74F-3349-9DAB-3303152B510E}"/>
                </a:ext>
              </a:extLst>
            </p:cNvPr>
            <p:cNvSpPr/>
            <p:nvPr/>
          </p:nvSpPr>
          <p:spPr>
            <a:xfrm>
              <a:off x="5953125" y="3710353"/>
              <a:ext cx="1706879" cy="295421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35EB4B-8C10-BD49-B942-8954F84261B5}"/>
                </a:ext>
              </a:extLst>
            </p:cNvPr>
            <p:cNvSpPr txBox="1"/>
            <p:nvPr/>
          </p:nvSpPr>
          <p:spPr>
            <a:xfrm>
              <a:off x="6081659" y="3386727"/>
              <a:ext cx="142699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“key”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4C6F0-9E48-7548-ABCE-857134772B59}"/>
              </a:ext>
            </a:extLst>
          </p:cNvPr>
          <p:cNvCxnSpPr>
            <a:cxnSpLocks/>
          </p:cNvCxnSpPr>
          <p:nvPr/>
        </p:nvCxnSpPr>
        <p:spPr>
          <a:xfrm>
            <a:off x="375129" y="3001106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1C78-B8F0-A048-BBA7-54AA0A39BF7C}"/>
              </a:ext>
            </a:extLst>
          </p:cNvPr>
          <p:cNvSpPr txBox="1"/>
          <p:nvPr/>
        </p:nvSpPr>
        <p:spPr>
          <a:xfrm>
            <a:off x="10521949" y="2764364"/>
            <a:ext cx="198022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Drop rows that don’t match on the key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CFD7EF-C704-7542-9A6C-5ABBE3E8281D}"/>
              </a:ext>
            </a:extLst>
          </p:cNvPr>
          <p:cNvCxnSpPr>
            <a:cxnSpLocks/>
          </p:cNvCxnSpPr>
          <p:nvPr/>
        </p:nvCxnSpPr>
        <p:spPr>
          <a:xfrm>
            <a:off x="375129" y="3382111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7C7A26-6F66-974C-97F4-B329064B0BF9}"/>
              </a:ext>
            </a:extLst>
          </p:cNvPr>
          <p:cNvCxnSpPr>
            <a:cxnSpLocks/>
          </p:cNvCxnSpPr>
          <p:nvPr/>
        </p:nvCxnSpPr>
        <p:spPr>
          <a:xfrm>
            <a:off x="375129" y="4114810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C566C6-89FF-874D-A2F1-ABF3E2C5FBEC}"/>
              </a:ext>
            </a:extLst>
          </p:cNvPr>
          <p:cNvGraphicFramePr>
            <a:graphicFrameLocks noGrp="1"/>
          </p:cNvGraphicFramePr>
          <p:nvPr/>
        </p:nvGraphicFramePr>
        <p:xfrm>
          <a:off x="2384955" y="5134593"/>
          <a:ext cx="9127104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3172FB04-90F0-344B-AA88-9EB8DC8AF497}"/>
              </a:ext>
            </a:extLst>
          </p:cNvPr>
          <p:cNvSpPr/>
          <p:nvPr/>
        </p:nvSpPr>
        <p:spPr>
          <a:xfrm>
            <a:off x="1136445" y="5512487"/>
            <a:ext cx="895555" cy="695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04AE6-A586-4A44-9699-B7E3840F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C7B-9FDD-D148-B290-62022D6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2B0D-4D2E-F84E-BB90-75AF796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2E43-B233-B043-87AD-DE2F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3" name="Rectangle 2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7" name="Rectangle 1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9" name="Rectangle 18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21" name="Rectangle 2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23" name="Rectangle 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25" name="Rectangle 24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37" name="Rectangle 36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40" name="Rectangle 39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64" name="Rectangle 63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2" name="Rectangle 81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5" name="Rectangle 84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88" name="Rectangle 87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1" name="Rectangle 9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4" name="Rectangle 93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7" name="Rectangle 96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0" name="Rectangle 99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3" name="Rectangle 102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6" name="Rectangle 105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2119-7A05-3942-A740-6C07E461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A83F-D27C-A742-B516-3EC17D6E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D49D5-111D-1644-913C-A1C1C607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A21DA-DB46-AB49-89D6-03E6BB5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22389</TotalTime>
  <Words>575</Words>
  <Application>Microsoft Macintosh PowerPoint</Application>
  <PresentationFormat>Widescreen</PresentationFormat>
  <Paragraphs>423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Objectives for today</vt:lpstr>
      <vt:lpstr>Merge</vt:lpstr>
      <vt:lpstr>Joining two tables</vt:lpstr>
      <vt:lpstr>Joining two tables</vt:lpstr>
      <vt:lpstr>Groupby</vt:lpstr>
      <vt:lpstr>Manipulating Granularity: Group By</vt:lpstr>
      <vt:lpstr>Manipulating Granularity: Group By</vt:lpstr>
      <vt:lpstr>Manipulating Granularity: Group By</vt:lpstr>
      <vt:lpstr>Manipulating Granularity: Group By</vt:lpstr>
      <vt:lpstr>Manipulating Granularity: Group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285</cp:revision>
  <dcterms:created xsi:type="dcterms:W3CDTF">2018-08-20T12:51:30Z</dcterms:created>
  <dcterms:modified xsi:type="dcterms:W3CDTF">2022-09-07T21:56:23Z</dcterms:modified>
</cp:coreProperties>
</file>