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21"/>
  </p:notesMasterIdLst>
  <p:sldIdLst>
    <p:sldId id="334" r:id="rId2"/>
    <p:sldId id="333" r:id="rId3"/>
    <p:sldId id="336" r:id="rId4"/>
    <p:sldId id="337" r:id="rId5"/>
    <p:sldId id="335" r:id="rId6"/>
    <p:sldId id="326" r:id="rId7"/>
    <p:sldId id="329" r:id="rId8"/>
    <p:sldId id="291" r:id="rId9"/>
    <p:sldId id="294" r:id="rId10"/>
    <p:sldId id="296" r:id="rId11"/>
    <p:sldId id="304" r:id="rId12"/>
    <p:sldId id="320" r:id="rId13"/>
    <p:sldId id="311" r:id="rId14"/>
    <p:sldId id="310" r:id="rId15"/>
    <p:sldId id="292" r:id="rId16"/>
    <p:sldId id="328" r:id="rId17"/>
    <p:sldId id="330" r:id="rId18"/>
    <p:sldId id="331" r:id="rId19"/>
    <p:sldId id="33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0"/>
    <p:restoredTop sz="76966"/>
  </p:normalViewPr>
  <p:slideViewPr>
    <p:cSldViewPr snapToGrid="0" snapToObjects="1">
      <p:cViewPr varScale="1">
        <p:scale>
          <a:sx n="159" d="100"/>
          <a:sy n="159" d="100"/>
        </p:scale>
        <p:origin x="1096" y="184"/>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6939B-C2BD-984A-B580-7D8280183BCE}" type="datetimeFigureOut">
              <a:rPr lang="en-US" smtClean="0"/>
              <a:t>8/29/23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9A83E-0401-A34D-9C72-7E11B0EBD118}" type="slidenum">
              <a:rPr lang="en-US" smtClean="0"/>
              <a:t>‹#›</a:t>
            </a:fld>
            <a:endParaRPr lang="en-US"/>
          </a:p>
        </p:txBody>
      </p:sp>
    </p:spTree>
    <p:extLst>
      <p:ext uri="{BB962C8B-B14F-4D97-AF65-F5344CB8AC3E}">
        <p14:creationId xmlns:p14="http://schemas.microsoft.com/office/powerpoint/2010/main" val="271305562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many fields, or features, per data point.  I.e. the data are both numerous and WIDE</a:t>
            </a:r>
          </a:p>
        </p:txBody>
      </p:sp>
      <p:sp>
        <p:nvSpPr>
          <p:cNvPr id="4" name="Slide Number Placeholder 3"/>
          <p:cNvSpPr>
            <a:spLocks noGrp="1"/>
          </p:cNvSpPr>
          <p:nvPr>
            <p:ph type="sldNum" sz="quarter" idx="5"/>
          </p:nvPr>
        </p:nvSpPr>
        <p:spPr/>
        <p:txBody>
          <a:bodyPr/>
          <a:lstStyle/>
          <a:p>
            <a:fld id="{D819A83E-0401-A34D-9C72-7E11B0EBD118}" type="slidenum">
              <a:rPr lang="en-US" smtClean="0"/>
              <a:t>6</a:t>
            </a:fld>
            <a:endParaRPr lang="en-US"/>
          </a:p>
        </p:txBody>
      </p:sp>
    </p:spTree>
    <p:extLst>
      <p:ext uri="{BB962C8B-B14F-4D97-AF65-F5344CB8AC3E}">
        <p14:creationId xmlns:p14="http://schemas.microsoft.com/office/powerpoint/2010/main" val="261820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SRS:</a:t>
            </a:r>
          </a:p>
          <a:p>
            <a:r>
              <a:rPr lang="en-US" dirty="0"/>
              <a:t>- subset of elements of a population</a:t>
            </a:r>
          </a:p>
          <a:p>
            <a:r>
              <a:rPr lang="en-US" dirty="0"/>
              <a:t>- each element is chosen purely randomly</a:t>
            </a:r>
          </a:p>
          <a:p>
            <a:r>
              <a:rPr lang="en-US" dirty="0"/>
              <a:t>Political polls: </a:t>
            </a:r>
          </a:p>
          <a:p>
            <a:pPr marL="171450" indent="-171450">
              <a:buFontTx/>
              <a:buChar char="-"/>
            </a:pPr>
            <a:r>
              <a:rPr lang="en-US" dirty="0"/>
              <a:t>In their simplest form, they infer average voting preferences.  </a:t>
            </a:r>
          </a:p>
          <a:p>
            <a:pPr marL="171450" indent="-171450">
              <a:buFontTx/>
              <a:buChar char="-"/>
            </a:pPr>
            <a:r>
              <a:rPr lang="en-US" dirty="0"/>
              <a:t>But most polls (and especially organizations that build models with multiple polls, like 538) weight the outcomes of their results to better match </a:t>
            </a:r>
            <a:r>
              <a:rPr lang="en-US" i="1" dirty="0"/>
              <a:t>actual</a:t>
            </a:r>
            <a:r>
              <a:rPr lang="en-US" i="0" u="none" dirty="0"/>
              <a:t> historical voting patterns</a:t>
            </a:r>
          </a:p>
          <a:p>
            <a:pPr marL="171450" indent="-171450">
              <a:buFontTx/>
              <a:buChar char="-"/>
            </a:pPr>
            <a:r>
              <a:rPr lang="en-US" i="0" u="none" dirty="0"/>
              <a:t>In this way, weighted polls attempt to predict something that can’t be measured (how an entire population will actually vote) based on historical observations of how people actually voted AND current poll numbers.  </a:t>
            </a:r>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7</a:t>
            </a:fld>
            <a:endParaRPr lang="en-US"/>
          </a:p>
        </p:txBody>
      </p:sp>
    </p:spTree>
    <p:extLst>
      <p:ext uri="{BB962C8B-B14F-4D97-AF65-F5344CB8AC3E}">
        <p14:creationId xmlns:p14="http://schemas.microsoft.com/office/powerpoint/2010/main" val="2838289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Population: </a:t>
            </a:r>
          </a:p>
          <a:p>
            <a:pPr marL="171450" indent="-171450">
              <a:buFontTx/>
              <a:buChar char="-"/>
            </a:pPr>
            <a:r>
              <a:rPr lang="en-US" dirty="0"/>
              <a:t>All houses in zip 94609</a:t>
            </a:r>
          </a:p>
          <a:p>
            <a:pPr marL="171450" indent="-171450">
              <a:buFontTx/>
              <a:buChar char="-"/>
            </a:pPr>
            <a:r>
              <a:rPr lang="en-US" dirty="0"/>
              <a:t>all </a:t>
            </a:r>
            <a:r>
              <a:rPr lang="en-US" i="1" dirty="0"/>
              <a:t>yellow</a:t>
            </a:r>
            <a:r>
              <a:rPr lang="en-US" dirty="0"/>
              <a:t> houses in 94609</a:t>
            </a:r>
          </a:p>
          <a:p>
            <a:pPr marL="171450" indent="-171450">
              <a:buFontTx/>
              <a:buChar char="-"/>
            </a:pPr>
            <a:r>
              <a:rPr lang="en-US" dirty="0"/>
              <a:t>All </a:t>
            </a:r>
            <a:r>
              <a:rPr lang="en-US" i="1" dirty="0"/>
              <a:t>yellow houses over 50 years old </a:t>
            </a:r>
            <a:r>
              <a:rPr lang="en-US" i="0" dirty="0"/>
              <a:t>in 94609</a:t>
            </a:r>
            <a:endParaRPr lang="en-US" dirty="0"/>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Sample: a fraction of all yellow houses in Oakland zip code 94609.</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If the houses are yellow and over 50 years old, there are still OTHER houses in 94609 that are also yellow and over 50. </a:t>
            </a:r>
          </a:p>
          <a:p>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9</a:t>
            </a:fld>
            <a:endParaRPr lang="en-US"/>
          </a:p>
        </p:txBody>
      </p:sp>
    </p:spTree>
    <p:extLst>
      <p:ext uri="{BB962C8B-B14F-4D97-AF65-F5344CB8AC3E}">
        <p14:creationId xmlns:p14="http://schemas.microsoft.com/office/powerpoint/2010/main" val="57509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yhat</a:t>
            </a:r>
            <a:r>
              <a:rPr lang="en-US" dirty="0"/>
              <a:t> = f(x)</a:t>
            </a:r>
          </a:p>
          <a:p>
            <a:endParaRPr lang="en-US" dirty="0"/>
          </a:p>
          <a:p>
            <a:r>
              <a:rPr lang="en-US" dirty="0"/>
              <a:t>vs</a:t>
            </a:r>
          </a:p>
          <a:p>
            <a:endParaRPr lang="en-US" dirty="0"/>
          </a:p>
          <a:p>
            <a:r>
              <a:rPr lang="en-US" dirty="0"/>
              <a:t>y = </a:t>
            </a:r>
            <a:r>
              <a:rPr lang="en-US" dirty="0" err="1"/>
              <a:t>betahat</a:t>
            </a:r>
            <a:r>
              <a:rPr lang="en-US" dirty="0"/>
              <a:t> x + epsilon</a:t>
            </a:r>
          </a:p>
        </p:txBody>
      </p:sp>
      <p:sp>
        <p:nvSpPr>
          <p:cNvPr id="4" name="Slide Number Placeholder 3"/>
          <p:cNvSpPr>
            <a:spLocks noGrp="1"/>
          </p:cNvSpPr>
          <p:nvPr>
            <p:ph type="sldNum" sz="quarter" idx="5"/>
          </p:nvPr>
        </p:nvSpPr>
        <p:spPr/>
        <p:txBody>
          <a:bodyPr/>
          <a:lstStyle/>
          <a:p>
            <a:fld id="{D819A83E-0401-A34D-9C72-7E11B0EBD118}" type="slidenum">
              <a:rPr lang="en-US" smtClean="0"/>
              <a:t>10</a:t>
            </a:fld>
            <a:endParaRPr lang="en-US"/>
          </a:p>
        </p:txBody>
      </p:sp>
    </p:spTree>
    <p:extLst>
      <p:ext uri="{BB962C8B-B14F-4D97-AF65-F5344CB8AC3E}">
        <p14:creationId xmlns:p14="http://schemas.microsoft.com/office/powerpoint/2010/main" val="395698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Taken from the DS100 textbook, http://www.textbook.ds100.org/</a:t>
            </a:r>
            <a:r>
              <a:rPr lang="en-US" dirty="0" err="1"/>
              <a:t>ch</a:t>
            </a:r>
            <a:r>
              <a:rPr lang="en-US" dirty="0"/>
              <a:t>/02/</a:t>
            </a:r>
            <a:r>
              <a:rPr lang="en-US" dirty="0" err="1"/>
              <a:t>design_srs_vs_big_data.html</a:t>
            </a:r>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12</a:t>
            </a:fld>
            <a:endParaRPr lang="en-US"/>
          </a:p>
        </p:txBody>
      </p:sp>
    </p:spTree>
    <p:extLst>
      <p:ext uri="{BB962C8B-B14F-4D97-AF65-F5344CB8AC3E}">
        <p14:creationId xmlns:p14="http://schemas.microsoft.com/office/powerpoint/2010/main" val="41806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Figures taken from https://</a:t>
            </a:r>
            <a:r>
              <a:rPr lang="en-US" dirty="0" err="1"/>
              <a:t>www.inferentialthinking.com</a:t>
            </a:r>
            <a:r>
              <a:rPr lang="en-US" dirty="0"/>
              <a:t>/chapters/14/5/</a:t>
            </a:r>
            <a:r>
              <a:rPr lang="en-US" dirty="0" err="1"/>
              <a:t>Variability_of_the_Sample_Mean</a:t>
            </a:r>
            <a:endParaRPr lang="en-US" dirty="0"/>
          </a:p>
          <a:p>
            <a:endParaRPr lang="en-US" dirty="0"/>
          </a:p>
          <a:p>
            <a:r>
              <a:rPr lang="en-US" dirty="0"/>
              <a:t>Data are flight delays for United flights.  The code that generated the data sampled without replacement from 14000 </a:t>
            </a:r>
            <a:r>
              <a:rPr lang="en-US" dirty="0" err="1"/>
              <a:t>fligths</a:t>
            </a:r>
            <a:r>
              <a:rPr lang="en-US" dirty="0"/>
              <a:t>.  The histogram shows the percentage of samples with a mean in a given range.  </a:t>
            </a:r>
          </a:p>
        </p:txBody>
      </p:sp>
      <p:sp>
        <p:nvSpPr>
          <p:cNvPr id="4" name="Slide Number Placeholder 3"/>
          <p:cNvSpPr>
            <a:spLocks noGrp="1"/>
          </p:cNvSpPr>
          <p:nvPr>
            <p:ph type="sldNum" sz="quarter" idx="5"/>
          </p:nvPr>
        </p:nvSpPr>
        <p:spPr/>
        <p:txBody>
          <a:bodyPr/>
          <a:lstStyle/>
          <a:p>
            <a:fld id="{D819A83E-0401-A34D-9C72-7E11B0EBD118}" type="slidenum">
              <a:rPr lang="en-US" smtClean="0"/>
              <a:t>13</a:t>
            </a:fld>
            <a:endParaRPr lang="en-US"/>
          </a:p>
        </p:txBody>
      </p:sp>
    </p:spTree>
    <p:extLst>
      <p:ext uri="{BB962C8B-B14F-4D97-AF65-F5344CB8AC3E}">
        <p14:creationId xmlns:p14="http://schemas.microsoft.com/office/powerpoint/2010/main" val="640687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is from https://</a:t>
            </a:r>
            <a:r>
              <a:rPr lang="en-US" dirty="0" err="1"/>
              <a:t>medium.com</a:t>
            </a:r>
            <a:r>
              <a:rPr lang="en-US" dirty="0"/>
              <a:t>/</a:t>
            </a:r>
            <a:r>
              <a:rPr lang="en-US" dirty="0" err="1"/>
              <a:t>edureka</a:t>
            </a:r>
            <a:r>
              <a:rPr lang="en-US" dirty="0"/>
              <a:t>/jupyter-notebook-cheat-sheet-88f60d1aca7</a:t>
            </a:r>
          </a:p>
        </p:txBody>
      </p:sp>
      <p:sp>
        <p:nvSpPr>
          <p:cNvPr id="4" name="Slide Number Placeholder 3"/>
          <p:cNvSpPr>
            <a:spLocks noGrp="1"/>
          </p:cNvSpPr>
          <p:nvPr>
            <p:ph type="sldNum" sz="quarter" idx="5"/>
          </p:nvPr>
        </p:nvSpPr>
        <p:spPr/>
        <p:txBody>
          <a:bodyPr/>
          <a:lstStyle/>
          <a:p>
            <a:fld id="{D819A83E-0401-A34D-9C72-7E11B0EBD118}" type="slidenum">
              <a:rPr lang="en-US" smtClean="0"/>
              <a:t>18</a:t>
            </a:fld>
            <a:endParaRPr lang="en-US"/>
          </a:p>
        </p:txBody>
      </p:sp>
    </p:spTree>
    <p:extLst>
      <p:ext uri="{BB962C8B-B14F-4D97-AF65-F5344CB8AC3E}">
        <p14:creationId xmlns:p14="http://schemas.microsoft.com/office/powerpoint/2010/main" val="297746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19A83E-0401-A34D-9C72-7E11B0EBD118}" type="slidenum">
              <a:rPr lang="en-US" smtClean="0"/>
              <a:t>19</a:t>
            </a:fld>
            <a:endParaRPr lang="en-US"/>
          </a:p>
        </p:txBody>
      </p:sp>
    </p:spTree>
    <p:extLst>
      <p:ext uri="{BB962C8B-B14F-4D97-AF65-F5344CB8AC3E}">
        <p14:creationId xmlns:p14="http://schemas.microsoft.com/office/powerpoint/2010/main" val="396863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1BDDAC-B3A1-A34A-8F6F-602C17030888}"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97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1DDE4-2D7D-0A4B-B873-4F13C6271F3F}"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86389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248A2-94C0-7648-8850-E79F070A3604}"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60179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99794-B2EB-1943-BBD5-BBB575F9362D}"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51684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DC646-7E1C-D342-ACAB-10A980E553F5}"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07204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F6F1B-A584-9740-B9CC-3BE151A5FFD8}"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422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7CEF6-DE97-8C4E-A864-E1C604BE34E3}" type="datetime1">
              <a:rPr lang="en-US" smtClean="0"/>
              <a:t>8/29/23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47867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34C16-9C82-704A-8EEE-29BA836E2F19}" type="datetime1">
              <a:rPr lang="en-US" smtClean="0"/>
              <a:t>8/29/23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55734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566EB-4E69-A94C-9E2E-58BC3167CFA9}" type="datetime1">
              <a:rPr lang="en-US" smtClean="0"/>
              <a:t>8/29/23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59609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1FD3C1B-6FB8-014B-8C40-9F140E22D834}"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11514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F874562-6797-8A43-8A7D-25CB7BC8E00C}"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10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7551D4-79AA-D344-8FF9-1ECB79C05119}" type="datetime1">
              <a:rPr lang="en-US" smtClean="0"/>
              <a:t>8/29/23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34C0642-4071-7D48-AFF8-BD27182896CC}" type="slidenum">
              <a:rPr lang="en-US" smtClean="0"/>
              <a:t>‹#›</a:t>
            </a:fld>
            <a:endParaRPr lang="en-US"/>
          </a:p>
        </p:txBody>
      </p:sp>
    </p:spTree>
    <p:extLst>
      <p:ext uri="{BB962C8B-B14F-4D97-AF65-F5344CB8AC3E}">
        <p14:creationId xmlns:p14="http://schemas.microsoft.com/office/powerpoint/2010/main" val="13035090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rkdownguide.org/cheat-she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atahub.berkeley.edu/user-redirect/interact?account=duncancallaway&amp;repo=ER131_2022_public&amp;branch=main&amp;path=lecture/Lecture%2002%20Aug%2030/Lecture%202.3%20-%20CAISO_data_pull.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caiso.com/market/Pages/ReportsBulletins/RenewablesReporting.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4BA8-14EA-CE45-9A52-D1407A117C59}"/>
              </a:ext>
            </a:extLst>
          </p:cNvPr>
          <p:cNvSpPr>
            <a:spLocks noGrp="1"/>
          </p:cNvSpPr>
          <p:nvPr>
            <p:ph type="ctrTitle"/>
          </p:nvPr>
        </p:nvSpPr>
        <p:spPr/>
        <p:txBody>
          <a:bodyPr/>
          <a:lstStyle/>
          <a:p>
            <a:r>
              <a:rPr lang="en-US" dirty="0"/>
              <a:t>Lecture 2</a:t>
            </a:r>
          </a:p>
        </p:txBody>
      </p:sp>
      <p:sp>
        <p:nvSpPr>
          <p:cNvPr id="3" name="Subtitle 2">
            <a:extLst>
              <a:ext uri="{FF2B5EF4-FFF2-40B4-BE49-F238E27FC236}">
                <a16:creationId xmlns:a16="http://schemas.microsoft.com/office/drawing/2014/main" id="{3F50C8EE-484F-1F47-9A0C-5931C496B7D1}"/>
              </a:ext>
            </a:extLst>
          </p:cNvPr>
          <p:cNvSpPr>
            <a:spLocks noGrp="1"/>
          </p:cNvSpPr>
          <p:nvPr>
            <p:ph type="subTitle" idx="1"/>
          </p:nvPr>
        </p:nvSpPr>
        <p:spPr/>
        <p:txBody>
          <a:bodyPr/>
          <a:lstStyle/>
          <a:p>
            <a:r>
              <a:rPr lang="en-US" dirty="0"/>
              <a:t>August 29 2023</a:t>
            </a:r>
          </a:p>
        </p:txBody>
      </p:sp>
    </p:spTree>
    <p:extLst>
      <p:ext uri="{BB962C8B-B14F-4D97-AF65-F5344CB8AC3E}">
        <p14:creationId xmlns:p14="http://schemas.microsoft.com/office/powerpoint/2010/main" val="109663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4768-9338-6C42-8969-4A56FF2ED15A}"/>
              </a:ext>
            </a:extLst>
          </p:cNvPr>
          <p:cNvSpPr>
            <a:spLocks noGrp="1"/>
          </p:cNvSpPr>
          <p:nvPr>
            <p:ph type="title"/>
          </p:nvPr>
        </p:nvSpPr>
        <p:spPr/>
        <p:txBody>
          <a:bodyPr/>
          <a:lstStyle/>
          <a:p>
            <a:r>
              <a:rPr lang="en-US" dirty="0"/>
              <a:t>What might we do with a sample?</a:t>
            </a:r>
          </a:p>
        </p:txBody>
      </p:sp>
      <p:sp>
        <p:nvSpPr>
          <p:cNvPr id="3" name="Content Placeholder 2">
            <a:extLst>
              <a:ext uri="{FF2B5EF4-FFF2-40B4-BE49-F238E27FC236}">
                <a16:creationId xmlns:a16="http://schemas.microsoft.com/office/drawing/2014/main" id="{26C772DA-F017-2144-9487-F8FCC733F068}"/>
              </a:ext>
            </a:extLst>
          </p:cNvPr>
          <p:cNvSpPr>
            <a:spLocks noGrp="1"/>
          </p:cNvSpPr>
          <p:nvPr>
            <p:ph idx="1"/>
          </p:nvPr>
        </p:nvSpPr>
        <p:spPr/>
        <p:txBody>
          <a:bodyPr/>
          <a:lstStyle/>
          <a:p>
            <a:r>
              <a:rPr lang="en-US" dirty="0"/>
              <a:t>Make predictions</a:t>
            </a:r>
          </a:p>
          <a:p>
            <a:pPr lvl="1"/>
            <a:r>
              <a:rPr lang="en-US" dirty="0"/>
              <a:t>About the entire population</a:t>
            </a:r>
          </a:p>
          <a:p>
            <a:pPr lvl="1"/>
            <a:r>
              <a:rPr lang="en-US" dirty="0"/>
              <a:t>In space</a:t>
            </a:r>
          </a:p>
          <a:p>
            <a:pPr lvl="1"/>
            <a:r>
              <a:rPr lang="en-US" dirty="0"/>
              <a:t>In time</a:t>
            </a:r>
          </a:p>
          <a:p>
            <a:r>
              <a:rPr lang="en-US" dirty="0"/>
              <a:t>Make inferences</a:t>
            </a:r>
          </a:p>
          <a:p>
            <a:pPr lvl="1"/>
            <a:r>
              <a:rPr lang="en-US" dirty="0"/>
              <a:t>What is the effect of x on y?</a:t>
            </a:r>
          </a:p>
        </p:txBody>
      </p:sp>
      <p:sp>
        <p:nvSpPr>
          <p:cNvPr id="4" name="Slide Number Placeholder 3">
            <a:extLst>
              <a:ext uri="{FF2B5EF4-FFF2-40B4-BE49-F238E27FC236}">
                <a16:creationId xmlns:a16="http://schemas.microsoft.com/office/drawing/2014/main" id="{1872BB23-C649-AF46-BA68-9F48BAE4D06F}"/>
              </a:ext>
            </a:extLst>
          </p:cNvPr>
          <p:cNvSpPr>
            <a:spLocks noGrp="1"/>
          </p:cNvSpPr>
          <p:nvPr>
            <p:ph type="sldNum" sz="quarter" idx="12"/>
          </p:nvPr>
        </p:nvSpPr>
        <p:spPr/>
        <p:txBody>
          <a:bodyPr/>
          <a:lstStyle/>
          <a:p>
            <a:fld id="{934C0642-4071-7D48-AFF8-BD27182896CC}" type="slidenum">
              <a:rPr lang="en-US" smtClean="0"/>
              <a:t>10</a:t>
            </a:fld>
            <a:endParaRPr lang="en-US"/>
          </a:p>
        </p:txBody>
      </p:sp>
    </p:spTree>
    <p:extLst>
      <p:ext uri="{BB962C8B-B14F-4D97-AF65-F5344CB8AC3E}">
        <p14:creationId xmlns:p14="http://schemas.microsoft.com/office/powerpoint/2010/main" val="104033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9F58-2D84-9046-9352-665C9B05F8E9}"/>
              </a:ext>
            </a:extLst>
          </p:cNvPr>
          <p:cNvSpPr>
            <a:spLocks noGrp="1"/>
          </p:cNvSpPr>
          <p:nvPr>
            <p:ph type="title"/>
          </p:nvPr>
        </p:nvSpPr>
        <p:spPr/>
        <p:txBody>
          <a:bodyPr/>
          <a:lstStyle/>
          <a:p>
            <a:r>
              <a:rPr lang="en-US" dirty="0"/>
              <a:t>What is a simple random sample (SRS)?</a:t>
            </a:r>
          </a:p>
        </p:txBody>
      </p:sp>
      <p:sp>
        <p:nvSpPr>
          <p:cNvPr id="3" name="Content Placeholder 2">
            <a:extLst>
              <a:ext uri="{FF2B5EF4-FFF2-40B4-BE49-F238E27FC236}">
                <a16:creationId xmlns:a16="http://schemas.microsoft.com/office/drawing/2014/main" id="{BDA8FDB5-5693-A047-A847-04EF0618EA54}"/>
              </a:ext>
            </a:extLst>
          </p:cNvPr>
          <p:cNvSpPr>
            <a:spLocks noGrp="1"/>
          </p:cNvSpPr>
          <p:nvPr>
            <p:ph idx="1"/>
          </p:nvPr>
        </p:nvSpPr>
        <p:spPr/>
        <p:txBody>
          <a:bodyPr>
            <a:normAutofit lnSpcReduction="10000"/>
          </a:bodyPr>
          <a:lstStyle/>
          <a:p>
            <a:r>
              <a:rPr lang="en-US" dirty="0"/>
              <a:t>A subset of elements of a population</a:t>
            </a:r>
          </a:p>
          <a:p>
            <a:r>
              <a:rPr lang="en-US" dirty="0"/>
              <a:t>Each element is chosen at random</a:t>
            </a:r>
          </a:p>
          <a:p>
            <a:r>
              <a:rPr lang="en-US" dirty="0"/>
              <a:t>With replacement: </a:t>
            </a:r>
          </a:p>
          <a:p>
            <a:pPr lvl="1"/>
            <a:r>
              <a:rPr lang="en-US" dirty="0"/>
              <a:t>after you choose an element, it goes back into the set of elements you’re randomly sampling from.</a:t>
            </a:r>
          </a:p>
          <a:p>
            <a:r>
              <a:rPr lang="en-US" dirty="0"/>
              <a:t>Without replacement: </a:t>
            </a:r>
          </a:p>
          <a:p>
            <a:pPr lvl="1"/>
            <a:r>
              <a:rPr lang="en-US" dirty="0"/>
              <a:t>after you choose an element, it does not go back into the set of elements you’re randomly sampling from.</a:t>
            </a:r>
          </a:p>
          <a:p>
            <a:r>
              <a:rPr lang="en-US" dirty="0"/>
              <a:t>Cluster random sampling and stratified random sampling are other kinds of random samples</a:t>
            </a:r>
          </a:p>
          <a:p>
            <a:pPr marL="342892" lvl="1" indent="0">
              <a:buNone/>
            </a:pPr>
            <a:endParaRPr lang="en-US" dirty="0"/>
          </a:p>
        </p:txBody>
      </p:sp>
      <p:sp>
        <p:nvSpPr>
          <p:cNvPr id="4" name="Slide Number Placeholder 3">
            <a:extLst>
              <a:ext uri="{FF2B5EF4-FFF2-40B4-BE49-F238E27FC236}">
                <a16:creationId xmlns:a16="http://schemas.microsoft.com/office/drawing/2014/main" id="{3FCE4DF7-8FD7-7940-AA9C-0163239974A7}"/>
              </a:ext>
            </a:extLst>
          </p:cNvPr>
          <p:cNvSpPr>
            <a:spLocks noGrp="1"/>
          </p:cNvSpPr>
          <p:nvPr>
            <p:ph type="sldNum" sz="quarter" idx="12"/>
          </p:nvPr>
        </p:nvSpPr>
        <p:spPr/>
        <p:txBody>
          <a:bodyPr/>
          <a:lstStyle/>
          <a:p>
            <a:fld id="{934C0642-4071-7D48-AFF8-BD27182896CC}" type="slidenum">
              <a:rPr lang="en-US" smtClean="0"/>
              <a:t>11</a:t>
            </a:fld>
            <a:endParaRPr lang="en-US"/>
          </a:p>
        </p:txBody>
      </p:sp>
    </p:spTree>
    <p:extLst>
      <p:ext uri="{BB962C8B-B14F-4D97-AF65-F5344CB8AC3E}">
        <p14:creationId xmlns:p14="http://schemas.microsoft.com/office/powerpoint/2010/main" val="244344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7AB72-AC9F-E347-B6C8-0FAFD95CCA14}"/>
              </a:ext>
            </a:extLst>
          </p:cNvPr>
          <p:cNvSpPr>
            <a:spLocks noGrp="1"/>
          </p:cNvSpPr>
          <p:nvPr>
            <p:ph idx="1"/>
          </p:nvPr>
        </p:nvSpPr>
        <p:spPr>
          <a:xfrm>
            <a:off x="569573" y="1035404"/>
            <a:ext cx="7431428" cy="3902356"/>
          </a:xfrm>
        </p:spPr>
        <p:txBody>
          <a:bodyPr>
            <a:normAutofit/>
          </a:bodyPr>
          <a:lstStyle/>
          <a:p>
            <a:r>
              <a:rPr lang="en-US" dirty="0"/>
              <a:t>All efforts to predict or infer something about a population are biased. </a:t>
            </a:r>
          </a:p>
          <a:p>
            <a:r>
              <a:rPr lang="en-US" dirty="0"/>
              <a:t>Elections: What fraction of respondents would vote for a presidential candidate for </a:t>
            </a:r>
          </a:p>
          <a:p>
            <a:pPr lvl="1"/>
            <a:r>
              <a:rPr lang="en-US" dirty="0"/>
              <a:t>Random sample of 400</a:t>
            </a:r>
          </a:p>
          <a:p>
            <a:pPr lvl="1"/>
            <a:r>
              <a:rPr lang="en-US" dirty="0"/>
              <a:t>Non-random sample of 60,000,000</a:t>
            </a:r>
          </a:p>
          <a:p>
            <a:r>
              <a:rPr lang="en-US" dirty="0"/>
              <a:t>Plot on the right shows the estimate</a:t>
            </a:r>
            <a:br>
              <a:rPr lang="en-US" dirty="0"/>
            </a:br>
            <a:r>
              <a:rPr lang="en-US" dirty="0"/>
              <a:t>from many different random </a:t>
            </a:r>
            <a:br>
              <a:rPr lang="en-US" dirty="0"/>
            </a:br>
            <a:r>
              <a:rPr lang="en-US" dirty="0"/>
              <a:t>samples of 400 versus the single </a:t>
            </a:r>
            <a:br>
              <a:rPr lang="en-US" dirty="0"/>
            </a:br>
            <a:r>
              <a:rPr lang="en-US" dirty="0"/>
              <a:t>“big” data set estimate</a:t>
            </a:r>
          </a:p>
          <a:p>
            <a:r>
              <a:rPr lang="en-US" dirty="0"/>
              <a:t>The small sample is often more wrong</a:t>
            </a:r>
            <a:br>
              <a:rPr lang="en-US" dirty="0"/>
            </a:br>
            <a:r>
              <a:rPr lang="en-US" dirty="0"/>
              <a:t>but </a:t>
            </a:r>
            <a:r>
              <a:rPr lang="en-US" i="1" dirty="0"/>
              <a:t>on average</a:t>
            </a:r>
            <a:r>
              <a:rPr lang="en-US" dirty="0"/>
              <a:t> it is correct.</a:t>
            </a:r>
          </a:p>
        </p:txBody>
      </p:sp>
      <p:sp>
        <p:nvSpPr>
          <p:cNvPr id="4" name="Slide Number Placeholder 3">
            <a:extLst>
              <a:ext uri="{FF2B5EF4-FFF2-40B4-BE49-F238E27FC236}">
                <a16:creationId xmlns:a16="http://schemas.microsoft.com/office/drawing/2014/main" id="{1ED5D133-1C8C-3A44-BD57-5732817895A2}"/>
              </a:ext>
            </a:extLst>
          </p:cNvPr>
          <p:cNvSpPr>
            <a:spLocks noGrp="1"/>
          </p:cNvSpPr>
          <p:nvPr>
            <p:ph type="sldNum" sz="quarter" idx="12"/>
          </p:nvPr>
        </p:nvSpPr>
        <p:spPr/>
        <p:txBody>
          <a:bodyPr/>
          <a:lstStyle/>
          <a:p>
            <a:fld id="{934C0642-4071-7D48-AFF8-BD27182896CC}" type="slidenum">
              <a:rPr lang="en-US" smtClean="0"/>
              <a:t>12</a:t>
            </a:fld>
            <a:endParaRPr lang="en-US"/>
          </a:p>
        </p:txBody>
      </p:sp>
      <p:pic>
        <p:nvPicPr>
          <p:cNvPr id="5" name="Picture 4">
            <a:extLst>
              <a:ext uri="{FF2B5EF4-FFF2-40B4-BE49-F238E27FC236}">
                <a16:creationId xmlns:a16="http://schemas.microsoft.com/office/drawing/2014/main" id="{0233D58A-4134-6143-8023-5220A029197F}"/>
              </a:ext>
            </a:extLst>
          </p:cNvPr>
          <p:cNvPicPr>
            <a:picLocks noChangeAspect="1"/>
          </p:cNvPicPr>
          <p:nvPr/>
        </p:nvPicPr>
        <p:blipFill>
          <a:blip/>
          <a:stretch>
            <a:fillRect/>
          </a:stretch>
        </p:blipFill>
        <p:spPr>
          <a:xfrm>
            <a:off x="5568880" y="2489049"/>
            <a:ext cx="3005547" cy="2174867"/>
          </a:xfrm>
          <a:prstGeom prst="rect">
            <a:avLst/>
          </a:prstGeom>
        </p:spPr>
      </p:pic>
      <p:sp>
        <p:nvSpPr>
          <p:cNvPr id="8" name="Title 1">
            <a:extLst>
              <a:ext uri="{FF2B5EF4-FFF2-40B4-BE49-F238E27FC236}">
                <a16:creationId xmlns:a16="http://schemas.microsoft.com/office/drawing/2014/main" id="{75853249-1061-4347-89CE-222F67AA9CF2}"/>
              </a:ext>
            </a:extLst>
          </p:cNvPr>
          <p:cNvSpPr txBox="1">
            <a:spLocks/>
          </p:cNvSpPr>
          <p:nvPr/>
        </p:nvSpPr>
        <p:spPr>
          <a:xfrm>
            <a:off x="195206" y="102394"/>
            <a:ext cx="8722759"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What happens if we </a:t>
            </a:r>
            <a:r>
              <a:rPr lang="en-US" sz="3300" i="1" dirty="0"/>
              <a:t>don’t </a:t>
            </a:r>
            <a:r>
              <a:rPr lang="en-US" sz="3300" dirty="0"/>
              <a:t>have SRS?</a:t>
            </a:r>
          </a:p>
        </p:txBody>
      </p:sp>
    </p:spTree>
    <p:extLst>
      <p:ext uri="{BB962C8B-B14F-4D97-AF65-F5344CB8AC3E}">
        <p14:creationId xmlns:p14="http://schemas.microsoft.com/office/powerpoint/2010/main" val="342736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351F37-E34F-734E-A12B-512A9F47520E}"/>
              </a:ext>
            </a:extLst>
          </p:cNvPr>
          <p:cNvPicPr>
            <a:picLocks noChangeAspect="1"/>
          </p:cNvPicPr>
          <p:nvPr/>
        </p:nvPicPr>
        <p:blipFill>
          <a:blip/>
          <a:stretch>
            <a:fillRect/>
          </a:stretch>
        </p:blipFill>
        <p:spPr>
          <a:xfrm>
            <a:off x="5737549" y="3210477"/>
            <a:ext cx="2079059" cy="1429941"/>
          </a:xfrm>
          <a:prstGeom prst="rect">
            <a:avLst/>
          </a:prstGeom>
        </p:spPr>
      </p:pic>
      <p:sp>
        <p:nvSpPr>
          <p:cNvPr id="2" name="Title 1">
            <a:extLst>
              <a:ext uri="{FF2B5EF4-FFF2-40B4-BE49-F238E27FC236}">
                <a16:creationId xmlns:a16="http://schemas.microsoft.com/office/drawing/2014/main" id="{825FB8E5-674B-DE46-949C-BC0329D4EA98}"/>
              </a:ext>
            </a:extLst>
          </p:cNvPr>
          <p:cNvSpPr>
            <a:spLocks noGrp="1"/>
          </p:cNvSpPr>
          <p:nvPr>
            <p:ph type="title"/>
          </p:nvPr>
        </p:nvSpPr>
        <p:spPr/>
        <p:txBody>
          <a:bodyPr>
            <a:normAutofit fontScale="90000"/>
          </a:bodyPr>
          <a:lstStyle/>
          <a:p>
            <a:r>
              <a:rPr lang="en-US" dirty="0"/>
              <a:t>Is bias the only thing we should care about when we construct a sample?</a:t>
            </a:r>
          </a:p>
        </p:txBody>
      </p:sp>
      <p:sp>
        <p:nvSpPr>
          <p:cNvPr id="3" name="Content Placeholder 2">
            <a:extLst>
              <a:ext uri="{FF2B5EF4-FFF2-40B4-BE49-F238E27FC236}">
                <a16:creationId xmlns:a16="http://schemas.microsoft.com/office/drawing/2014/main" id="{05A9A0D0-65BC-394C-8C6E-C9C3F5C8C130}"/>
              </a:ext>
            </a:extLst>
          </p:cNvPr>
          <p:cNvSpPr>
            <a:spLocks noGrp="1"/>
          </p:cNvSpPr>
          <p:nvPr>
            <p:ph idx="1"/>
          </p:nvPr>
        </p:nvSpPr>
        <p:spPr>
          <a:xfrm>
            <a:off x="628650" y="1369219"/>
            <a:ext cx="7886700" cy="1429941"/>
          </a:xfrm>
        </p:spPr>
        <p:txBody>
          <a:bodyPr/>
          <a:lstStyle/>
          <a:p>
            <a:pPr marL="0" indent="0" algn="ctr">
              <a:buNone/>
            </a:pPr>
            <a:r>
              <a:rPr lang="en-US" dirty="0"/>
              <a:t>No, we also care about sample </a:t>
            </a:r>
            <a:r>
              <a:rPr lang="en-US" i="1" dirty="0"/>
              <a:t>size</a:t>
            </a:r>
            <a:r>
              <a:rPr lang="en-US" dirty="0"/>
              <a:t> </a:t>
            </a:r>
            <a:r>
              <a:rPr lang="en-US" dirty="0">
                <a:sym typeface="Wingdings" pitchFamily="2" charset="2"/>
              </a:rPr>
              <a:t> this influences the variance of the thing you’re trying to estimate. </a:t>
            </a:r>
          </a:p>
          <a:p>
            <a:r>
              <a:rPr lang="en-US" dirty="0">
                <a:sym typeface="Wingdings" pitchFamily="2" charset="2"/>
              </a:rPr>
              <a:t>Variance:</a:t>
            </a:r>
          </a:p>
          <a:p>
            <a:pPr lvl="1"/>
            <a:r>
              <a:rPr lang="en-US" dirty="0">
                <a:sym typeface="Wingdings" pitchFamily="2" charset="2"/>
              </a:rPr>
              <a:t>The size of the range of possible estimates you’d get from each sample</a:t>
            </a:r>
          </a:p>
          <a:p>
            <a:pPr marL="0" indent="0" algn="ctr">
              <a:buNone/>
            </a:pPr>
            <a:endParaRPr lang="en-US" dirty="0">
              <a:sym typeface="Wingdings" pitchFamily="2" charset="2"/>
            </a:endParaRPr>
          </a:p>
          <a:p>
            <a:pPr marL="0" indent="0" algn="ctr">
              <a:buNone/>
            </a:pPr>
            <a:endParaRPr lang="en-US" dirty="0"/>
          </a:p>
        </p:txBody>
      </p:sp>
      <p:sp>
        <p:nvSpPr>
          <p:cNvPr id="4" name="Slide Number Placeholder 3">
            <a:extLst>
              <a:ext uri="{FF2B5EF4-FFF2-40B4-BE49-F238E27FC236}">
                <a16:creationId xmlns:a16="http://schemas.microsoft.com/office/drawing/2014/main" id="{E9EF4CA8-12AF-FE4B-8580-861C0FE87FA9}"/>
              </a:ext>
            </a:extLst>
          </p:cNvPr>
          <p:cNvSpPr>
            <a:spLocks noGrp="1"/>
          </p:cNvSpPr>
          <p:nvPr>
            <p:ph type="sldNum" sz="quarter" idx="12"/>
          </p:nvPr>
        </p:nvSpPr>
        <p:spPr/>
        <p:txBody>
          <a:bodyPr/>
          <a:lstStyle/>
          <a:p>
            <a:fld id="{934C0642-4071-7D48-AFF8-BD27182896CC}" type="slidenum">
              <a:rPr lang="en-US" smtClean="0"/>
              <a:t>13</a:t>
            </a:fld>
            <a:endParaRPr lang="en-US" dirty="0"/>
          </a:p>
        </p:txBody>
      </p:sp>
      <p:pic>
        <p:nvPicPr>
          <p:cNvPr id="6" name="Picture 5">
            <a:extLst>
              <a:ext uri="{FF2B5EF4-FFF2-40B4-BE49-F238E27FC236}">
                <a16:creationId xmlns:a16="http://schemas.microsoft.com/office/drawing/2014/main" id="{D758587F-ABDA-4B42-8221-59E3E6BE4EC2}"/>
              </a:ext>
            </a:extLst>
          </p:cNvPr>
          <p:cNvPicPr>
            <a:picLocks noChangeAspect="1"/>
          </p:cNvPicPr>
          <p:nvPr/>
        </p:nvPicPr>
        <p:blipFill>
          <a:blip/>
          <a:stretch>
            <a:fillRect/>
          </a:stretch>
        </p:blipFill>
        <p:spPr>
          <a:xfrm>
            <a:off x="1327393" y="3210477"/>
            <a:ext cx="2079059" cy="1429941"/>
          </a:xfrm>
          <a:prstGeom prst="rect">
            <a:avLst/>
          </a:prstGeom>
        </p:spPr>
      </p:pic>
      <p:pic>
        <p:nvPicPr>
          <p:cNvPr id="7" name="Picture 6">
            <a:extLst>
              <a:ext uri="{FF2B5EF4-FFF2-40B4-BE49-F238E27FC236}">
                <a16:creationId xmlns:a16="http://schemas.microsoft.com/office/drawing/2014/main" id="{8AD94F2C-A7A7-544B-9A20-7C9B3C6334C2}"/>
              </a:ext>
            </a:extLst>
          </p:cNvPr>
          <p:cNvPicPr>
            <a:picLocks noChangeAspect="1"/>
          </p:cNvPicPr>
          <p:nvPr/>
        </p:nvPicPr>
        <p:blipFill>
          <a:blip/>
          <a:stretch>
            <a:fillRect/>
          </a:stretch>
        </p:blipFill>
        <p:spPr>
          <a:xfrm>
            <a:off x="3532471" y="3210477"/>
            <a:ext cx="2079059" cy="1429941"/>
          </a:xfrm>
          <a:prstGeom prst="rect">
            <a:avLst/>
          </a:prstGeom>
        </p:spPr>
      </p:pic>
    </p:spTree>
    <p:extLst>
      <p:ext uri="{BB962C8B-B14F-4D97-AF65-F5344CB8AC3E}">
        <p14:creationId xmlns:p14="http://schemas.microsoft.com/office/powerpoint/2010/main" val="208867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7939-79D0-C346-90F8-50D445D57C00}"/>
              </a:ext>
            </a:extLst>
          </p:cNvPr>
          <p:cNvSpPr>
            <a:spLocks noGrp="1"/>
          </p:cNvSpPr>
          <p:nvPr>
            <p:ph type="title"/>
          </p:nvPr>
        </p:nvSpPr>
        <p:spPr>
          <a:xfrm>
            <a:off x="628650" y="-476"/>
            <a:ext cx="7886700" cy="994172"/>
          </a:xfrm>
        </p:spPr>
        <p:txBody>
          <a:bodyPr>
            <a:normAutofit fontScale="90000"/>
          </a:bodyPr>
          <a:lstStyle/>
          <a:p>
            <a:r>
              <a:rPr lang="en-US" dirty="0"/>
              <a:t>Why do voting polls give answers that are different from the final outcome?</a:t>
            </a:r>
          </a:p>
        </p:txBody>
      </p:sp>
      <p:sp>
        <p:nvSpPr>
          <p:cNvPr id="3" name="Content Placeholder 2">
            <a:extLst>
              <a:ext uri="{FF2B5EF4-FFF2-40B4-BE49-F238E27FC236}">
                <a16:creationId xmlns:a16="http://schemas.microsoft.com/office/drawing/2014/main" id="{6575ECED-3749-5443-A295-3C21D843C0F3}"/>
              </a:ext>
            </a:extLst>
          </p:cNvPr>
          <p:cNvSpPr>
            <a:spLocks noGrp="1"/>
          </p:cNvSpPr>
          <p:nvPr>
            <p:ph idx="1"/>
          </p:nvPr>
        </p:nvSpPr>
        <p:spPr>
          <a:xfrm>
            <a:off x="628650" y="1369219"/>
            <a:ext cx="4153225" cy="3671888"/>
          </a:xfrm>
        </p:spPr>
        <p:txBody>
          <a:bodyPr>
            <a:normAutofit fontScale="92500" lnSpcReduction="10000"/>
          </a:bodyPr>
          <a:lstStyle/>
          <a:p>
            <a:r>
              <a:rPr lang="en-US" dirty="0"/>
              <a:t>Variance:</a:t>
            </a:r>
          </a:p>
          <a:p>
            <a:pPr lvl="1"/>
            <a:r>
              <a:rPr lang="en-US" dirty="0"/>
              <a:t>Small sample sizes leads to variance</a:t>
            </a:r>
          </a:p>
          <a:p>
            <a:r>
              <a:rPr lang="en-US" dirty="0"/>
              <a:t>Bias:</a:t>
            </a:r>
          </a:p>
          <a:p>
            <a:pPr lvl="1"/>
            <a:r>
              <a:rPr lang="en-US" dirty="0"/>
              <a:t>Sample bias.  Polling firms didn’t sample the population of voters randomly. </a:t>
            </a:r>
          </a:p>
          <a:p>
            <a:pPr lvl="1"/>
            <a:r>
              <a:rPr lang="en-US" dirty="0"/>
              <a:t>Measurement error (untruthful responses) </a:t>
            </a:r>
            <a:r>
              <a:rPr lang="en-US" dirty="0">
                <a:sym typeface="Wingdings" pitchFamily="2" charset="2"/>
              </a:rPr>
              <a:t> Bias.</a:t>
            </a:r>
          </a:p>
          <a:p>
            <a:r>
              <a:rPr lang="en-US" dirty="0">
                <a:sym typeface="Wingdings" pitchFamily="2" charset="2"/>
              </a:rPr>
              <a:t>Variance and sample bias are controllable in the way we design the sample.</a:t>
            </a:r>
          </a:p>
          <a:p>
            <a:r>
              <a:rPr lang="en-US" dirty="0">
                <a:sym typeface="Wingdings" pitchFamily="2" charset="2"/>
              </a:rPr>
              <a:t>Measurement error is trickier, and depends on how we query the sample once it is created.</a:t>
            </a:r>
            <a:endParaRPr lang="en-US" dirty="0"/>
          </a:p>
        </p:txBody>
      </p:sp>
      <p:sp>
        <p:nvSpPr>
          <p:cNvPr id="4" name="Slide Number Placeholder 3">
            <a:extLst>
              <a:ext uri="{FF2B5EF4-FFF2-40B4-BE49-F238E27FC236}">
                <a16:creationId xmlns:a16="http://schemas.microsoft.com/office/drawing/2014/main" id="{43524609-D768-4241-B3AA-063741D5AB86}"/>
              </a:ext>
            </a:extLst>
          </p:cNvPr>
          <p:cNvSpPr>
            <a:spLocks noGrp="1"/>
          </p:cNvSpPr>
          <p:nvPr>
            <p:ph type="sldNum" sz="quarter" idx="12"/>
          </p:nvPr>
        </p:nvSpPr>
        <p:spPr/>
        <p:txBody>
          <a:bodyPr/>
          <a:lstStyle/>
          <a:p>
            <a:fld id="{934C0642-4071-7D48-AFF8-BD27182896CC}" type="slidenum">
              <a:rPr lang="en-US" smtClean="0"/>
              <a:t>14</a:t>
            </a:fld>
            <a:endParaRPr lang="en-US"/>
          </a:p>
        </p:txBody>
      </p:sp>
      <p:pic>
        <p:nvPicPr>
          <p:cNvPr id="1026" name="Picture 2">
            <a:extLst>
              <a:ext uri="{FF2B5EF4-FFF2-40B4-BE49-F238E27FC236}">
                <a16:creationId xmlns:a16="http://schemas.microsoft.com/office/drawing/2014/main" id="{4A778440-A4F1-1F47-8B90-E94B7759E42B}"/>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781875" y="883920"/>
            <a:ext cx="4362125" cy="425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15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16FD-0DFD-1E4D-AE7B-A07650860DDF}"/>
              </a:ext>
            </a:extLst>
          </p:cNvPr>
          <p:cNvSpPr>
            <a:spLocks noGrp="1"/>
          </p:cNvSpPr>
          <p:nvPr>
            <p:ph type="title"/>
          </p:nvPr>
        </p:nvSpPr>
        <p:spPr/>
        <p:txBody>
          <a:bodyPr/>
          <a:lstStyle/>
          <a:p>
            <a:r>
              <a:rPr lang="en-US" dirty="0"/>
              <a:t>What is data provenance?</a:t>
            </a:r>
          </a:p>
        </p:txBody>
      </p:sp>
      <p:sp>
        <p:nvSpPr>
          <p:cNvPr id="3" name="Content Placeholder 2">
            <a:extLst>
              <a:ext uri="{FF2B5EF4-FFF2-40B4-BE49-F238E27FC236}">
                <a16:creationId xmlns:a16="http://schemas.microsoft.com/office/drawing/2014/main" id="{C4ABAF7B-32AE-B948-A370-74261422E99E}"/>
              </a:ext>
            </a:extLst>
          </p:cNvPr>
          <p:cNvSpPr>
            <a:spLocks noGrp="1"/>
          </p:cNvSpPr>
          <p:nvPr>
            <p:ph idx="1"/>
          </p:nvPr>
        </p:nvSpPr>
        <p:spPr>
          <a:xfrm>
            <a:off x="628649" y="1271246"/>
            <a:ext cx="7886700" cy="3541599"/>
          </a:xfrm>
        </p:spPr>
        <p:txBody>
          <a:bodyPr>
            <a:noAutofit/>
          </a:bodyPr>
          <a:lstStyle/>
          <a:p>
            <a:pPr marL="0" indent="0">
              <a:buNone/>
            </a:pPr>
            <a:r>
              <a:rPr lang="en-US" sz="2000" dirty="0"/>
              <a:t>Provenance:  The mechanisms by which the data arose</a:t>
            </a:r>
          </a:p>
          <a:p>
            <a:r>
              <a:rPr lang="en-US" sz="2000" dirty="0"/>
              <a:t>What mechanism generated the data</a:t>
            </a:r>
          </a:p>
          <a:p>
            <a:pPr lvl="1"/>
            <a:r>
              <a:rPr lang="en-US" dirty="0"/>
              <a:t>An experiment?</a:t>
            </a:r>
          </a:p>
          <a:p>
            <a:pPr lvl="1"/>
            <a:r>
              <a:rPr lang="en-US" dirty="0"/>
              <a:t>Observations in “nature”?</a:t>
            </a:r>
          </a:p>
          <a:p>
            <a:pPr lvl="1"/>
            <a:r>
              <a:rPr lang="en-US" dirty="0"/>
              <a:t>An industrial process?</a:t>
            </a:r>
          </a:p>
          <a:p>
            <a:r>
              <a:rPr lang="en-US" sz="2000" dirty="0"/>
              <a:t>How was it collected?  A random sample, an administrative database?</a:t>
            </a:r>
          </a:p>
          <a:p>
            <a:r>
              <a:rPr lang="en-US" sz="2000" dirty="0"/>
              <a:t>How were the data manipulated (cleaned, transformed, </a:t>
            </a:r>
            <a:r>
              <a:rPr lang="en-US" sz="2000" dirty="0" err="1"/>
              <a:t>etc</a:t>
            </a:r>
            <a:r>
              <a:rPr lang="en-US" sz="2000" dirty="0"/>
              <a:t>) to get to their current condition?</a:t>
            </a:r>
          </a:p>
          <a:p>
            <a:r>
              <a:rPr lang="en-US" sz="2000" dirty="0"/>
              <a:t>Understanding provenance enables us to understand how well we can generalize.</a:t>
            </a:r>
          </a:p>
        </p:txBody>
      </p:sp>
      <p:sp>
        <p:nvSpPr>
          <p:cNvPr id="4" name="Slide Number Placeholder 3">
            <a:extLst>
              <a:ext uri="{FF2B5EF4-FFF2-40B4-BE49-F238E27FC236}">
                <a16:creationId xmlns:a16="http://schemas.microsoft.com/office/drawing/2014/main" id="{1B5190AC-5B19-914A-A1BE-68AF6606CBFD}"/>
              </a:ext>
            </a:extLst>
          </p:cNvPr>
          <p:cNvSpPr>
            <a:spLocks noGrp="1"/>
          </p:cNvSpPr>
          <p:nvPr>
            <p:ph type="sldNum" sz="quarter" idx="12"/>
          </p:nvPr>
        </p:nvSpPr>
        <p:spPr/>
        <p:txBody>
          <a:bodyPr/>
          <a:lstStyle/>
          <a:p>
            <a:fld id="{934C0642-4071-7D48-AFF8-BD27182896CC}" type="slidenum">
              <a:rPr lang="en-US" smtClean="0"/>
              <a:t>15</a:t>
            </a:fld>
            <a:endParaRPr lang="en-US"/>
          </a:p>
        </p:txBody>
      </p:sp>
    </p:spTree>
    <p:extLst>
      <p:ext uri="{BB962C8B-B14F-4D97-AF65-F5344CB8AC3E}">
        <p14:creationId xmlns:p14="http://schemas.microsoft.com/office/powerpoint/2010/main" val="95030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15B-1D51-8946-8B30-3B8B1F9D7DEC}"/>
              </a:ext>
            </a:extLst>
          </p:cNvPr>
          <p:cNvSpPr>
            <a:spLocks noGrp="1"/>
          </p:cNvSpPr>
          <p:nvPr>
            <p:ph type="title"/>
          </p:nvPr>
        </p:nvSpPr>
        <p:spPr/>
        <p:txBody>
          <a:bodyPr>
            <a:normAutofit fontScale="90000"/>
          </a:bodyPr>
          <a:lstStyle/>
          <a:p>
            <a:r>
              <a:rPr lang="en-US" dirty="0"/>
              <a:t>Recap: Basics of Data Origins (and why we care)</a:t>
            </a:r>
          </a:p>
        </p:txBody>
      </p:sp>
      <p:sp>
        <p:nvSpPr>
          <p:cNvPr id="3" name="Content Placeholder 2">
            <a:extLst>
              <a:ext uri="{FF2B5EF4-FFF2-40B4-BE49-F238E27FC236}">
                <a16:creationId xmlns:a16="http://schemas.microsoft.com/office/drawing/2014/main" id="{F13AEC0E-DB91-3D44-AEF5-C83BE19650A6}"/>
              </a:ext>
            </a:extLst>
          </p:cNvPr>
          <p:cNvSpPr>
            <a:spLocks noGrp="1"/>
          </p:cNvSpPr>
          <p:nvPr>
            <p:ph idx="1"/>
          </p:nvPr>
        </p:nvSpPr>
        <p:spPr>
          <a:xfrm>
            <a:off x="381001" y="1597592"/>
            <a:ext cx="4920464" cy="2729875"/>
          </a:xfrm>
        </p:spPr>
        <p:txBody>
          <a:bodyPr>
            <a:normAutofit/>
          </a:bodyPr>
          <a:lstStyle/>
          <a:p>
            <a:r>
              <a:rPr lang="en-US" sz="2400" dirty="0"/>
              <a:t>Key concepts to cover</a:t>
            </a:r>
          </a:p>
          <a:p>
            <a:pPr lvl="1"/>
            <a:r>
              <a:rPr lang="en-US" sz="2000" dirty="0"/>
              <a:t>Sampling</a:t>
            </a:r>
          </a:p>
          <a:p>
            <a:pPr lvl="1"/>
            <a:r>
              <a:rPr lang="en-US" sz="2000" dirty="0"/>
              <a:t>Bias and variance</a:t>
            </a:r>
          </a:p>
          <a:p>
            <a:pPr lvl="1"/>
            <a:r>
              <a:rPr lang="en-US" sz="2000" dirty="0"/>
              <a:t>Prediction vs inference</a:t>
            </a:r>
          </a:p>
          <a:p>
            <a:pPr lvl="1"/>
            <a:r>
              <a:rPr lang="en-US" sz="2000" dirty="0"/>
              <a:t>Provenance</a:t>
            </a:r>
          </a:p>
        </p:txBody>
      </p:sp>
      <p:sp>
        <p:nvSpPr>
          <p:cNvPr id="4" name="Slide Number Placeholder 3">
            <a:extLst>
              <a:ext uri="{FF2B5EF4-FFF2-40B4-BE49-F238E27FC236}">
                <a16:creationId xmlns:a16="http://schemas.microsoft.com/office/drawing/2014/main" id="{8402D1CD-2BA7-5549-95FE-861A4BF55F5E}"/>
              </a:ext>
            </a:extLst>
          </p:cNvPr>
          <p:cNvSpPr>
            <a:spLocks noGrp="1"/>
          </p:cNvSpPr>
          <p:nvPr>
            <p:ph type="sldNum" sz="quarter" idx="12"/>
          </p:nvPr>
        </p:nvSpPr>
        <p:spPr/>
        <p:txBody>
          <a:bodyPr/>
          <a:lstStyle/>
          <a:p>
            <a:fld id="{934C0642-4071-7D48-AFF8-BD27182896CC}" type="slidenum">
              <a:rPr lang="en-US" smtClean="0"/>
              <a:t>16</a:t>
            </a:fld>
            <a:endParaRPr lang="en-US"/>
          </a:p>
        </p:txBody>
      </p:sp>
      <p:pic>
        <p:nvPicPr>
          <p:cNvPr id="5" name="Picture 4">
            <a:extLst>
              <a:ext uri="{FF2B5EF4-FFF2-40B4-BE49-F238E27FC236}">
                <a16:creationId xmlns:a16="http://schemas.microsoft.com/office/drawing/2014/main" id="{623FB5EA-77A4-474B-8A90-0E9CD66C3993}"/>
              </a:ext>
            </a:extLst>
          </p:cNvPr>
          <p:cNvPicPr>
            <a:picLocks noChangeAspect="1"/>
          </p:cNvPicPr>
          <p:nvPr/>
        </p:nvPicPr>
        <p:blipFill>
          <a:blip/>
          <a:stretch>
            <a:fillRect/>
          </a:stretch>
        </p:blipFill>
        <p:spPr>
          <a:xfrm>
            <a:off x="4572000" y="1597592"/>
            <a:ext cx="3456938" cy="2501502"/>
          </a:xfrm>
          <a:prstGeom prst="rect">
            <a:avLst/>
          </a:prstGeom>
        </p:spPr>
      </p:pic>
    </p:spTree>
    <p:extLst>
      <p:ext uri="{BB962C8B-B14F-4D97-AF65-F5344CB8AC3E}">
        <p14:creationId xmlns:p14="http://schemas.microsoft.com/office/powerpoint/2010/main" val="78882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10C6-2A90-1A44-9601-950F2766F56B}"/>
              </a:ext>
            </a:extLst>
          </p:cNvPr>
          <p:cNvSpPr>
            <a:spLocks noGrp="1"/>
          </p:cNvSpPr>
          <p:nvPr>
            <p:ph type="title"/>
          </p:nvPr>
        </p:nvSpPr>
        <p:spPr/>
        <p:txBody>
          <a:bodyPr/>
          <a:lstStyle/>
          <a:p>
            <a:r>
              <a:rPr lang="en-US" dirty="0"/>
              <a:t>Next, let’s introduce datahub</a:t>
            </a:r>
          </a:p>
        </p:txBody>
      </p:sp>
      <p:sp>
        <p:nvSpPr>
          <p:cNvPr id="3" name="Content Placeholder 2">
            <a:extLst>
              <a:ext uri="{FF2B5EF4-FFF2-40B4-BE49-F238E27FC236}">
                <a16:creationId xmlns:a16="http://schemas.microsoft.com/office/drawing/2014/main" id="{0A540742-9EB7-EB40-87B3-A43525663015}"/>
              </a:ext>
            </a:extLst>
          </p:cNvPr>
          <p:cNvSpPr>
            <a:spLocks noGrp="1"/>
          </p:cNvSpPr>
          <p:nvPr>
            <p:ph idx="1"/>
          </p:nvPr>
        </p:nvSpPr>
        <p:spPr>
          <a:xfrm>
            <a:off x="618376" y="1369219"/>
            <a:ext cx="7886700" cy="3263504"/>
          </a:xfrm>
        </p:spPr>
        <p:txBody>
          <a:bodyPr/>
          <a:lstStyle/>
          <a:p>
            <a:pPr marL="0" indent="0" algn="ctr">
              <a:buNone/>
            </a:pPr>
            <a:endParaRPr lang="en-US" dirty="0"/>
          </a:p>
          <a:p>
            <a:pPr marL="0" indent="0" algn="ctr">
              <a:buNone/>
            </a:pPr>
            <a:endParaRPr lang="en-US" dirty="0"/>
          </a:p>
          <a:p>
            <a:pPr marL="0" indent="0" algn="ctr">
              <a:buNone/>
            </a:pPr>
            <a:r>
              <a:rPr lang="en-US" dirty="0" err="1"/>
              <a:t>datahub.berkeley.edu</a:t>
            </a:r>
            <a:endParaRPr lang="en-US" dirty="0"/>
          </a:p>
          <a:p>
            <a:pPr marL="0" indent="0" algn="ctr">
              <a:buNone/>
            </a:pPr>
            <a:r>
              <a:rPr lang="en-US" dirty="0"/>
              <a:t>(Navigate to the </a:t>
            </a:r>
            <a:r>
              <a:rPr lang="en-US" dirty="0" err="1"/>
              <a:t>jupyter</a:t>
            </a:r>
            <a:r>
              <a:rPr lang="en-US" dirty="0"/>
              <a:t> notebooks in the lecture02 folder on datahub in case you missed class)</a:t>
            </a:r>
          </a:p>
        </p:txBody>
      </p:sp>
      <p:sp>
        <p:nvSpPr>
          <p:cNvPr id="4" name="Slide Number Placeholder 3">
            <a:extLst>
              <a:ext uri="{FF2B5EF4-FFF2-40B4-BE49-F238E27FC236}">
                <a16:creationId xmlns:a16="http://schemas.microsoft.com/office/drawing/2014/main" id="{E2F42682-2AE4-F54A-A799-58C614A230F6}"/>
              </a:ext>
            </a:extLst>
          </p:cNvPr>
          <p:cNvSpPr>
            <a:spLocks noGrp="1"/>
          </p:cNvSpPr>
          <p:nvPr>
            <p:ph type="sldNum" sz="quarter" idx="12"/>
          </p:nvPr>
        </p:nvSpPr>
        <p:spPr/>
        <p:txBody>
          <a:bodyPr/>
          <a:lstStyle/>
          <a:p>
            <a:fld id="{934C0642-4071-7D48-AFF8-BD27182896CC}" type="slidenum">
              <a:rPr lang="en-US" smtClean="0"/>
              <a:t>17</a:t>
            </a:fld>
            <a:endParaRPr lang="en-US"/>
          </a:p>
        </p:txBody>
      </p:sp>
    </p:spTree>
    <p:extLst>
      <p:ext uri="{BB962C8B-B14F-4D97-AF65-F5344CB8AC3E}">
        <p14:creationId xmlns:p14="http://schemas.microsoft.com/office/powerpoint/2010/main" val="1348149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A5E4-A259-1344-9E03-8F3E005AEC16}"/>
              </a:ext>
            </a:extLst>
          </p:cNvPr>
          <p:cNvSpPr>
            <a:spLocks noGrp="1"/>
          </p:cNvSpPr>
          <p:nvPr>
            <p:ph type="title"/>
          </p:nvPr>
        </p:nvSpPr>
        <p:spPr>
          <a:xfrm>
            <a:off x="628650" y="-13829"/>
            <a:ext cx="3915542" cy="994172"/>
          </a:xfrm>
        </p:spPr>
        <p:txBody>
          <a:bodyPr>
            <a:normAutofit fontScale="90000"/>
          </a:bodyPr>
          <a:lstStyle/>
          <a:p>
            <a:r>
              <a:rPr lang="en-US" dirty="0"/>
              <a:t>Another small group breakout</a:t>
            </a:r>
          </a:p>
        </p:txBody>
      </p:sp>
      <p:sp>
        <p:nvSpPr>
          <p:cNvPr id="3" name="Content Placeholder 2">
            <a:extLst>
              <a:ext uri="{FF2B5EF4-FFF2-40B4-BE49-F238E27FC236}">
                <a16:creationId xmlns:a16="http://schemas.microsoft.com/office/drawing/2014/main" id="{9C8AE103-D175-164A-8BAA-11341EA99460}"/>
              </a:ext>
            </a:extLst>
          </p:cNvPr>
          <p:cNvSpPr>
            <a:spLocks noGrp="1"/>
          </p:cNvSpPr>
          <p:nvPr>
            <p:ph idx="1"/>
          </p:nvPr>
        </p:nvSpPr>
        <p:spPr>
          <a:xfrm>
            <a:off x="60275" y="1027417"/>
            <a:ext cx="5494299" cy="4013690"/>
          </a:xfrm>
        </p:spPr>
        <p:txBody>
          <a:bodyPr>
            <a:normAutofit fontScale="92500" lnSpcReduction="10000"/>
          </a:bodyPr>
          <a:lstStyle/>
          <a:p>
            <a:pPr marL="457200" indent="-457200" fontAlgn="base">
              <a:buFont typeface="+mj-lt"/>
              <a:buAutoNum type="arabicPeriod"/>
            </a:pPr>
            <a:r>
              <a:rPr lang="en-US" dirty="0"/>
              <a:t>Write a function that computes the volume of a sphere or cube.</a:t>
            </a:r>
          </a:p>
          <a:p>
            <a:pPr marL="457200" indent="-457200" fontAlgn="base">
              <a:buFont typeface="+mj-lt"/>
              <a:buAutoNum type="arabicPeriod"/>
            </a:pPr>
            <a:r>
              <a:rPr lang="en-US" dirty="0"/>
              <a:t>Practice markdown </a:t>
            </a:r>
          </a:p>
          <a:p>
            <a:pPr lvl="1" fontAlgn="base"/>
            <a:r>
              <a:rPr lang="en-US" dirty="0">
                <a:hlinkClick r:id="rId3"/>
              </a:rPr>
              <a:t>https://www.markdownguide.org/cheat-sheet/</a:t>
            </a:r>
            <a:endParaRPr lang="en-US" dirty="0"/>
          </a:p>
          <a:p>
            <a:pPr lvl="1" fontAlgn="base"/>
            <a:r>
              <a:rPr lang="en-US" dirty="0"/>
              <a:t>Bold, italic, headings, numbered list.</a:t>
            </a:r>
          </a:p>
          <a:p>
            <a:pPr marL="457200" indent="-457200" fontAlgn="base">
              <a:buFont typeface="+mj-lt"/>
              <a:buAutoNum type="arabicPeriod"/>
            </a:pPr>
            <a:r>
              <a:rPr lang="en-US" dirty="0"/>
              <a:t>Discuss your favorite keyboard shortcuts </a:t>
            </a:r>
            <a:r>
              <a:rPr lang="en-US" dirty="0">
                <a:sym typeface="Wingdings" pitchFamily="2" charset="2"/>
              </a:rPr>
              <a:t>(</a:t>
            </a:r>
            <a:r>
              <a:rPr lang="en-US" dirty="0" err="1">
                <a:sym typeface="Wingdings" pitchFamily="2" charset="2"/>
              </a:rPr>
              <a:t>esc+h</a:t>
            </a:r>
            <a:r>
              <a:rPr lang="en-US" dirty="0">
                <a:sym typeface="Wingdings" pitchFamily="2" charset="2"/>
              </a:rPr>
              <a:t> gives menu)</a:t>
            </a:r>
            <a:endParaRPr lang="en-US" dirty="0"/>
          </a:p>
          <a:p>
            <a:pPr marL="457200" indent="-457200" fontAlgn="base">
              <a:buFont typeface="+mj-lt"/>
              <a:buAutoNum type="arabicPeriod"/>
            </a:pPr>
            <a:r>
              <a:rPr lang="en-US" dirty="0"/>
              <a:t>Discuss report out questions</a:t>
            </a:r>
          </a:p>
          <a:p>
            <a:pPr lvl="1" fontAlgn="base"/>
            <a:r>
              <a:rPr lang="en-US" dirty="0"/>
              <a:t>What can new things can you teach each other about </a:t>
            </a:r>
            <a:r>
              <a:rPr lang="en-US" dirty="0" err="1"/>
              <a:t>jupyter</a:t>
            </a:r>
            <a:r>
              <a:rPr lang="en-US" dirty="0"/>
              <a:t> notebooks?</a:t>
            </a:r>
          </a:p>
          <a:p>
            <a:pPr lvl="1" fontAlgn="base"/>
            <a:r>
              <a:rPr lang="en-US" dirty="0"/>
              <a:t>What is the difference between datahub and running in a local environment?</a:t>
            </a:r>
          </a:p>
          <a:p>
            <a:pPr lvl="1" fontAlgn="base"/>
            <a:r>
              <a:rPr lang="en-US" dirty="0"/>
              <a:t>What are some alternatives to datahub and local environment?</a:t>
            </a:r>
          </a:p>
          <a:p>
            <a:endParaRPr lang="en-US" dirty="0"/>
          </a:p>
        </p:txBody>
      </p:sp>
      <p:sp>
        <p:nvSpPr>
          <p:cNvPr id="4" name="Slide Number Placeholder 3">
            <a:extLst>
              <a:ext uri="{FF2B5EF4-FFF2-40B4-BE49-F238E27FC236}">
                <a16:creationId xmlns:a16="http://schemas.microsoft.com/office/drawing/2014/main" id="{868717B6-FE27-C64D-868C-16EA8F9CB94A}"/>
              </a:ext>
            </a:extLst>
          </p:cNvPr>
          <p:cNvSpPr>
            <a:spLocks noGrp="1"/>
          </p:cNvSpPr>
          <p:nvPr>
            <p:ph type="sldNum" sz="quarter" idx="12"/>
          </p:nvPr>
        </p:nvSpPr>
        <p:spPr/>
        <p:txBody>
          <a:bodyPr/>
          <a:lstStyle/>
          <a:p>
            <a:fld id="{934C0642-4071-7D48-AFF8-BD27182896CC}" type="slidenum">
              <a:rPr lang="en-US" smtClean="0"/>
              <a:t>18</a:t>
            </a:fld>
            <a:endParaRPr lang="en-US"/>
          </a:p>
        </p:txBody>
      </p:sp>
      <p:pic>
        <p:nvPicPr>
          <p:cNvPr id="5" name="Picture 4">
            <a:extLst>
              <a:ext uri="{FF2B5EF4-FFF2-40B4-BE49-F238E27FC236}">
                <a16:creationId xmlns:a16="http://schemas.microsoft.com/office/drawing/2014/main" id="{7414E549-2B53-6448-BFCF-BC85C42160B1}"/>
              </a:ext>
            </a:extLst>
          </p:cNvPr>
          <p:cNvPicPr>
            <a:picLocks noChangeAspect="1"/>
          </p:cNvPicPr>
          <p:nvPr/>
        </p:nvPicPr>
        <p:blipFill>
          <a:blip/>
          <a:stretch>
            <a:fillRect/>
          </a:stretch>
        </p:blipFill>
        <p:spPr>
          <a:xfrm>
            <a:off x="5554575" y="483257"/>
            <a:ext cx="3589425" cy="4013691"/>
          </a:xfrm>
          <a:prstGeom prst="rect">
            <a:avLst/>
          </a:prstGeom>
        </p:spPr>
      </p:pic>
    </p:spTree>
    <p:extLst>
      <p:ext uri="{BB962C8B-B14F-4D97-AF65-F5344CB8AC3E}">
        <p14:creationId xmlns:p14="http://schemas.microsoft.com/office/powerpoint/2010/main" val="65777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453C-E8A3-0944-B8C9-7AE552FE9825}"/>
              </a:ext>
            </a:extLst>
          </p:cNvPr>
          <p:cNvSpPr>
            <a:spLocks noGrp="1"/>
          </p:cNvSpPr>
          <p:nvPr>
            <p:ph type="title"/>
          </p:nvPr>
        </p:nvSpPr>
        <p:spPr/>
        <p:txBody>
          <a:bodyPr>
            <a:normAutofit fontScale="90000"/>
          </a:bodyPr>
          <a:lstStyle/>
          <a:p>
            <a:r>
              <a:rPr lang="en-US" dirty="0"/>
              <a:t>Let’s close out lecture with some renewable electricity generation</a:t>
            </a:r>
          </a:p>
        </p:txBody>
      </p:sp>
      <p:sp>
        <p:nvSpPr>
          <p:cNvPr id="3" name="Content Placeholder 2">
            <a:extLst>
              <a:ext uri="{FF2B5EF4-FFF2-40B4-BE49-F238E27FC236}">
                <a16:creationId xmlns:a16="http://schemas.microsoft.com/office/drawing/2014/main" id="{F5624680-6896-3E48-B3D6-1E9152A45A62}"/>
              </a:ext>
            </a:extLst>
          </p:cNvPr>
          <p:cNvSpPr>
            <a:spLocks noGrp="1"/>
          </p:cNvSpPr>
          <p:nvPr>
            <p:ph idx="1"/>
          </p:nvPr>
        </p:nvSpPr>
        <p:spPr/>
        <p:txBody>
          <a:bodyPr/>
          <a:lstStyle/>
          <a:p>
            <a:r>
              <a:rPr lang="en-US" dirty="0"/>
              <a:t>The purpose of this exercise is to dip our toes into the waters of manipulating data in </a:t>
            </a:r>
            <a:r>
              <a:rPr lang="en-US" dirty="0" err="1"/>
              <a:t>jupyter</a:t>
            </a:r>
            <a:r>
              <a:rPr lang="en-US" dirty="0"/>
              <a:t> notebooks.</a:t>
            </a:r>
          </a:p>
          <a:p>
            <a:r>
              <a:rPr lang="en-US" dirty="0"/>
              <a:t>Interested in the original notebook file?  It’s </a:t>
            </a:r>
            <a:r>
              <a:rPr lang="en-US" dirty="0">
                <a:hlinkClick r:id="rId3"/>
              </a:rPr>
              <a:t>here</a:t>
            </a:r>
            <a:r>
              <a:rPr lang="en-US" dirty="0"/>
              <a:t>.</a:t>
            </a:r>
          </a:p>
          <a:p>
            <a:r>
              <a:rPr lang="en-US" dirty="0"/>
              <a:t>Renewables watch archive data are </a:t>
            </a:r>
            <a:r>
              <a:rPr lang="en-US" dirty="0">
                <a:hlinkClick r:id="rId4"/>
              </a:rPr>
              <a:t>here</a:t>
            </a:r>
            <a:endParaRPr lang="en-US" dirty="0"/>
          </a:p>
        </p:txBody>
      </p:sp>
      <p:sp>
        <p:nvSpPr>
          <p:cNvPr id="4" name="Slide Number Placeholder 3">
            <a:extLst>
              <a:ext uri="{FF2B5EF4-FFF2-40B4-BE49-F238E27FC236}">
                <a16:creationId xmlns:a16="http://schemas.microsoft.com/office/drawing/2014/main" id="{3C7BEAF9-A57B-804C-9E4D-0846A60932CA}"/>
              </a:ext>
            </a:extLst>
          </p:cNvPr>
          <p:cNvSpPr>
            <a:spLocks noGrp="1"/>
          </p:cNvSpPr>
          <p:nvPr>
            <p:ph type="sldNum" sz="quarter" idx="12"/>
          </p:nvPr>
        </p:nvSpPr>
        <p:spPr/>
        <p:txBody>
          <a:bodyPr/>
          <a:lstStyle/>
          <a:p>
            <a:fld id="{934C0642-4071-7D48-AFF8-BD27182896CC}" type="slidenum">
              <a:rPr lang="en-US" smtClean="0"/>
              <a:t>19</a:t>
            </a:fld>
            <a:endParaRPr lang="en-US"/>
          </a:p>
        </p:txBody>
      </p:sp>
    </p:spTree>
    <p:extLst>
      <p:ext uri="{BB962C8B-B14F-4D97-AF65-F5344CB8AC3E}">
        <p14:creationId xmlns:p14="http://schemas.microsoft.com/office/powerpoint/2010/main" val="147462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6285-B662-404B-94D7-2A4F6BDF37EE}"/>
              </a:ext>
            </a:extLst>
          </p:cNvPr>
          <p:cNvSpPr>
            <a:spLocks noGrp="1"/>
          </p:cNvSpPr>
          <p:nvPr>
            <p:ph type="title"/>
          </p:nvPr>
        </p:nvSpPr>
        <p:spPr/>
        <p:txBody>
          <a:bodyPr/>
          <a:lstStyle/>
          <a:p>
            <a:r>
              <a:rPr lang="en-US" dirty="0"/>
              <a:t>Where we’re going over the coming weeks</a:t>
            </a:r>
          </a:p>
        </p:txBody>
      </p:sp>
      <p:sp>
        <p:nvSpPr>
          <p:cNvPr id="3" name="Content Placeholder 2">
            <a:extLst>
              <a:ext uri="{FF2B5EF4-FFF2-40B4-BE49-F238E27FC236}">
                <a16:creationId xmlns:a16="http://schemas.microsoft.com/office/drawing/2014/main" id="{D7181D92-B3B1-2546-A706-19D549DD3AF5}"/>
              </a:ext>
            </a:extLst>
          </p:cNvPr>
          <p:cNvSpPr>
            <a:spLocks noGrp="1"/>
          </p:cNvSpPr>
          <p:nvPr>
            <p:ph idx="1"/>
          </p:nvPr>
        </p:nvSpPr>
        <p:spPr/>
        <p:txBody>
          <a:bodyPr/>
          <a:lstStyle/>
          <a:p>
            <a:r>
              <a:rPr lang="en-US" dirty="0"/>
              <a:t>This week and next we’re going to get up to speed with python and </a:t>
            </a:r>
            <a:r>
              <a:rPr lang="en-US" dirty="0" err="1"/>
              <a:t>jupyter</a:t>
            </a:r>
            <a:r>
              <a:rPr lang="en-US" dirty="0"/>
              <a:t> notebook tools</a:t>
            </a:r>
          </a:p>
          <a:p>
            <a:pPr lvl="1"/>
            <a:r>
              <a:rPr lang="en-US" dirty="0"/>
              <a:t>We’ll do a lot of group work to (hopefully!) keep things lively</a:t>
            </a:r>
          </a:p>
          <a:p>
            <a:pPr lvl="1"/>
            <a:r>
              <a:rPr lang="en-US" dirty="0"/>
              <a:t>We’ll work in a few environmental data sets</a:t>
            </a:r>
          </a:p>
          <a:p>
            <a:r>
              <a:rPr lang="en-US" dirty="0"/>
              <a:t>In Week 4, we’ll start talking about our term project.</a:t>
            </a:r>
          </a:p>
          <a:p>
            <a:r>
              <a:rPr lang="en-US" dirty="0"/>
              <a:t>From Week 5 on, we’ll be talking about prediction modeling methods.</a:t>
            </a:r>
          </a:p>
          <a:p>
            <a:pPr lvl="1"/>
            <a:endParaRPr lang="en-US" dirty="0"/>
          </a:p>
        </p:txBody>
      </p:sp>
      <p:sp>
        <p:nvSpPr>
          <p:cNvPr id="4" name="Slide Number Placeholder 3">
            <a:extLst>
              <a:ext uri="{FF2B5EF4-FFF2-40B4-BE49-F238E27FC236}">
                <a16:creationId xmlns:a16="http://schemas.microsoft.com/office/drawing/2014/main" id="{76C718EC-22FD-FF46-AAB5-889A70CD670A}"/>
              </a:ext>
            </a:extLst>
          </p:cNvPr>
          <p:cNvSpPr>
            <a:spLocks noGrp="1"/>
          </p:cNvSpPr>
          <p:nvPr>
            <p:ph type="sldNum" sz="quarter" idx="12"/>
          </p:nvPr>
        </p:nvSpPr>
        <p:spPr/>
        <p:txBody>
          <a:bodyPr/>
          <a:lstStyle/>
          <a:p>
            <a:fld id="{934C0642-4071-7D48-AFF8-BD27182896CC}" type="slidenum">
              <a:rPr lang="en-US" smtClean="0"/>
              <a:t>2</a:t>
            </a:fld>
            <a:endParaRPr lang="en-US"/>
          </a:p>
        </p:txBody>
      </p:sp>
    </p:spTree>
    <p:extLst>
      <p:ext uri="{BB962C8B-B14F-4D97-AF65-F5344CB8AC3E}">
        <p14:creationId xmlns:p14="http://schemas.microsoft.com/office/powerpoint/2010/main" val="286633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2D71-1303-C043-8AC3-0CB123A52487}"/>
              </a:ext>
            </a:extLst>
          </p:cNvPr>
          <p:cNvSpPr>
            <a:spLocks noGrp="1"/>
          </p:cNvSpPr>
          <p:nvPr>
            <p:ph type="title"/>
          </p:nvPr>
        </p:nvSpPr>
        <p:spPr/>
        <p:txBody>
          <a:bodyPr/>
          <a:lstStyle/>
          <a:p>
            <a:r>
              <a:rPr lang="en-US" dirty="0"/>
              <a:t>Reading for next time</a:t>
            </a:r>
          </a:p>
        </p:txBody>
      </p:sp>
      <p:sp>
        <p:nvSpPr>
          <p:cNvPr id="3" name="Content Placeholder 2">
            <a:extLst>
              <a:ext uri="{FF2B5EF4-FFF2-40B4-BE49-F238E27FC236}">
                <a16:creationId xmlns:a16="http://schemas.microsoft.com/office/drawing/2014/main" id="{60095D08-8CF9-FD45-8804-9EA3C6604F6C}"/>
              </a:ext>
            </a:extLst>
          </p:cNvPr>
          <p:cNvSpPr>
            <a:spLocks noGrp="1"/>
          </p:cNvSpPr>
          <p:nvPr>
            <p:ph idx="1"/>
          </p:nvPr>
        </p:nvSpPr>
        <p:spPr/>
        <p:txBody>
          <a:bodyPr/>
          <a:lstStyle/>
          <a:p>
            <a:r>
              <a:rPr lang="en-US" dirty="0" err="1"/>
              <a:t>Blei</a:t>
            </a:r>
            <a:r>
              <a:rPr lang="en-US" dirty="0"/>
              <a:t> and Smyth.  A question to focus your reading:  </a:t>
            </a:r>
          </a:p>
          <a:p>
            <a:endParaRPr lang="en-US" dirty="0"/>
          </a:p>
          <a:p>
            <a:pPr marL="0" indent="0">
              <a:buNone/>
            </a:pPr>
            <a:r>
              <a:rPr lang="en-US" dirty="0"/>
              <a:t>The paper discusses </a:t>
            </a:r>
            <a:r>
              <a:rPr lang="en-US" i="1" dirty="0"/>
              <a:t>statistical</a:t>
            </a:r>
            <a:r>
              <a:rPr lang="en-US" dirty="0"/>
              <a:t>, </a:t>
            </a:r>
            <a:r>
              <a:rPr lang="en-US" i="1" dirty="0"/>
              <a:t>computational</a:t>
            </a:r>
            <a:r>
              <a:rPr lang="en-US" dirty="0"/>
              <a:t>, and </a:t>
            </a:r>
            <a:r>
              <a:rPr lang="en-US" i="1" dirty="0"/>
              <a:t>human </a:t>
            </a:r>
            <a:r>
              <a:rPr lang="en-US" dirty="0"/>
              <a:t>perspectives on data science.  </a:t>
            </a:r>
          </a:p>
          <a:p>
            <a:pPr marL="0" indent="0">
              <a:buNone/>
            </a:pPr>
            <a:r>
              <a:rPr lang="en-US" dirty="0"/>
              <a:t>Identify one topic in each of these categories that is “new” relative to how people worked with data 50 years ago.</a:t>
            </a:r>
          </a:p>
        </p:txBody>
      </p:sp>
      <p:sp>
        <p:nvSpPr>
          <p:cNvPr id="4" name="Slide Number Placeholder 3">
            <a:extLst>
              <a:ext uri="{FF2B5EF4-FFF2-40B4-BE49-F238E27FC236}">
                <a16:creationId xmlns:a16="http://schemas.microsoft.com/office/drawing/2014/main" id="{B962BC2B-AE86-1647-BC42-E3800C2EF181}"/>
              </a:ext>
            </a:extLst>
          </p:cNvPr>
          <p:cNvSpPr>
            <a:spLocks noGrp="1"/>
          </p:cNvSpPr>
          <p:nvPr>
            <p:ph type="sldNum" sz="quarter" idx="12"/>
          </p:nvPr>
        </p:nvSpPr>
        <p:spPr/>
        <p:txBody>
          <a:bodyPr/>
          <a:lstStyle/>
          <a:p>
            <a:fld id="{934C0642-4071-7D48-AFF8-BD27182896CC}" type="slidenum">
              <a:rPr lang="en-US" smtClean="0"/>
              <a:t>3</a:t>
            </a:fld>
            <a:endParaRPr lang="en-US"/>
          </a:p>
        </p:txBody>
      </p:sp>
    </p:spTree>
    <p:extLst>
      <p:ext uri="{BB962C8B-B14F-4D97-AF65-F5344CB8AC3E}">
        <p14:creationId xmlns:p14="http://schemas.microsoft.com/office/powerpoint/2010/main" val="122480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62E3-34E5-DC15-C7B0-D20B4E7FF76C}"/>
              </a:ext>
            </a:extLst>
          </p:cNvPr>
          <p:cNvSpPr>
            <a:spLocks noGrp="1"/>
          </p:cNvSpPr>
          <p:nvPr>
            <p:ph type="title"/>
          </p:nvPr>
        </p:nvSpPr>
        <p:spPr>
          <a:xfrm>
            <a:off x="628650" y="184393"/>
            <a:ext cx="7886700" cy="994172"/>
          </a:xfrm>
        </p:spPr>
        <p:txBody>
          <a:bodyPr/>
          <a:lstStyle/>
          <a:p>
            <a:r>
              <a:rPr lang="en-US" dirty="0"/>
              <a:t>Ed Discussion</a:t>
            </a:r>
          </a:p>
        </p:txBody>
      </p:sp>
      <p:sp>
        <p:nvSpPr>
          <p:cNvPr id="3" name="Content Placeholder 2">
            <a:extLst>
              <a:ext uri="{FF2B5EF4-FFF2-40B4-BE49-F238E27FC236}">
                <a16:creationId xmlns:a16="http://schemas.microsoft.com/office/drawing/2014/main" id="{54075060-D159-1665-5BDF-8D6BE70A5B7C}"/>
              </a:ext>
            </a:extLst>
          </p:cNvPr>
          <p:cNvSpPr>
            <a:spLocks noGrp="1"/>
          </p:cNvSpPr>
          <p:nvPr>
            <p:ph idx="1"/>
          </p:nvPr>
        </p:nvSpPr>
        <p:spPr>
          <a:xfrm>
            <a:off x="628650" y="939998"/>
            <a:ext cx="7886700" cy="1524906"/>
          </a:xfrm>
        </p:spPr>
        <p:txBody>
          <a:bodyPr/>
          <a:lstStyle/>
          <a:p>
            <a:r>
              <a:rPr lang="en-US" dirty="0"/>
              <a:t>We’ll set up threads for each HW and Lab assignment</a:t>
            </a:r>
          </a:p>
          <a:p>
            <a:r>
              <a:rPr lang="en-US" dirty="0"/>
              <a:t>Course staff will answer clarifying questions, logistical questions, etc. </a:t>
            </a:r>
          </a:p>
          <a:p>
            <a:r>
              <a:rPr lang="en-US" dirty="0"/>
              <a:t>If you have conceptual questions, or help with coding, please come to office hours.  </a:t>
            </a:r>
          </a:p>
        </p:txBody>
      </p:sp>
      <p:sp>
        <p:nvSpPr>
          <p:cNvPr id="4" name="Slide Number Placeholder 3">
            <a:extLst>
              <a:ext uri="{FF2B5EF4-FFF2-40B4-BE49-F238E27FC236}">
                <a16:creationId xmlns:a16="http://schemas.microsoft.com/office/drawing/2014/main" id="{8CC1F01A-CE8D-2E5D-F750-644D3AC47985}"/>
              </a:ext>
            </a:extLst>
          </p:cNvPr>
          <p:cNvSpPr>
            <a:spLocks noGrp="1"/>
          </p:cNvSpPr>
          <p:nvPr>
            <p:ph type="sldNum" sz="quarter" idx="12"/>
          </p:nvPr>
        </p:nvSpPr>
        <p:spPr/>
        <p:txBody>
          <a:bodyPr/>
          <a:lstStyle/>
          <a:p>
            <a:fld id="{934C0642-4071-7D48-AFF8-BD27182896CC}" type="slidenum">
              <a:rPr lang="en-US" smtClean="0"/>
              <a:t>4</a:t>
            </a:fld>
            <a:endParaRPr lang="en-US"/>
          </a:p>
        </p:txBody>
      </p:sp>
      <p:sp>
        <p:nvSpPr>
          <p:cNvPr id="5" name="Title 1">
            <a:extLst>
              <a:ext uri="{FF2B5EF4-FFF2-40B4-BE49-F238E27FC236}">
                <a16:creationId xmlns:a16="http://schemas.microsoft.com/office/drawing/2014/main" id="{8E7A38D0-B73B-D9CE-07E3-8FD7B0C0EECB}"/>
              </a:ext>
            </a:extLst>
          </p:cNvPr>
          <p:cNvSpPr txBox="1">
            <a:spLocks/>
          </p:cNvSpPr>
          <p:nvPr/>
        </p:nvSpPr>
        <p:spPr>
          <a:xfrm>
            <a:off x="628650" y="241272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Office hours</a:t>
            </a:r>
          </a:p>
        </p:txBody>
      </p:sp>
      <p:sp>
        <p:nvSpPr>
          <p:cNvPr id="6" name="Content Placeholder 2">
            <a:extLst>
              <a:ext uri="{FF2B5EF4-FFF2-40B4-BE49-F238E27FC236}">
                <a16:creationId xmlns:a16="http://schemas.microsoft.com/office/drawing/2014/main" id="{3E24FB27-A1C1-5A83-EA36-50AFC37909FE}"/>
              </a:ext>
            </a:extLst>
          </p:cNvPr>
          <p:cNvSpPr txBox="1">
            <a:spLocks/>
          </p:cNvSpPr>
          <p:nvPr/>
        </p:nvSpPr>
        <p:spPr>
          <a:xfrm>
            <a:off x="628650" y="3168328"/>
            <a:ext cx="7886700" cy="197517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Monthly coffee w Duncan: talk We’ll chat data, environment and society – but broader topics, not course nuts and bolts.</a:t>
            </a:r>
          </a:p>
          <a:p>
            <a:pPr lvl="1"/>
            <a:r>
              <a:rPr lang="en-US" dirty="0"/>
              <a:t>Sign up link on </a:t>
            </a:r>
            <a:r>
              <a:rPr lang="en-US" dirty="0" err="1"/>
              <a:t>bCourses</a:t>
            </a:r>
            <a:r>
              <a:rPr lang="en-US" dirty="0"/>
              <a:t> homepage</a:t>
            </a:r>
          </a:p>
          <a:p>
            <a:r>
              <a:rPr lang="en-US" dirty="0"/>
              <a:t>Weekly:</a:t>
            </a:r>
          </a:p>
          <a:p>
            <a:pPr lvl="1"/>
            <a:r>
              <a:rPr lang="en-US" dirty="0"/>
              <a:t>Colette: Tu 2-3, We 1-1:30, 5 Giannini</a:t>
            </a:r>
          </a:p>
          <a:p>
            <a:pPr lvl="1"/>
            <a:r>
              <a:rPr lang="en-US" dirty="0"/>
              <a:t>Duncan: Th 4-5, 337 Giannini</a:t>
            </a:r>
          </a:p>
        </p:txBody>
      </p:sp>
    </p:spTree>
    <p:extLst>
      <p:ext uri="{BB962C8B-B14F-4D97-AF65-F5344CB8AC3E}">
        <p14:creationId xmlns:p14="http://schemas.microsoft.com/office/powerpoint/2010/main" val="25767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4F34-913B-A347-99C2-CA9BC92CE28A}"/>
              </a:ext>
            </a:extLst>
          </p:cNvPr>
          <p:cNvSpPr>
            <a:spLocks noGrp="1"/>
          </p:cNvSpPr>
          <p:nvPr>
            <p:ph type="title"/>
          </p:nvPr>
        </p:nvSpPr>
        <p:spPr/>
        <p:txBody>
          <a:bodyPr/>
          <a:lstStyle/>
          <a:p>
            <a:r>
              <a:rPr lang="en-US" dirty="0"/>
              <a:t>What we’ll do today</a:t>
            </a:r>
          </a:p>
        </p:txBody>
      </p:sp>
      <p:sp>
        <p:nvSpPr>
          <p:cNvPr id="3" name="Content Placeholder 2">
            <a:extLst>
              <a:ext uri="{FF2B5EF4-FFF2-40B4-BE49-F238E27FC236}">
                <a16:creationId xmlns:a16="http://schemas.microsoft.com/office/drawing/2014/main" id="{C26A12AD-6139-5E4E-AB92-32946F66DE38}"/>
              </a:ext>
            </a:extLst>
          </p:cNvPr>
          <p:cNvSpPr>
            <a:spLocks noGrp="1"/>
          </p:cNvSpPr>
          <p:nvPr>
            <p:ph idx="1"/>
          </p:nvPr>
        </p:nvSpPr>
        <p:spPr/>
        <p:txBody>
          <a:bodyPr/>
          <a:lstStyle/>
          <a:p>
            <a:r>
              <a:rPr lang="en-US" dirty="0"/>
              <a:t>Review some basic ideas about origins of data</a:t>
            </a:r>
          </a:p>
          <a:p>
            <a:r>
              <a:rPr lang="en-US" dirty="0"/>
              <a:t>(re)Introduce </a:t>
            </a:r>
            <a:r>
              <a:rPr lang="en-US" dirty="0" err="1"/>
              <a:t>datahub.berkeley.edu</a:t>
            </a:r>
            <a:r>
              <a:rPr lang="en-US" dirty="0"/>
              <a:t> and </a:t>
            </a:r>
            <a:r>
              <a:rPr lang="en-US" dirty="0" err="1"/>
              <a:t>jupyter</a:t>
            </a:r>
            <a:r>
              <a:rPr lang="en-US" dirty="0"/>
              <a:t> notebooks</a:t>
            </a:r>
          </a:p>
          <a:p>
            <a:r>
              <a:rPr lang="en-US" dirty="0"/>
              <a:t>Do a simple example: Working with renewable energy data on datahub</a:t>
            </a:r>
          </a:p>
        </p:txBody>
      </p:sp>
      <p:sp>
        <p:nvSpPr>
          <p:cNvPr id="4" name="Slide Number Placeholder 3">
            <a:extLst>
              <a:ext uri="{FF2B5EF4-FFF2-40B4-BE49-F238E27FC236}">
                <a16:creationId xmlns:a16="http://schemas.microsoft.com/office/drawing/2014/main" id="{BE04BAB2-78B9-A64F-84F9-5CAC88EBFE8C}"/>
              </a:ext>
            </a:extLst>
          </p:cNvPr>
          <p:cNvSpPr>
            <a:spLocks noGrp="1"/>
          </p:cNvSpPr>
          <p:nvPr>
            <p:ph type="sldNum" sz="quarter" idx="12"/>
          </p:nvPr>
        </p:nvSpPr>
        <p:spPr/>
        <p:txBody>
          <a:bodyPr/>
          <a:lstStyle/>
          <a:p>
            <a:fld id="{934C0642-4071-7D48-AFF8-BD27182896CC}" type="slidenum">
              <a:rPr lang="en-US" smtClean="0"/>
              <a:t>5</a:t>
            </a:fld>
            <a:endParaRPr lang="en-US"/>
          </a:p>
        </p:txBody>
      </p:sp>
    </p:spTree>
    <p:extLst>
      <p:ext uri="{BB962C8B-B14F-4D97-AF65-F5344CB8AC3E}">
        <p14:creationId xmlns:p14="http://schemas.microsoft.com/office/powerpoint/2010/main" val="180470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F630-F565-2D4A-B758-2448EC28453F}"/>
              </a:ext>
            </a:extLst>
          </p:cNvPr>
          <p:cNvSpPr>
            <a:spLocks noGrp="1"/>
          </p:cNvSpPr>
          <p:nvPr>
            <p:ph type="title"/>
          </p:nvPr>
        </p:nvSpPr>
        <p:spPr/>
        <p:txBody>
          <a:bodyPr/>
          <a:lstStyle/>
          <a:p>
            <a:r>
              <a:rPr lang="en-US" dirty="0"/>
              <a:t>Recap – key concepts from last time</a:t>
            </a:r>
          </a:p>
        </p:txBody>
      </p:sp>
      <p:sp>
        <p:nvSpPr>
          <p:cNvPr id="3" name="Content Placeholder 2">
            <a:extLst>
              <a:ext uri="{FF2B5EF4-FFF2-40B4-BE49-F238E27FC236}">
                <a16:creationId xmlns:a16="http://schemas.microsoft.com/office/drawing/2014/main" id="{F096AC1D-521D-6F46-913D-29FA84230E17}"/>
              </a:ext>
            </a:extLst>
          </p:cNvPr>
          <p:cNvSpPr>
            <a:spLocks noGrp="1"/>
          </p:cNvSpPr>
          <p:nvPr>
            <p:ph idx="1"/>
          </p:nvPr>
        </p:nvSpPr>
        <p:spPr/>
        <p:txBody>
          <a:bodyPr/>
          <a:lstStyle/>
          <a:p>
            <a:r>
              <a:rPr lang="en-US" dirty="0"/>
              <a:t>Prediction versus inference (y versus </a:t>
            </a:r>
            <a:r>
              <a:rPr lang="el-GR" dirty="0"/>
              <a:t>β</a:t>
            </a:r>
            <a:r>
              <a:rPr lang="en-US" dirty="0"/>
              <a:t>)</a:t>
            </a:r>
          </a:p>
          <a:p>
            <a:pPr marL="0" indent="0">
              <a:buNone/>
            </a:pPr>
            <a:endParaRPr lang="en-US" dirty="0"/>
          </a:p>
          <a:p>
            <a:pPr marL="0" indent="0">
              <a:buNone/>
            </a:pPr>
            <a:endParaRPr lang="en-US" dirty="0"/>
          </a:p>
          <a:p>
            <a:pPr lvl="1"/>
            <a:r>
              <a:rPr lang="en-US" dirty="0"/>
              <a:t>      is a </a:t>
            </a:r>
            <a:r>
              <a:rPr lang="en-US" b="1" dirty="0"/>
              <a:t>prediction</a:t>
            </a:r>
            <a:r>
              <a:rPr lang="en-US" dirty="0"/>
              <a:t> of a </a:t>
            </a:r>
            <a:r>
              <a:rPr lang="en-US" i="1" dirty="0"/>
              <a:t>target variable</a:t>
            </a:r>
          </a:p>
          <a:p>
            <a:pPr lvl="1"/>
            <a:r>
              <a:rPr lang="en-US" dirty="0"/>
              <a:t>      </a:t>
            </a:r>
            <a:r>
              <a:rPr lang="en-US" b="1" dirty="0"/>
              <a:t>infers</a:t>
            </a:r>
            <a:r>
              <a:rPr lang="en-US" i="1" dirty="0"/>
              <a:t> </a:t>
            </a:r>
            <a:r>
              <a:rPr lang="en-US" dirty="0"/>
              <a:t>a relationship between two variables</a:t>
            </a:r>
          </a:p>
          <a:p>
            <a:endParaRPr lang="en-US" dirty="0"/>
          </a:p>
          <a:p>
            <a:r>
              <a:rPr lang="en-US" dirty="0"/>
              <a:t>Resource allocation decisions</a:t>
            </a:r>
          </a:p>
          <a:p>
            <a:r>
              <a:rPr lang="en-US" dirty="0"/>
              <a:t>Big data: what defines it?</a:t>
            </a:r>
          </a:p>
        </p:txBody>
      </p:sp>
      <p:sp>
        <p:nvSpPr>
          <p:cNvPr id="4" name="Slide Number Placeholder 3">
            <a:extLst>
              <a:ext uri="{FF2B5EF4-FFF2-40B4-BE49-F238E27FC236}">
                <a16:creationId xmlns:a16="http://schemas.microsoft.com/office/drawing/2014/main" id="{7C9E763C-806C-F846-A771-4DEF1DBFDBF7}"/>
              </a:ext>
            </a:extLst>
          </p:cNvPr>
          <p:cNvSpPr>
            <a:spLocks noGrp="1"/>
          </p:cNvSpPr>
          <p:nvPr>
            <p:ph type="sldNum" sz="quarter" idx="12"/>
          </p:nvPr>
        </p:nvSpPr>
        <p:spPr/>
        <p:txBody>
          <a:bodyPr/>
          <a:lstStyle/>
          <a:p>
            <a:fld id="{934C0642-4071-7D48-AFF8-BD27182896CC}" type="slidenum">
              <a:rPr lang="en-US" smtClean="0"/>
              <a:t>6</a:t>
            </a:fld>
            <a:endParaRPr lang="en-US"/>
          </a:p>
        </p:txBody>
      </p:sp>
      <p:pic>
        <p:nvPicPr>
          <p:cNvPr id="5" name="Picture 4">
            <a:extLst>
              <a:ext uri="{FF2B5EF4-FFF2-40B4-BE49-F238E27FC236}">
                <a16:creationId xmlns:a16="http://schemas.microsoft.com/office/drawing/2014/main" id="{44567BEB-6378-9290-3CE1-44C5742FBC8F}"/>
              </a:ext>
            </a:extLst>
          </p:cNvPr>
          <p:cNvPicPr>
            <a:picLocks noChangeAspect="1"/>
          </p:cNvPicPr>
          <p:nvPr/>
        </p:nvPicPr>
        <p:blipFill>
          <a:blip r:embed="rId3"/>
          <a:stretch>
            <a:fillRect/>
          </a:stretch>
        </p:blipFill>
        <p:spPr>
          <a:xfrm>
            <a:off x="3546110" y="1902381"/>
            <a:ext cx="1940037" cy="669369"/>
          </a:xfrm>
          <a:prstGeom prst="rect">
            <a:avLst/>
          </a:prstGeom>
        </p:spPr>
      </p:pic>
      <p:pic>
        <p:nvPicPr>
          <p:cNvPr id="6" name="Picture 5">
            <a:extLst>
              <a:ext uri="{FF2B5EF4-FFF2-40B4-BE49-F238E27FC236}">
                <a16:creationId xmlns:a16="http://schemas.microsoft.com/office/drawing/2014/main" id="{51961EE6-1B61-CB23-8C94-80EE740F42D2}"/>
              </a:ext>
            </a:extLst>
          </p:cNvPr>
          <p:cNvPicPr>
            <a:picLocks noChangeAspect="1"/>
          </p:cNvPicPr>
          <p:nvPr/>
        </p:nvPicPr>
        <p:blipFill>
          <a:blip r:embed="rId4"/>
          <a:stretch>
            <a:fillRect/>
          </a:stretch>
        </p:blipFill>
        <p:spPr>
          <a:xfrm>
            <a:off x="1199735" y="2520792"/>
            <a:ext cx="238798" cy="332612"/>
          </a:xfrm>
          <a:prstGeom prst="rect">
            <a:avLst/>
          </a:prstGeom>
        </p:spPr>
      </p:pic>
      <p:pic>
        <p:nvPicPr>
          <p:cNvPr id="7" name="Picture 6">
            <a:extLst>
              <a:ext uri="{FF2B5EF4-FFF2-40B4-BE49-F238E27FC236}">
                <a16:creationId xmlns:a16="http://schemas.microsoft.com/office/drawing/2014/main" id="{5C19D73D-7CD9-3554-8295-1A71AE8509E9}"/>
              </a:ext>
            </a:extLst>
          </p:cNvPr>
          <p:cNvPicPr>
            <a:picLocks noChangeAspect="1"/>
          </p:cNvPicPr>
          <p:nvPr/>
        </p:nvPicPr>
        <p:blipFill>
          <a:blip r:embed="rId5"/>
          <a:stretch>
            <a:fillRect/>
          </a:stretch>
        </p:blipFill>
        <p:spPr>
          <a:xfrm>
            <a:off x="1243877" y="2786775"/>
            <a:ext cx="238798" cy="360449"/>
          </a:xfrm>
          <a:prstGeom prst="rect">
            <a:avLst/>
          </a:prstGeom>
        </p:spPr>
      </p:pic>
    </p:spTree>
    <p:extLst>
      <p:ext uri="{BB962C8B-B14F-4D97-AF65-F5344CB8AC3E}">
        <p14:creationId xmlns:p14="http://schemas.microsoft.com/office/powerpoint/2010/main" val="388781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E687-2C4B-6D4B-96BD-1B733735CC7E}"/>
              </a:ext>
            </a:extLst>
          </p:cNvPr>
          <p:cNvSpPr>
            <a:spLocks noGrp="1"/>
          </p:cNvSpPr>
          <p:nvPr>
            <p:ph type="title"/>
          </p:nvPr>
        </p:nvSpPr>
        <p:spPr/>
        <p:txBody>
          <a:bodyPr/>
          <a:lstStyle/>
          <a:p>
            <a:r>
              <a:rPr lang="en-US" dirty="0"/>
              <a:t>Let’s start with a small group exercise</a:t>
            </a:r>
          </a:p>
        </p:txBody>
      </p:sp>
      <p:sp>
        <p:nvSpPr>
          <p:cNvPr id="3" name="Content Placeholder 2">
            <a:extLst>
              <a:ext uri="{FF2B5EF4-FFF2-40B4-BE49-F238E27FC236}">
                <a16:creationId xmlns:a16="http://schemas.microsoft.com/office/drawing/2014/main" id="{4039141C-D2BB-4C4F-B142-7529CB8E24BA}"/>
              </a:ext>
            </a:extLst>
          </p:cNvPr>
          <p:cNvSpPr>
            <a:spLocks noGrp="1"/>
          </p:cNvSpPr>
          <p:nvPr>
            <p:ph idx="1"/>
          </p:nvPr>
        </p:nvSpPr>
        <p:spPr/>
        <p:txBody>
          <a:bodyPr/>
          <a:lstStyle/>
          <a:p>
            <a:pPr fontAlgn="base"/>
            <a:r>
              <a:rPr lang="en-US" dirty="0"/>
              <a:t>What is a simple random sample?</a:t>
            </a:r>
          </a:p>
          <a:p>
            <a:pPr fontAlgn="base"/>
            <a:r>
              <a:rPr lang="en-US" dirty="0"/>
              <a:t>Why do political polls give different answers than the final vote?</a:t>
            </a:r>
          </a:p>
          <a:p>
            <a:pPr fontAlgn="base"/>
            <a:r>
              <a:rPr lang="en-US" dirty="0"/>
              <a:t>Are political polling numbers prediction, inference, or something else?</a:t>
            </a:r>
          </a:p>
        </p:txBody>
      </p:sp>
      <p:sp>
        <p:nvSpPr>
          <p:cNvPr id="4" name="Slide Number Placeholder 3">
            <a:extLst>
              <a:ext uri="{FF2B5EF4-FFF2-40B4-BE49-F238E27FC236}">
                <a16:creationId xmlns:a16="http://schemas.microsoft.com/office/drawing/2014/main" id="{04B6AC13-F68C-7F49-9E93-18C589D59DED}"/>
              </a:ext>
            </a:extLst>
          </p:cNvPr>
          <p:cNvSpPr>
            <a:spLocks noGrp="1"/>
          </p:cNvSpPr>
          <p:nvPr>
            <p:ph type="sldNum" sz="quarter" idx="12"/>
          </p:nvPr>
        </p:nvSpPr>
        <p:spPr/>
        <p:txBody>
          <a:bodyPr/>
          <a:lstStyle/>
          <a:p>
            <a:fld id="{934C0642-4071-7D48-AFF8-BD27182896CC}" type="slidenum">
              <a:rPr lang="en-US" smtClean="0"/>
              <a:t>7</a:t>
            </a:fld>
            <a:endParaRPr lang="en-US"/>
          </a:p>
        </p:txBody>
      </p:sp>
    </p:spTree>
    <p:extLst>
      <p:ext uri="{BB962C8B-B14F-4D97-AF65-F5344CB8AC3E}">
        <p14:creationId xmlns:p14="http://schemas.microsoft.com/office/powerpoint/2010/main" val="24616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15B-1D51-8946-8B30-3B8B1F9D7DEC}"/>
              </a:ext>
            </a:extLst>
          </p:cNvPr>
          <p:cNvSpPr>
            <a:spLocks noGrp="1"/>
          </p:cNvSpPr>
          <p:nvPr>
            <p:ph type="title"/>
          </p:nvPr>
        </p:nvSpPr>
        <p:spPr/>
        <p:txBody>
          <a:bodyPr/>
          <a:lstStyle/>
          <a:p>
            <a:r>
              <a:rPr lang="en-US" dirty="0"/>
              <a:t>Basics of Data Origins (and why we care)</a:t>
            </a:r>
          </a:p>
        </p:txBody>
      </p:sp>
      <p:sp>
        <p:nvSpPr>
          <p:cNvPr id="3" name="Content Placeholder 2">
            <a:extLst>
              <a:ext uri="{FF2B5EF4-FFF2-40B4-BE49-F238E27FC236}">
                <a16:creationId xmlns:a16="http://schemas.microsoft.com/office/drawing/2014/main" id="{F13AEC0E-DB91-3D44-AEF5-C83BE19650A6}"/>
              </a:ext>
            </a:extLst>
          </p:cNvPr>
          <p:cNvSpPr>
            <a:spLocks noGrp="1"/>
          </p:cNvSpPr>
          <p:nvPr>
            <p:ph idx="1"/>
          </p:nvPr>
        </p:nvSpPr>
        <p:spPr>
          <a:xfrm>
            <a:off x="381001" y="1597592"/>
            <a:ext cx="4920464" cy="2729875"/>
          </a:xfrm>
        </p:spPr>
        <p:txBody>
          <a:bodyPr>
            <a:normAutofit/>
          </a:bodyPr>
          <a:lstStyle/>
          <a:p>
            <a:r>
              <a:rPr lang="en-US" sz="2400" dirty="0"/>
              <a:t>Key concepts to cover</a:t>
            </a:r>
          </a:p>
          <a:p>
            <a:pPr lvl="1"/>
            <a:r>
              <a:rPr lang="en-US" sz="2000" dirty="0"/>
              <a:t>Sampling</a:t>
            </a:r>
          </a:p>
          <a:p>
            <a:pPr lvl="1"/>
            <a:r>
              <a:rPr lang="en-US" sz="2000" dirty="0"/>
              <a:t>Bias and variance</a:t>
            </a:r>
          </a:p>
          <a:p>
            <a:pPr lvl="1"/>
            <a:r>
              <a:rPr lang="en-US" sz="2000" dirty="0"/>
              <a:t>Prediction vs inference</a:t>
            </a:r>
          </a:p>
          <a:p>
            <a:pPr lvl="1"/>
            <a:r>
              <a:rPr lang="en-US" sz="2000" dirty="0"/>
              <a:t>Provenance</a:t>
            </a:r>
          </a:p>
        </p:txBody>
      </p:sp>
      <p:sp>
        <p:nvSpPr>
          <p:cNvPr id="4" name="Slide Number Placeholder 3">
            <a:extLst>
              <a:ext uri="{FF2B5EF4-FFF2-40B4-BE49-F238E27FC236}">
                <a16:creationId xmlns:a16="http://schemas.microsoft.com/office/drawing/2014/main" id="{8402D1CD-2BA7-5549-95FE-861A4BF55F5E}"/>
              </a:ext>
            </a:extLst>
          </p:cNvPr>
          <p:cNvSpPr>
            <a:spLocks noGrp="1"/>
          </p:cNvSpPr>
          <p:nvPr>
            <p:ph type="sldNum" sz="quarter" idx="12"/>
          </p:nvPr>
        </p:nvSpPr>
        <p:spPr/>
        <p:txBody>
          <a:bodyPr/>
          <a:lstStyle/>
          <a:p>
            <a:fld id="{934C0642-4071-7D48-AFF8-BD27182896CC}" type="slidenum">
              <a:rPr lang="en-US" smtClean="0"/>
              <a:t>8</a:t>
            </a:fld>
            <a:endParaRPr lang="en-US"/>
          </a:p>
        </p:txBody>
      </p:sp>
      <p:pic>
        <p:nvPicPr>
          <p:cNvPr id="5" name="Picture 4">
            <a:extLst>
              <a:ext uri="{FF2B5EF4-FFF2-40B4-BE49-F238E27FC236}">
                <a16:creationId xmlns:a16="http://schemas.microsoft.com/office/drawing/2014/main" id="{623FB5EA-77A4-474B-8A90-0E9CD66C3993}"/>
              </a:ext>
            </a:extLst>
          </p:cNvPr>
          <p:cNvPicPr>
            <a:picLocks noChangeAspect="1"/>
          </p:cNvPicPr>
          <p:nvPr/>
        </p:nvPicPr>
        <p:blipFill>
          <a:blip/>
          <a:stretch>
            <a:fillRect/>
          </a:stretch>
        </p:blipFill>
        <p:spPr>
          <a:xfrm>
            <a:off x="4572000" y="1597592"/>
            <a:ext cx="3456938" cy="2501502"/>
          </a:xfrm>
          <a:prstGeom prst="rect">
            <a:avLst/>
          </a:prstGeom>
        </p:spPr>
      </p:pic>
    </p:spTree>
    <p:extLst>
      <p:ext uri="{BB962C8B-B14F-4D97-AF65-F5344CB8AC3E}">
        <p14:creationId xmlns:p14="http://schemas.microsoft.com/office/powerpoint/2010/main" val="88021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FA1A-279B-8C47-8547-07F5A7123CE6}"/>
              </a:ext>
            </a:extLst>
          </p:cNvPr>
          <p:cNvSpPr>
            <a:spLocks noGrp="1"/>
          </p:cNvSpPr>
          <p:nvPr>
            <p:ph type="title"/>
          </p:nvPr>
        </p:nvSpPr>
        <p:spPr/>
        <p:txBody>
          <a:bodyPr/>
          <a:lstStyle/>
          <a:p>
            <a:r>
              <a:rPr lang="en-US" dirty="0"/>
              <a:t>Defining some basic terms</a:t>
            </a:r>
          </a:p>
        </p:txBody>
      </p:sp>
      <p:sp>
        <p:nvSpPr>
          <p:cNvPr id="3" name="Content Placeholder 2">
            <a:extLst>
              <a:ext uri="{FF2B5EF4-FFF2-40B4-BE49-F238E27FC236}">
                <a16:creationId xmlns:a16="http://schemas.microsoft.com/office/drawing/2014/main" id="{78232995-E8FB-4B40-8D51-4B64A056A99A}"/>
              </a:ext>
            </a:extLst>
          </p:cNvPr>
          <p:cNvSpPr>
            <a:spLocks noGrp="1"/>
          </p:cNvSpPr>
          <p:nvPr>
            <p:ph idx="1"/>
          </p:nvPr>
        </p:nvSpPr>
        <p:spPr>
          <a:xfrm>
            <a:off x="628650" y="1247469"/>
            <a:ext cx="7985961" cy="3725584"/>
          </a:xfrm>
        </p:spPr>
        <p:txBody>
          <a:bodyPr>
            <a:normAutofit fontScale="85000" lnSpcReduction="20000"/>
          </a:bodyPr>
          <a:lstStyle/>
          <a:p>
            <a:pPr>
              <a:lnSpc>
                <a:spcPct val="120000"/>
              </a:lnSpc>
            </a:pPr>
            <a:r>
              <a:rPr lang="en-US" dirty="0"/>
              <a:t>Population</a:t>
            </a:r>
          </a:p>
          <a:p>
            <a:pPr marL="342892" lvl="1" indent="0">
              <a:lnSpc>
                <a:spcPct val="120000"/>
              </a:lnSpc>
              <a:buNone/>
            </a:pPr>
            <a:r>
              <a:rPr lang="en-US" sz="2100" i="1" dirty="0"/>
              <a:t>Every possible observation associated with the process of interest.</a:t>
            </a:r>
          </a:p>
          <a:p>
            <a:pPr marL="685792" lvl="1" indent="-342900">
              <a:lnSpc>
                <a:spcPct val="120000"/>
              </a:lnSpc>
            </a:pPr>
            <a:r>
              <a:rPr lang="en-US" dirty="0"/>
              <a:t>Income of every person in the United States</a:t>
            </a:r>
          </a:p>
          <a:p>
            <a:pPr marL="685792" lvl="1" indent="-342900">
              <a:lnSpc>
                <a:spcPct val="120000"/>
              </a:lnSpc>
            </a:pPr>
            <a:r>
              <a:rPr lang="en-US" dirty="0"/>
              <a:t>Temperature in every hour of time</a:t>
            </a:r>
          </a:p>
          <a:p>
            <a:pPr marL="685792" lvl="1" indent="-342900">
              <a:lnSpc>
                <a:spcPct val="120000"/>
              </a:lnSpc>
            </a:pPr>
            <a:r>
              <a:rPr lang="en-US" dirty="0"/>
              <a:t>Pollution in every city in the world</a:t>
            </a:r>
          </a:p>
          <a:p>
            <a:pPr>
              <a:lnSpc>
                <a:spcPct val="120000"/>
              </a:lnSpc>
            </a:pPr>
            <a:r>
              <a:rPr lang="en-US" dirty="0"/>
              <a:t>Sample</a:t>
            </a:r>
          </a:p>
          <a:p>
            <a:pPr marL="342892" lvl="1" indent="0">
              <a:lnSpc>
                <a:spcPct val="120000"/>
              </a:lnSpc>
              <a:buNone/>
            </a:pPr>
            <a:r>
              <a:rPr lang="en-US" sz="2100" i="1" dirty="0"/>
              <a:t>A subset of observations drawn from a population</a:t>
            </a:r>
          </a:p>
          <a:p>
            <a:pPr marL="342892" lvl="1" indent="0">
              <a:lnSpc>
                <a:spcPct val="120000"/>
              </a:lnSpc>
              <a:buNone/>
            </a:pPr>
            <a:r>
              <a:rPr lang="en-US" sz="2100" dirty="0"/>
              <a:t>Examples</a:t>
            </a:r>
          </a:p>
          <a:p>
            <a:pPr lvl="1">
              <a:lnSpc>
                <a:spcPct val="120000"/>
              </a:lnSpc>
            </a:pPr>
            <a:r>
              <a:rPr lang="en-US" dirty="0"/>
              <a:t>Administrative databases</a:t>
            </a:r>
          </a:p>
          <a:p>
            <a:pPr lvl="1">
              <a:lnSpc>
                <a:spcPct val="120000"/>
              </a:lnSpc>
            </a:pPr>
            <a:r>
              <a:rPr lang="en-US" dirty="0"/>
              <a:t>Convenience samples, self-selected samples</a:t>
            </a:r>
          </a:p>
          <a:p>
            <a:pPr lvl="1">
              <a:lnSpc>
                <a:spcPct val="120000"/>
              </a:lnSpc>
            </a:pPr>
            <a:r>
              <a:rPr lang="en-US" dirty="0"/>
              <a:t>Random Samples</a:t>
            </a:r>
          </a:p>
          <a:p>
            <a:pPr lvl="1">
              <a:lnSpc>
                <a:spcPct val="120000"/>
              </a:lnSpc>
            </a:pPr>
            <a:r>
              <a:rPr lang="en-US" dirty="0"/>
              <a:t>Census: Essentially, a sample that comprises the entire population</a:t>
            </a:r>
          </a:p>
        </p:txBody>
      </p:sp>
      <p:sp>
        <p:nvSpPr>
          <p:cNvPr id="4" name="Slide Number Placeholder 3">
            <a:extLst>
              <a:ext uri="{FF2B5EF4-FFF2-40B4-BE49-F238E27FC236}">
                <a16:creationId xmlns:a16="http://schemas.microsoft.com/office/drawing/2014/main" id="{6AD85513-F2AB-8D4C-BEAF-8113679E6D84}"/>
              </a:ext>
            </a:extLst>
          </p:cNvPr>
          <p:cNvSpPr>
            <a:spLocks noGrp="1"/>
          </p:cNvSpPr>
          <p:nvPr>
            <p:ph type="sldNum" sz="quarter" idx="12"/>
          </p:nvPr>
        </p:nvSpPr>
        <p:spPr/>
        <p:txBody>
          <a:bodyPr/>
          <a:lstStyle/>
          <a:p>
            <a:fld id="{934C0642-4071-7D48-AFF8-BD27182896CC}" type="slidenum">
              <a:rPr lang="en-US" smtClean="0"/>
              <a:t>9</a:t>
            </a:fld>
            <a:endParaRPr lang="en-US"/>
          </a:p>
        </p:txBody>
      </p:sp>
    </p:spTree>
    <p:extLst>
      <p:ext uri="{BB962C8B-B14F-4D97-AF65-F5344CB8AC3E}">
        <p14:creationId xmlns:p14="http://schemas.microsoft.com/office/powerpoint/2010/main" val="28519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12587</TotalTime>
  <Words>1333</Words>
  <Application>Microsoft Macintosh PowerPoint</Application>
  <PresentationFormat>On-screen Show (16:9)</PresentationFormat>
  <Paragraphs>178</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Lecture 2</vt:lpstr>
      <vt:lpstr>Where we’re going over the coming weeks</vt:lpstr>
      <vt:lpstr>Reading for next time</vt:lpstr>
      <vt:lpstr>Ed Discussion</vt:lpstr>
      <vt:lpstr>What we’ll do today</vt:lpstr>
      <vt:lpstr>Recap – key concepts from last time</vt:lpstr>
      <vt:lpstr>Let’s start with a small group exercise</vt:lpstr>
      <vt:lpstr>Basics of Data Origins (and why we care)</vt:lpstr>
      <vt:lpstr>Defining some basic terms</vt:lpstr>
      <vt:lpstr>What might we do with a sample?</vt:lpstr>
      <vt:lpstr>What is a simple random sample (SRS)?</vt:lpstr>
      <vt:lpstr>PowerPoint Presentation</vt:lpstr>
      <vt:lpstr>Is bias the only thing we should care about when we construct a sample?</vt:lpstr>
      <vt:lpstr>Why do voting polls give answers that are different from the final outcome?</vt:lpstr>
      <vt:lpstr>What is data provenance?</vt:lpstr>
      <vt:lpstr>Recap: Basics of Data Origins (and why we care)</vt:lpstr>
      <vt:lpstr>Next, let’s introduce datahub</vt:lpstr>
      <vt:lpstr>Another small group breakout</vt:lpstr>
      <vt:lpstr>Let’s close out lecture with some renewable electricity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for Energy and Environment</dc:title>
  <dc:creator>Microsoft Office User</dc:creator>
  <cp:lastModifiedBy>Duncan Callaway</cp:lastModifiedBy>
  <cp:revision>265</cp:revision>
  <dcterms:created xsi:type="dcterms:W3CDTF">2018-08-20T12:51:30Z</dcterms:created>
  <dcterms:modified xsi:type="dcterms:W3CDTF">2023-08-29T23:43:25Z</dcterms:modified>
</cp:coreProperties>
</file>