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5" r:id="rId2"/>
    <p:sldId id="646" r:id="rId3"/>
    <p:sldId id="647" r:id="rId4"/>
    <p:sldId id="643" r:id="rId5"/>
    <p:sldId id="612" r:id="rId6"/>
    <p:sldId id="613" r:id="rId7"/>
    <p:sldId id="614" r:id="rId8"/>
    <p:sldId id="6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/>
    <p:restoredTop sz="96197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BE19-4D42-C44B-ADE5-E4081FE9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97CAE-FA72-6F4B-8455-7FC270E61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E1C4-49EC-224E-A847-4A6AE047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7A71-93F5-B74E-900B-573EF06D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E7AF-6CCE-0F40-AE55-E2484EFE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6F9E-8942-FE44-B76B-2891843E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FD6B8-F230-1847-8781-64B31D87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DA01-E95A-1844-9050-5056A98F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433A-3F02-A544-A37F-1C30FB6D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6F26-1D33-1345-AFFE-BC98089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683C1-D262-374A-A5B2-3480100F7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89869-B3E1-CE4C-990C-DEEBC2DE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93DE-277A-3344-9E63-9DB55FE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FE1E-2827-6E44-B7E8-2FEAD857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9F41-852A-974B-AFFB-2AF5BA3D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35D4-EC17-414B-AB73-8DADB737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0749-76D9-2442-9F2E-A9578AE7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08DE-5722-E84D-A8FD-63D0EB3C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0F21-47A0-574F-91DD-B546D452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8125-BDD2-964A-AF84-FA82DA8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CD82-EC73-D546-832E-8AAAD4C6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C7DD-62EE-5B4B-8699-3936A8738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71A4-B4C1-7E4B-A1F6-6AE85A61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C69B-E7B4-A243-926C-22E3E28E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55BA-9083-C94F-A6A8-A127548F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0EC0-6753-6340-8109-262CB633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D6C9-16B8-8F47-A019-6C2714433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46F5B-5FF2-AA4C-BFCE-8E982BADC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380C-509B-E746-A45E-AC70C1E6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0F0C-08BF-E549-9AB9-FFF40A10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6707-C4F8-EB44-B76E-1769C00D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4DBD-8774-B349-BA60-32402B27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CFDF-9374-9745-9FA0-32EE9A13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571D7-CDA5-694A-B5AB-CE7F022D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83BD0-B840-C44A-A355-889FADFA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4EE61-F1E9-FB47-84DA-13FAEB36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43C89-ECD8-DC4A-A814-A20B875F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AD64-323A-4A4B-9581-AFD10533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6680F-EC95-894C-BED5-5F0AF41E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05B8-67F8-6941-A863-372EDA8E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F49C0-5731-5641-AC6F-7589575E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11748-6BC5-2946-AFBD-477BC5E2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6AAA6-405E-254F-AA43-54B598A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CF2D5-59F0-CF42-8A66-9EC7C02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7A4ED-D873-B341-8ABF-CA8ED979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ECE4-FD9B-004C-B368-B6FDAC08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B645-C3FA-FB41-9DCB-679F2B7A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2352-6333-5249-A3EB-59AA4D5A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FC336-3FDD-BF41-B126-3EEB9B21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C7E2-66A0-F34A-A941-A1F076FE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F86C-F4CA-8D4C-9E62-A1EE024D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7B162-BD22-A046-9117-9D71CE15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4056-1DD1-A046-B7A2-6050A684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0AFA2-8546-FF40-93FF-FC7E8EF7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28442-81F7-6945-8DA4-975D545ED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0A69F-2EF5-8D45-B9AD-2923539A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871A-5518-FB4D-9292-C163CD91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3A99B-A90D-7041-9D7F-B882D662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D6790-7935-3A42-B057-079DF99E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FE3A-E501-A84C-B2CF-234BB3E2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EEE-4232-3C47-8E2A-87CABBA09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2A39-17E9-8E4C-8E2C-DE71B38A9C9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F3D6-8D88-8041-B0B9-CD35FA89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BB3C-78E9-054D-A1D5-6565194F9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F6BA-702B-EF47-BCAA-031FC5EC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5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A64B-192F-024F-AE91-D6A069DA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Today: </a:t>
            </a:r>
          </a:p>
          <a:p>
            <a:pPr lvl="1"/>
            <a:r>
              <a:rPr lang="en-US" dirty="0"/>
              <a:t>Finish last part of lecture 4 slides (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Wrap up data aggregation methods (pivot) </a:t>
            </a:r>
          </a:p>
          <a:p>
            <a:pPr lvl="1"/>
            <a:r>
              <a:rPr lang="en-US" dirty="0"/>
              <a:t>Begin exploratory data analysis (EDA)</a:t>
            </a:r>
          </a:p>
          <a:p>
            <a:r>
              <a:rPr lang="en-US" dirty="0"/>
              <a:t>Next week: </a:t>
            </a:r>
          </a:p>
          <a:p>
            <a:pPr lvl="1"/>
            <a:r>
              <a:rPr lang="en-US" dirty="0"/>
              <a:t>Wrap up EDA</a:t>
            </a:r>
          </a:p>
          <a:p>
            <a:pPr lvl="1"/>
            <a:r>
              <a:rPr lang="en-US" dirty="0"/>
              <a:t>Lots of project discussion</a:t>
            </a:r>
          </a:p>
          <a:p>
            <a:pPr lvl="1"/>
            <a:r>
              <a:rPr lang="en-US" b="1" dirty="0"/>
              <a:t>Reading –</a:t>
            </a:r>
            <a:r>
              <a:rPr lang="en-US" dirty="0"/>
              <a:t> see instructions in </a:t>
            </a:r>
            <a:r>
              <a:rPr lang="en-US" dirty="0" err="1"/>
              <a:t>bCourses</a:t>
            </a:r>
            <a:r>
              <a:rPr lang="en-US" dirty="0"/>
              <a:t> assignment</a:t>
            </a:r>
          </a:p>
          <a:p>
            <a:pPr lvl="2"/>
            <a:r>
              <a:rPr lang="en-US" dirty="0"/>
              <a:t>(Tuesday) Susan </a:t>
            </a:r>
            <a:r>
              <a:rPr lang="en-US" dirty="0" err="1"/>
              <a:t>Athey’s</a:t>
            </a:r>
            <a:r>
              <a:rPr lang="en-US" dirty="0"/>
              <a:t> “Beyond Prediction…” paper</a:t>
            </a:r>
          </a:p>
          <a:p>
            <a:pPr lvl="2"/>
            <a:r>
              <a:rPr lang="en-US" dirty="0"/>
              <a:t>(Thursday) Hino et al and </a:t>
            </a:r>
            <a:r>
              <a:rPr lang="en-US" dirty="0" err="1"/>
              <a:t>Jbaily</a:t>
            </a:r>
            <a:r>
              <a:rPr lang="en-US" dirty="0"/>
              <a:t> et al. </a:t>
            </a:r>
          </a:p>
          <a:p>
            <a:r>
              <a:rPr lang="en-US" dirty="0"/>
              <a:t>Week after next</a:t>
            </a:r>
          </a:p>
          <a:p>
            <a:pPr lvl="1"/>
            <a:r>
              <a:rPr lang="en-US" b="1" dirty="0"/>
              <a:t>We’ll do a short quiz </a:t>
            </a:r>
            <a:r>
              <a:rPr lang="en-US" dirty="0"/>
              <a:t>on </a:t>
            </a:r>
            <a:r>
              <a:rPr lang="en-US" dirty="0" err="1"/>
              <a:t>bCourses</a:t>
            </a:r>
            <a:r>
              <a:rPr lang="en-US" dirty="0"/>
              <a:t> – must be done in lab, will cover all material including readings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8C57E-FA5B-4F4A-B148-3DF1E50D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6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A7B3-9888-AAF5-0C19-596F22D7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Datahub / </a:t>
            </a:r>
            <a:r>
              <a:rPr lang="en-US" dirty="0" err="1"/>
              <a:t>Github</a:t>
            </a:r>
            <a:r>
              <a:rPr lang="en-US" dirty="0"/>
              <a:t>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45FA-01F4-2EC2-13C1-60909964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this was my fault for updating lecture files after you opened them</a:t>
            </a:r>
          </a:p>
          <a:p>
            <a:r>
              <a:rPr lang="en-US" dirty="0"/>
              <a:t>We’ve created a new repo in hopes of solving the problem</a:t>
            </a:r>
          </a:p>
          <a:p>
            <a:r>
              <a:rPr lang="en-US" dirty="0"/>
              <a:t>See </a:t>
            </a:r>
            <a:r>
              <a:rPr lang="en-US" dirty="0" err="1"/>
              <a:t>bCourses</a:t>
            </a:r>
            <a:r>
              <a:rPr lang="en-US" dirty="0"/>
              <a:t> announcement – does the repo work for you all?</a:t>
            </a:r>
          </a:p>
        </p:txBody>
      </p:sp>
    </p:spTree>
    <p:extLst>
      <p:ext uri="{BB962C8B-B14F-4D97-AF65-F5344CB8AC3E}">
        <p14:creationId xmlns:p14="http://schemas.microsoft.com/office/powerpoint/2010/main" val="43457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1226-8EA9-BB16-BF66-C3457930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data filtering and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A20C-2FA4-7675-949F-C96617AE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10515600" cy="4667250"/>
          </a:xfrm>
        </p:spPr>
        <p:txBody>
          <a:bodyPr/>
          <a:lstStyle/>
          <a:p>
            <a:r>
              <a:rPr lang="en-US" dirty="0"/>
              <a:t>Last time we talked about logical indexing: create a list of Boolean values that are True for the </a:t>
            </a:r>
            <a:r>
              <a:rPr lang="en-US" dirty="0" err="1"/>
              <a:t>dataframe</a:t>
            </a:r>
            <a:r>
              <a:rPr lang="en-US" dirty="0"/>
              <a:t> indices you want to extract</a:t>
            </a:r>
          </a:p>
          <a:p>
            <a:r>
              <a:rPr lang="en-US" dirty="0"/>
              <a:t>We also talked about “merge” operations that compare keys in two </a:t>
            </a:r>
            <a:r>
              <a:rPr lang="en-US" dirty="0" err="1"/>
              <a:t>dataframes</a:t>
            </a:r>
            <a:r>
              <a:rPr lang="en-US" dirty="0"/>
              <a:t> and </a:t>
            </a:r>
          </a:p>
          <a:p>
            <a:pPr lvl="1"/>
            <a:r>
              <a:rPr lang="en-US" dirty="0"/>
              <a:t>merge when keys match (inner join)</a:t>
            </a:r>
          </a:p>
          <a:p>
            <a:pPr lvl="1"/>
            <a:r>
              <a:rPr lang="en-US" dirty="0"/>
              <a:t>Add all rows of the </a:t>
            </a:r>
            <a:r>
              <a:rPr lang="en-US" b="1" dirty="0"/>
              <a:t>right </a:t>
            </a:r>
            <a:r>
              <a:rPr lang="en-US" dirty="0"/>
              <a:t>(or left) data frame and then include data from the left when keys match (</a:t>
            </a:r>
            <a:r>
              <a:rPr lang="en-US" b="1" dirty="0"/>
              <a:t>right </a:t>
            </a:r>
            <a:r>
              <a:rPr lang="en-US" dirty="0"/>
              <a:t>(or left) join)</a:t>
            </a:r>
          </a:p>
          <a:p>
            <a:pPr lvl="1"/>
            <a:r>
              <a:rPr lang="en-US" dirty="0"/>
              <a:t>Add all rows of both data frames and include data in the row when keys match</a:t>
            </a:r>
          </a:p>
          <a:p>
            <a:r>
              <a:rPr lang="en-US" dirty="0"/>
              <a:t>I’m now going to dig into last lecture’s slides to talk about `</a:t>
            </a:r>
            <a:r>
              <a:rPr lang="en-US" dirty="0" err="1"/>
              <a:t>groupby</a:t>
            </a:r>
            <a:r>
              <a:rPr lang="en-US" dirty="0"/>
              <a:t>`</a:t>
            </a:r>
          </a:p>
          <a:p>
            <a:r>
              <a:rPr lang="en-US" dirty="0"/>
              <a:t>…then I’ll come back to talk about `pivot` in this deck.  </a:t>
            </a:r>
          </a:p>
        </p:txBody>
      </p:sp>
    </p:spTree>
    <p:extLst>
      <p:ext uri="{BB962C8B-B14F-4D97-AF65-F5344CB8AC3E}">
        <p14:creationId xmlns:p14="http://schemas.microsoft.com/office/powerpoint/2010/main" val="43416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C7B-9FDD-D148-B290-62022D6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2B0D-4D2E-F84E-BB90-75AF796DC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2E43-B233-B043-87AD-DE2F353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963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1773" y="1495173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0778" y="455245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91994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70778" y="4552453"/>
            <a:ext cx="1662160" cy="407773"/>
            <a:chOff x="570778" y="4552453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46567-041E-9740-A135-9A8F6258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3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963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1773" y="1495173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8431" y="4567316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91994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04673" y="4879292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04673" y="2445350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04673" y="3097999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04673" y="5531941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04673" y="3750648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804673" y="4226643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04673" y="6184592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804673" y="1792701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04673" y="1323225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432969" y="3643177"/>
            <a:ext cx="1109599" cy="1754326"/>
            <a:chOff x="2432969" y="3643177"/>
            <a:chExt cx="1109599" cy="1754326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62656" y="3643177"/>
              <a:ext cx="1050224" cy="175432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  <a:p>
              <a:pPr algn="ctr"/>
              <a:r>
                <a:rPr lang="en-US" dirty="0"/>
                <a:t>(</a:t>
              </a:r>
              <a:r>
                <a:rPr lang="en-US" b="1" dirty="0"/>
                <a:t>just like </a:t>
              </a:r>
            </a:p>
            <a:p>
              <a:pPr algn="ctr"/>
              <a:r>
                <a:rPr lang="en-US" b="1" dirty="0" err="1"/>
                <a:t>groupby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/>
                <a:t>on TWO </a:t>
              </a:r>
            </a:p>
            <a:p>
              <a:pPr algn="ctr"/>
              <a:r>
                <a:rPr lang="en-US" b="1" dirty="0"/>
                <a:t>keys</a:t>
              </a:r>
              <a:r>
                <a:rPr lang="en-US" dirty="0"/>
                <a:t>)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2232938" y="1527112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2232938" y="1996588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570152" y="1443009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7197463" y="155532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366218" y="155532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69494" y="155532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570152" y="2305922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7197463" y="241823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366218" y="241823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769494" y="241823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570152" y="2996846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7197463" y="310915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366218" y="310915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769494" y="310915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570152" y="3840096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7197463" y="395240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366218" y="395240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769494" y="395240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5570152" y="4785083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7197463" y="489739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366218" y="489739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769494" y="489739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5570152" y="5415995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7197463" y="552830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8366218" y="552830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769494" y="552830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570152" y="6119325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7197463" y="623163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366218" y="623163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7769494" y="623163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1A35-5E2E-BB40-8BBC-917C9BC3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7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3" grpId="0" animBg="1"/>
      <p:bldP spid="114" grpId="0" animBg="1"/>
      <p:bldP spid="115" grpId="0" animBg="1"/>
      <p:bldP spid="156" grpId="0" animBg="1"/>
      <p:bldP spid="157" grpId="0" animBg="1"/>
      <p:bldP spid="158" grpId="0" animBg="1"/>
      <p:bldP spid="163" grpId="0" animBg="1"/>
      <p:bldP spid="164" grpId="0" animBg="1"/>
      <p:bldP spid="165" grpId="0" animBg="1"/>
      <p:bldP spid="170" grpId="0" animBg="1"/>
      <p:bldP spid="171" grpId="0" animBg="1"/>
      <p:bldP spid="172" grpId="0" animBg="1"/>
      <p:bldP spid="177" grpId="0" animBg="1"/>
      <p:bldP spid="178" grpId="0" animBg="1"/>
      <p:bldP spid="179" grpId="0" animBg="1"/>
      <p:bldP spid="184" grpId="0" animBg="1"/>
      <p:bldP spid="185" grpId="0" animBg="1"/>
      <p:bldP spid="1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6033237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941427" y="1325840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82422" y="2249520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5982422" y="2782920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5982422" y="3316320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5982422" y="3849720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5994769" y="439798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5982422" y="4916520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5982422" y="5449920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982422" y="5983320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5461206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5982422" y="1716120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2748527" y="4709959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48527" y="2276017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748527" y="2928666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2748527" y="5362608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748527" y="3581315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2748527" y="4057310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2748527" y="6015259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2748527" y="1623368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2748527" y="1153892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120231" y="3473844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-4320262" y="1357779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-4320262" y="1827255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-983048" y="1273676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44263" y="138598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813018" y="138598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16294" y="138598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-983048" y="2136589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44263" y="224890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13018" y="224890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216294" y="224890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983048" y="2827513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644263" y="293982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13018" y="293982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16294" y="293982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983048" y="3670763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644263" y="378307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813018" y="378307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16294" y="378307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983048" y="4615750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644263" y="4728061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13018" y="4728061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16294" y="4728061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983048" y="5246662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644263" y="53589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13018" y="53589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216294" y="535897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-983048" y="5949992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644263" y="606230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13018" y="606230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216294" y="606230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44263" y="138661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813018" y="138661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16294" y="138661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44263" y="224952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813018" y="224952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16294" y="224952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44263" y="294044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813018" y="294044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16294" y="294044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44263" y="378369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813018" y="378369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216294" y="378369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44263" y="472868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813018" y="472868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216294" y="472868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644263" y="535959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813018" y="535959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216294" y="535959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44263" y="606292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813018" y="606292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216294" y="606292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15DFB-7CF3-2D40-8D9C-0406D82C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30" grpId="0" animBg="1"/>
      <p:bldP spid="134" grpId="0" animBg="1"/>
      <p:bldP spid="146" grpId="0" animBg="1"/>
      <p:bldP spid="155" grpId="0" animBg="1"/>
      <p:bldP spid="162" grpId="0" animBg="1"/>
      <p:bldP spid="169" grpId="0" animBg="1"/>
      <p:bldP spid="176" grpId="0" animBg="1"/>
      <p:bldP spid="183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6033237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941427" y="1325840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82422" y="2249520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5982422" y="2782920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5982422" y="3316320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5982422" y="3849720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5994769" y="439798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5982422" y="4916520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5982422" y="5449920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982422" y="5983320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5461206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5982422" y="1716120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2748527" y="4709959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48527" y="2276017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748527" y="2928666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2748527" y="5362608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748527" y="3581315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2748527" y="4057310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2748527" y="6015259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2748527" y="1623368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2748527" y="1153892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120231" y="3473844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-4320262" y="1357779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-4320262" y="1827255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-983048" y="1273676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44263" y="138598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813018" y="138598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16294" y="138598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-983048" y="2136589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44263" y="224890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13018" y="224890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216294" y="224890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983048" y="2827513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644263" y="293982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13018" y="293982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16294" y="293982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983048" y="3670763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644263" y="378307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813018" y="378307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16294" y="378307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983048" y="4615750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644263" y="4728061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13018" y="4728061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16294" y="4728061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983048" y="5246662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644263" y="53589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13018" y="53589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216294" y="535897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-983048" y="5949992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644263" y="606230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13018" y="606230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216294" y="606230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951517" y="3106079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785261" y="311243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785261" y="2464214"/>
            <a:ext cx="643967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951517" y="311243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601315" y="3106078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16294" y="224952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951519" y="37051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783188" y="37051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16294" y="294044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601315" y="3699475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216294" y="378369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951519" y="429554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5783188" y="430148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216294" y="472868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6611266" y="429554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216294" y="535959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951517" y="486074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797252" y="4860742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216294" y="606292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611266" y="2464214"/>
            <a:ext cx="646040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601315" y="4860741"/>
            <a:ext cx="646040" cy="40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7355" y="4899182"/>
            <a:ext cx="367440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Need </a:t>
            </a:r>
            <a:r>
              <a:rPr lang="en-US"/>
              <a:t>to address missing values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A6F65F-9455-944D-8173-EA8CA8E2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695</Words>
  <Application>Microsoft Macintosh PowerPoint</Application>
  <PresentationFormat>Widescreen</PresentationFormat>
  <Paragraphs>425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5 announcements</vt:lpstr>
      <vt:lpstr>Datahub / Github merge issues</vt:lpstr>
      <vt:lpstr>Quick recap – data filtering and aggregation</vt:lpstr>
      <vt:lpstr>Pivot</vt:lpstr>
      <vt:lpstr>Manipulating Granularity: Pivot </vt:lpstr>
      <vt:lpstr>Manipulating Granularity: Pivot </vt:lpstr>
      <vt:lpstr>Manipulating Granularity: Pivot </vt:lpstr>
      <vt:lpstr>Manipulating Granularity: Pivot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Duncan Callaway</cp:lastModifiedBy>
  <cp:revision>8</cp:revision>
  <dcterms:created xsi:type="dcterms:W3CDTF">2022-09-07T21:56:30Z</dcterms:created>
  <dcterms:modified xsi:type="dcterms:W3CDTF">2023-09-07T22:17:17Z</dcterms:modified>
</cp:coreProperties>
</file>