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4" r:id="rId3"/>
    <p:sldId id="325" r:id="rId4"/>
    <p:sldId id="328" r:id="rId5"/>
    <p:sldId id="643" r:id="rId6"/>
    <p:sldId id="326" r:id="rId7"/>
    <p:sldId id="327" r:id="rId8"/>
    <p:sldId id="603" r:id="rId9"/>
    <p:sldId id="597" r:id="rId10"/>
    <p:sldId id="640" r:id="rId11"/>
    <p:sldId id="600" r:id="rId12"/>
    <p:sldId id="644" r:id="rId13"/>
    <p:sldId id="515" r:id="rId14"/>
    <p:sldId id="329" r:id="rId15"/>
    <p:sldId id="330" r:id="rId16"/>
    <p:sldId id="331" r:id="rId17"/>
    <p:sldId id="6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79802"/>
  </p:normalViewPr>
  <p:slideViewPr>
    <p:cSldViewPr snapToGrid="0" snapToObjects="1">
      <p:cViewPr varScale="1">
        <p:scale>
          <a:sx n="109" d="100"/>
          <a:sy n="10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2B9E8-698A-8948-9227-39339D2457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6A39-2582-C049-94E7-BEE0043FE884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377-F808-3B4F-B5ED-C923DF8B2B7D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BE73-2E81-E545-89E6-5FE841CFC5C1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2DB6-AD97-F24C-96D2-5DF58CBA4156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026F-EF27-AD4B-95E3-2BE36BB285B7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D610-A38E-1342-AE39-E6DBBE87239B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47B-8994-F345-B32E-0BF3D62E57F2}" type="datetime1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2B7-1BA8-4349-8BEA-09D14EF0D17A}" type="datetime1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13E-B763-0340-9BB6-DB54BC8E8155}" type="datetime1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E3F0-41CD-544C-B5B8-E3021A59C7EA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314F-D019-1248-962C-AA39828151A3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ED63-A6DC-7E4E-8C59-87607DFC2790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5400" dirty="0"/>
            </a:br>
            <a:r>
              <a:rPr lang="en-US" sz="5400" dirty="0"/>
              <a:t>Exploratory Data Analysis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208380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757145"/>
            <a:ext cx="10515600" cy="2839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Squiggly brackets act as 'containers’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Square brackets holds arrays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Names and values are separated by a colon.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Array elements are separated by commas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131308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10F5B-92CC-3448-9EAB-F7F481B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-37806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288323"/>
            <a:ext cx="10515600" cy="3308157"/>
          </a:xfrm>
        </p:spPr>
        <p:txBody>
          <a:bodyPr>
            <a:normAutofit/>
          </a:bodyPr>
          <a:lstStyle/>
          <a:p>
            <a:r>
              <a:rPr lang="en-US" dirty="0"/>
              <a:t>Widely used file format for nested data</a:t>
            </a:r>
          </a:p>
          <a:p>
            <a:pPr lvl="1"/>
            <a:r>
              <a:rPr lang="en-US" dirty="0"/>
              <a:t>Natural maps to python dictionaries (many tools for loading)</a:t>
            </a:r>
          </a:p>
          <a:p>
            <a:pPr lvl="1"/>
            <a:r>
              <a:rPr lang="en-US" dirty="0"/>
              <a:t>Strict formatting ”quoting” addresses some issues in CSV/TSV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Each record can have different fields</a:t>
            </a:r>
          </a:p>
          <a:p>
            <a:pPr lvl="1"/>
            <a:r>
              <a:rPr lang="en-US" dirty="0"/>
              <a:t>Nesting means records can contain records </a:t>
            </a:r>
            <a:r>
              <a:rPr lang="en-US" dirty="0">
                <a:sym typeface="Wingdings" pitchFamily="2" charset="2"/>
              </a:rPr>
              <a:t> complicated</a:t>
            </a:r>
          </a:p>
          <a:p>
            <a:r>
              <a:rPr lang="en-US" dirty="0">
                <a:sym typeface="Wingdings" pitchFamily="2" charset="2"/>
              </a:rPr>
              <a:t>Side note: look at the “raw” form of the .</a:t>
            </a:r>
            <a:r>
              <a:rPr lang="en-US" dirty="0" err="1">
                <a:sym typeface="Wingdings" pitchFamily="2" charset="2"/>
              </a:rPr>
              <a:t>ipynb</a:t>
            </a:r>
            <a:r>
              <a:rPr lang="en-US" dirty="0">
                <a:sym typeface="Wingdings" pitchFamily="2" charset="2"/>
              </a:rPr>
              <a:t> files! (They’re JSON.)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94380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13AAF-BC58-B144-A922-775634D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B660-6EB2-6F47-ADF6-54471A2B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Let’s dig into today’s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B8A2-A48F-564A-B22E-6B70A6F1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20676"/>
            <a:ext cx="10801350" cy="957140"/>
          </a:xfrm>
        </p:spPr>
        <p:txBody>
          <a:bodyPr/>
          <a:lstStyle/>
          <a:p>
            <a:r>
              <a:rPr lang="en-US" dirty="0"/>
              <a:t>Granularity – how are the data aggregated?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29" y="1158546"/>
            <a:ext cx="10966938" cy="5486399"/>
          </a:xfrm>
        </p:spPr>
        <p:txBody>
          <a:bodyPr>
            <a:normAutofit/>
          </a:bodyPr>
          <a:lstStyle/>
          <a:p>
            <a:r>
              <a:rPr lang="en-US" sz="2400" dirty="0"/>
              <a:t>What does each record represent?</a:t>
            </a:r>
          </a:p>
          <a:p>
            <a:pPr lvl="1"/>
            <a:r>
              <a:rPr lang="en-US" sz="2000" dirty="0"/>
              <a:t>a purchase, a person, a group of users?</a:t>
            </a:r>
          </a:p>
          <a:p>
            <a:pPr lvl="1"/>
            <a:r>
              <a:rPr lang="en-US" sz="2000" dirty="0"/>
              <a:t>A home, a city, a country?</a:t>
            </a:r>
          </a:p>
          <a:p>
            <a:pPr lvl="1"/>
            <a:r>
              <a:rPr lang="en-US" sz="2000" dirty="0"/>
              <a:t>A minute, an hour, a year?   </a:t>
            </a:r>
          </a:p>
          <a:p>
            <a:r>
              <a:rPr lang="en-US" sz="2400" dirty="0"/>
              <a:t>Do all records capture granularity at the same level?</a:t>
            </a:r>
          </a:p>
          <a:p>
            <a:pPr lvl="1"/>
            <a:r>
              <a:rPr lang="en-US" sz="2000" dirty="0"/>
              <a:t>Data sometimes includes summaries as records</a:t>
            </a:r>
          </a:p>
          <a:p>
            <a:r>
              <a:rPr lang="en-US" sz="2400" dirty="0"/>
              <a:t>If the data are coarse, </a:t>
            </a:r>
            <a:r>
              <a:rPr lang="en-US" sz="2400"/>
              <a:t>how were they </a:t>
            </a:r>
            <a:r>
              <a:rPr lang="en-US" sz="2400" dirty="0"/>
              <a:t>aggregated?</a:t>
            </a:r>
          </a:p>
          <a:p>
            <a:pPr lvl="1"/>
            <a:r>
              <a:rPr lang="en-US" sz="2000" dirty="0"/>
              <a:t>Sampling, averaging, summing</a:t>
            </a:r>
            <a:r>
              <a:rPr lang="mr-IN" sz="2000" dirty="0"/>
              <a:t>…</a:t>
            </a:r>
            <a:endParaRPr lang="en-US" sz="2000" dirty="0"/>
          </a:p>
          <a:p>
            <a:r>
              <a:rPr lang="en-US" sz="2400" dirty="0"/>
              <a:t>A note on time series data:</a:t>
            </a:r>
          </a:p>
          <a:p>
            <a:pPr lvl="1"/>
            <a:r>
              <a:rPr lang="en-US" sz="2000" dirty="0"/>
              <a:t>Here granularity addresses what period the data are </a:t>
            </a:r>
            <a:r>
              <a:rPr lang="en-US" sz="2000" i="1" dirty="0"/>
              <a:t>aggregated</a:t>
            </a:r>
            <a:r>
              <a:rPr lang="en-US" sz="2000" dirty="0"/>
              <a:t> (usually, averaged) over</a:t>
            </a:r>
          </a:p>
          <a:p>
            <a:pPr lvl="1"/>
            <a:r>
              <a:rPr lang="en-US" sz="2000" dirty="0"/>
              <a:t>Temporality (coming soon) addresses when and how often measurements are made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B919-0985-CA47-92F6-4ED41B9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8D7-2DBD-BC45-BB9B-D12C3B6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how much time, how many people, what spatial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C1B-A283-6946-887F-000035B6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Does the data cover the topic of interest?</a:t>
            </a:r>
          </a:p>
          <a:p>
            <a:pPr lvl="1"/>
            <a:r>
              <a:rPr lang="en-US" dirty="0"/>
              <a:t>Subset of a population?</a:t>
            </a:r>
          </a:p>
          <a:p>
            <a:pPr lvl="1"/>
            <a:r>
              <a:rPr lang="en-US" dirty="0"/>
              <a:t>Specific range in time</a:t>
            </a:r>
          </a:p>
          <a:p>
            <a:pPr lvl="1"/>
            <a:r>
              <a:rPr lang="en-US" dirty="0"/>
              <a:t>Specific location</a:t>
            </a:r>
          </a:p>
          <a:p>
            <a:r>
              <a:rPr lang="en-US" dirty="0"/>
              <a:t>How complete are the data?  </a:t>
            </a:r>
          </a:p>
          <a:p>
            <a:pPr lvl="1"/>
            <a:r>
              <a:rPr lang="en-US" dirty="0"/>
              <a:t>Are countries missing?</a:t>
            </a:r>
          </a:p>
          <a:p>
            <a:pPr lvl="1"/>
            <a:r>
              <a:rPr lang="en-US" dirty="0"/>
              <a:t>Are periods of time missing?</a:t>
            </a:r>
          </a:p>
          <a:p>
            <a:r>
              <a:rPr lang="en-US" dirty="0"/>
              <a:t>These questions matter for assessing </a:t>
            </a:r>
            <a:r>
              <a:rPr lang="en-US" i="1" dirty="0"/>
              <a:t>external validity.  </a:t>
            </a:r>
            <a:r>
              <a:rPr lang="en-US" dirty="0"/>
              <a:t>Why?</a:t>
            </a:r>
          </a:p>
          <a:p>
            <a:pPr lvl="1"/>
            <a:r>
              <a:rPr lang="en-US" dirty="0"/>
              <a:t>External validity: how well your model can be expected to apply to other settings</a:t>
            </a:r>
          </a:p>
          <a:p>
            <a:pPr lvl="1"/>
            <a:r>
              <a:rPr lang="en-US" dirty="0"/>
              <a:t>Simply: If your observations aren’t taken from the process you want to model, then you need to cautiously apply your model in new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C02E-8FD9-CC47-A299-B841E6E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8DF-E3BE-6D44-AC0A-8AED086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Temporality: How is time represented in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72-C639-704B-B53E-8EA12022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the date and time fields in the dataset?</a:t>
            </a:r>
          </a:p>
          <a:p>
            <a:pPr lvl="1"/>
            <a:r>
              <a:rPr lang="en-US" dirty="0"/>
              <a:t>Beware of time zones, daylight savings!</a:t>
            </a:r>
          </a:p>
          <a:p>
            <a:r>
              <a:rPr lang="en-US" dirty="0"/>
              <a:t>What representation do the date and time fields have in the data?</a:t>
            </a:r>
          </a:p>
          <a:p>
            <a:r>
              <a:rPr lang="en-US" dirty="0"/>
              <a:t>This topic blurs into granularity!</a:t>
            </a:r>
          </a:p>
          <a:p>
            <a:r>
              <a:rPr lang="en-US" dirty="0"/>
              <a:t>But here we ask: when and how often? </a:t>
            </a:r>
          </a:p>
          <a:p>
            <a:pPr lvl="1"/>
            <a:r>
              <a:rPr lang="en-US" dirty="0"/>
              <a:t>Granularity asks: Over what duration are the </a:t>
            </a:r>
            <a:r>
              <a:rPr lang="en-US"/>
              <a:t>data aggregated?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A1-58A1-4B49-8A94-FE04353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C67-BF27-4140-8271-578D18D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Faithfulness: are the data trustworthy?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12F6-EA49-EB4F-9569-A92A0090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Faithful data lack:</a:t>
            </a:r>
          </a:p>
          <a:p>
            <a:r>
              <a:rPr lang="en-US" dirty="0"/>
              <a:t>Unrealistic or incorrect values</a:t>
            </a:r>
          </a:p>
          <a:p>
            <a:r>
              <a:rPr lang="en-US" dirty="0"/>
              <a:t>Violations of obvious dependencies</a:t>
            </a:r>
          </a:p>
          <a:p>
            <a:pPr lvl="1"/>
            <a:r>
              <a:rPr lang="en-US" dirty="0"/>
              <a:t>E.g. age and birthday for individuals don’t match</a:t>
            </a:r>
          </a:p>
          <a:p>
            <a:pPr lvl="1"/>
            <a:r>
              <a:rPr lang="en-US" dirty="0"/>
              <a:t>E.g. sorting by record ID gives different result than sorting by time in </a:t>
            </a:r>
            <a:r>
              <a:rPr lang="en-US" dirty="0" err="1"/>
              <a:t>PurpleAir</a:t>
            </a:r>
            <a:r>
              <a:rPr lang="en-US" dirty="0"/>
              <a:t> data</a:t>
            </a:r>
          </a:p>
          <a:p>
            <a:r>
              <a:rPr lang="en-US" dirty="0"/>
              <a:t>Hand-entered data</a:t>
            </a:r>
          </a:p>
          <a:p>
            <a:pPr lvl="1"/>
            <a:r>
              <a:rPr lang="en-US" dirty="0"/>
              <a:t>Spelling errors, etc.  </a:t>
            </a:r>
          </a:p>
          <a:p>
            <a:r>
              <a:rPr lang="en-US" dirty="0"/>
              <a:t>Clear signs of falsified data</a:t>
            </a:r>
          </a:p>
          <a:p>
            <a:pPr lvl="1"/>
            <a:r>
              <a:rPr lang="en-US" dirty="0"/>
              <a:t>E.g. repeated names, fake looking email addresses, or repeated use of uncommon names or fields.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155A-F6E2-D14A-B101-93D2B75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2416"/>
            <a:ext cx="108013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Summary: How do you “do” EDA?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1941"/>
            <a:ext cx="10515600" cy="5305891"/>
          </a:xfrm>
        </p:spPr>
        <p:txBody>
          <a:bodyPr>
            <a:normAutofit/>
          </a:bodyPr>
          <a:lstStyle/>
          <a:p>
            <a:r>
              <a:rPr lang="en-US" dirty="0"/>
              <a:t>Examine data and meta-data: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date, size, organization, and structure of the data?</a:t>
            </a:r>
          </a:p>
          <a:p>
            <a:r>
              <a:rPr lang="en-US" dirty="0"/>
              <a:t>Examine each field/attribute/dimension individually</a:t>
            </a:r>
          </a:p>
          <a:p>
            <a:r>
              <a:rPr lang="en-US" dirty="0"/>
              <a:t>Examine pairs of related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Stratifying earlier analysis: break down grades by major … </a:t>
            </a:r>
          </a:p>
          <a:p>
            <a:r>
              <a:rPr lang="en-US" dirty="0">
                <a:solidFill>
                  <a:srgbClr val="000000"/>
                </a:solidFill>
              </a:rPr>
              <a:t>Along the way:</a:t>
            </a:r>
          </a:p>
          <a:p>
            <a:pPr lvl="1"/>
            <a:r>
              <a:rPr lang="en-US" dirty="0"/>
              <a:t>Visualize/summarize the data (next time!)</a:t>
            </a:r>
          </a:p>
          <a:p>
            <a:pPr lvl="1"/>
            <a:r>
              <a:rPr lang="en-US" dirty="0"/>
              <a:t>Test your assumptions about the data, for example</a:t>
            </a:r>
          </a:p>
          <a:p>
            <a:pPr lvl="2"/>
            <a:r>
              <a:rPr lang="en-US" dirty="0"/>
              <a:t>“The range should be…”</a:t>
            </a:r>
          </a:p>
          <a:p>
            <a:pPr lvl="2"/>
            <a:r>
              <a:rPr lang="en-US" dirty="0"/>
              <a:t>“Sudden changes should not occur...”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Identify anomalies and either change update your assumptions or modify the data.</a:t>
            </a: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Record everything you do! (why?)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32ADF-5DCD-264D-B25B-3B9ABFF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89D-7A2B-6F4E-9CD9-A149D73A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5E8A-16D3-A541-9C5F-24816BF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missing values?</a:t>
            </a:r>
          </a:p>
          <a:p>
            <a:r>
              <a:rPr lang="en-US" dirty="0"/>
              <a:t>Are there cells where missing values were obviously filled in?</a:t>
            </a:r>
          </a:p>
          <a:p>
            <a:r>
              <a:rPr lang="en-US" dirty="0"/>
              <a:t>Are there cells where values are clearly wrong?</a:t>
            </a:r>
          </a:p>
          <a:p>
            <a:r>
              <a:rPr lang="en-US" dirty="0"/>
              <a:t>Are there values where two entries could mean the same thing?  Often human-entered values, e.g.:  </a:t>
            </a:r>
          </a:p>
          <a:p>
            <a:pPr lvl="1"/>
            <a:r>
              <a:rPr lang="en-US" dirty="0"/>
              <a:t>canine and k9; </a:t>
            </a:r>
          </a:p>
          <a:p>
            <a:pPr lvl="1"/>
            <a:r>
              <a:rPr lang="en-US" dirty="0"/>
              <a:t>recommend and recommend, </a:t>
            </a:r>
          </a:p>
          <a:p>
            <a:pPr lvl="1"/>
            <a:r>
              <a:rPr lang="en-US" dirty="0"/>
              <a:t>Zürich and Zurich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E02E-464F-6D42-8E8B-67C4F3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4E4-2B39-CA47-883B-9AD2AAA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7E0-2358-DE43-AFF3-F2DEC9D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and columns do you have when you start?</a:t>
            </a:r>
          </a:p>
          <a:p>
            <a:r>
              <a:rPr lang="en-US" dirty="0"/>
              <a:t>How many do you have after the merge?</a:t>
            </a:r>
          </a:p>
          <a:p>
            <a:r>
              <a:rPr lang="en-US" dirty="0"/>
              <a:t>What’s missing?  Is it acceptable to you if you’ve lost some data?</a:t>
            </a:r>
          </a:p>
          <a:p>
            <a:pPr lvl="1"/>
            <a:r>
              <a:rPr lang="en-US" dirty="0"/>
              <a:t>We’ll return to this when we talk about faithfulness and scope.  </a:t>
            </a:r>
          </a:p>
          <a:p>
            <a:r>
              <a:rPr lang="en-US" dirty="0"/>
              <a:t>I wrote a script for the class to use in the upcoming homework that helps decipher what data gets lost.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7DCD-8735-534B-AF25-7D8D97D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01-055B-D74D-B420-C90EB9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proceed</a:t>
            </a:r>
            <a:r>
              <a:rPr lang="en-US"/>
              <a:t>, we’ll </a:t>
            </a:r>
            <a:r>
              <a:rPr lang="en-US" dirty="0"/>
              <a:t>play with the </a:t>
            </a:r>
            <a:r>
              <a:rPr lang="en-US" dirty="0" err="1"/>
              <a:t>PurpleAir</a:t>
            </a:r>
            <a:r>
              <a:rPr lang="en-US" dirty="0"/>
              <a:t> data set.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AB3-8E8E-2A41-9AB9-DE0A5E00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3" y="1847850"/>
            <a:ext cx="59575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First, a little more on particulate matter (PM). </a:t>
            </a:r>
            <a:endParaRPr lang="en-US" dirty="0"/>
          </a:p>
          <a:p>
            <a:pPr lvl="1"/>
            <a:r>
              <a:rPr lang="en-US" dirty="0"/>
              <a:t>Many sizes and shapes and can be made up of hundreds of different chemicals.</a:t>
            </a:r>
          </a:p>
          <a:p>
            <a:pPr lvl="1"/>
            <a:r>
              <a:rPr lang="en-US" dirty="0"/>
              <a:t>Some directly from a source: construction sites, unpaved roads, fields, smokestacks or fires.</a:t>
            </a:r>
          </a:p>
          <a:p>
            <a:pPr lvl="1"/>
            <a:r>
              <a:rPr lang="en-US" dirty="0"/>
              <a:t>Most form in the atmosphere by complex reactions of chemicals such as sulfur dioxide and nitrogen oxides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ABF5-9B1D-DF4F-9DA4-D0F6B6B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B2D8D-1887-C149-8B9D-CEC9971D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20" y="2086769"/>
            <a:ext cx="5561949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4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7B4-B79E-874C-905F-9BAC5B7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PM2.5…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542-5AF8-774B-85C3-6135461A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637520" cy="5397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(text adapted from </a:t>
            </a:r>
            <a:r>
              <a:rPr lang="en-US" dirty="0" err="1"/>
              <a:t>epa.gov</a:t>
            </a:r>
            <a:r>
              <a:rPr lang="en-US" dirty="0"/>
              <a:t>) Health </a:t>
            </a:r>
            <a:br>
              <a:rPr lang="en-US" dirty="0"/>
            </a:br>
            <a:r>
              <a:rPr lang="en-US" dirty="0"/>
              <a:t>effects:</a:t>
            </a:r>
          </a:p>
          <a:p>
            <a:pPr lvl="1"/>
            <a:r>
              <a:rPr lang="en-US" dirty="0"/>
              <a:t>premature death in people with heart or </a:t>
            </a:r>
            <a:br>
              <a:rPr lang="en-US" dirty="0"/>
            </a:br>
            <a:r>
              <a:rPr lang="en-US" dirty="0"/>
              <a:t>lung disease</a:t>
            </a:r>
          </a:p>
          <a:p>
            <a:pPr lvl="1"/>
            <a:r>
              <a:rPr lang="en-US" dirty="0"/>
              <a:t>nonfatal heart attacks</a:t>
            </a:r>
          </a:p>
          <a:p>
            <a:pPr lvl="1"/>
            <a:r>
              <a:rPr lang="en-US" dirty="0"/>
              <a:t>irregular heartbeat</a:t>
            </a:r>
          </a:p>
          <a:p>
            <a:pPr lvl="1"/>
            <a:r>
              <a:rPr lang="en-US" dirty="0"/>
              <a:t>aggravated asthma</a:t>
            </a:r>
          </a:p>
          <a:p>
            <a:pPr lvl="1"/>
            <a:r>
              <a:rPr lang="en-US" dirty="0"/>
              <a:t>decreased lung function</a:t>
            </a:r>
          </a:p>
          <a:p>
            <a:pPr lvl="1"/>
            <a:r>
              <a:rPr lang="en-US" dirty="0"/>
              <a:t>increased respiratory symptoms, such as </a:t>
            </a:r>
            <a:br>
              <a:rPr lang="en-US" dirty="0"/>
            </a:br>
            <a:r>
              <a:rPr lang="en-US" dirty="0"/>
              <a:t>irritation of the airways</a:t>
            </a:r>
          </a:p>
          <a:p>
            <a:r>
              <a:rPr lang="en-US" dirty="0"/>
              <a:t>Environmental effects</a:t>
            </a:r>
          </a:p>
          <a:p>
            <a:pPr lvl="1"/>
            <a:r>
              <a:rPr lang="en-US" dirty="0"/>
              <a:t>makes lakes and streams acidic</a:t>
            </a:r>
          </a:p>
          <a:p>
            <a:pPr lvl="1"/>
            <a:r>
              <a:rPr lang="en-US" dirty="0"/>
              <a:t>changes the nutrient balance in coastal waters and large river basins</a:t>
            </a:r>
          </a:p>
          <a:p>
            <a:pPr lvl="1"/>
            <a:r>
              <a:rPr lang="en-US" dirty="0"/>
              <a:t>depletes soil nutrients</a:t>
            </a:r>
          </a:p>
          <a:p>
            <a:pPr lvl="1"/>
            <a:r>
              <a:rPr lang="en-US" dirty="0"/>
              <a:t>damages sensitive forests and farm crops</a:t>
            </a:r>
          </a:p>
          <a:p>
            <a:pPr lvl="1"/>
            <a:r>
              <a:rPr lang="en-US" dirty="0"/>
              <a:t>affects the diversity of ecosystems</a:t>
            </a:r>
          </a:p>
          <a:p>
            <a:pPr lvl="1"/>
            <a:r>
              <a:rPr lang="en-US" dirty="0"/>
              <a:t>contributes to acid rain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DC2E-8D1A-F94F-B9E2-EC7F644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2B771E0-24C7-C548-BBF7-D918F962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40" y="388619"/>
            <a:ext cx="5130800" cy="41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5E8-5508-D045-9890-A3845A8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523-53AF-FE4F-A620-A4251A6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can approach EDA by asking questions about the data: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Temporality</a:t>
            </a:r>
          </a:p>
          <a:p>
            <a:r>
              <a:rPr lang="en-US" dirty="0"/>
              <a:t>Faithfulness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E564-C00E-7A42-B959-54073575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F94-753F-3948-B515-BEFC415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how are the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4C4-F8F2-CD44-ABD0-C3D9222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the data in a standard format or encoding?</a:t>
            </a:r>
          </a:p>
          <a:p>
            <a:pPr lvl="1"/>
            <a:r>
              <a:rPr lang="en-US" dirty="0"/>
              <a:t>Tabular data: CSV, TSV, Excel, SQL</a:t>
            </a:r>
          </a:p>
          <a:p>
            <a:pPr lvl="1"/>
            <a:r>
              <a:rPr lang="en-US" dirty="0"/>
              <a:t>Nested data: JSON, XML</a:t>
            </a:r>
          </a:p>
          <a:p>
            <a:r>
              <a:rPr lang="en-US" dirty="0"/>
              <a:t>Are the data organized in records (e.g. rows)? If not, can we define records by parsing the data?</a:t>
            </a:r>
          </a:p>
          <a:p>
            <a:r>
              <a:rPr lang="en-US" dirty="0"/>
              <a:t>Are the data nested? If so, can we reasonably un-nest the data?</a:t>
            </a:r>
          </a:p>
          <a:p>
            <a:pPr lvl="1"/>
            <a:r>
              <a:rPr lang="en-US" dirty="0"/>
              <a:t>Why would we ant to do </a:t>
            </a:r>
            <a:r>
              <a:rPr lang="en-US"/>
              <a:t>this?</a:t>
            </a:r>
            <a:endParaRPr lang="en-US" dirty="0"/>
          </a:p>
          <a:p>
            <a:r>
              <a:rPr lang="en-US" dirty="0"/>
              <a:t>Do the data reference other data? If so, can we join the data?</a:t>
            </a:r>
          </a:p>
          <a:p>
            <a:r>
              <a:rPr lang="en-US" dirty="0"/>
              <a:t>What are the fields (e.g. columns) in each record? What is the type of each column?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8E2-6203-C645-9E96-5772F90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A39D-1B86-1E4A-B781-D7A0709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data files formatted?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00298-7C63-0A4C-8D02-4E640C66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86" y="1480920"/>
            <a:ext cx="6997776" cy="33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1EB9-82D1-E44C-96D9-C56D4AB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765" y="3015568"/>
            <a:ext cx="6997776" cy="303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5B11-3955-4C4F-A85C-EDE7F22D10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990" y="4705210"/>
            <a:ext cx="8081210" cy="202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0423B-354A-4549-9240-B9FF686F80F2}"/>
              </a:ext>
            </a:extLst>
          </p:cNvPr>
          <p:cNvSpPr txBox="1"/>
          <p:nvPr/>
        </p:nvSpPr>
        <p:spPr>
          <a:xfrm>
            <a:off x="7367110" y="1480920"/>
            <a:ext cx="341471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TSV</a:t>
            </a:r>
          </a:p>
          <a:p>
            <a:r>
              <a:rPr lang="en-US" sz="2400" dirty="0"/>
              <a:t>Tab separated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EE4C-0B1D-F448-BA85-53C10B244CA2}"/>
              </a:ext>
            </a:extLst>
          </p:cNvPr>
          <p:cNvSpPr txBox="1"/>
          <p:nvPr/>
        </p:nvSpPr>
        <p:spPr>
          <a:xfrm>
            <a:off x="8422541" y="3011377"/>
            <a:ext cx="3153427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CSV</a:t>
            </a:r>
          </a:p>
          <a:p>
            <a:r>
              <a:rPr lang="en-US" sz="2400" dirty="0"/>
              <a:t>Comma separated </a:t>
            </a:r>
            <a:br>
              <a:rPr lang="en-US" sz="2400" dirty="0"/>
            </a:br>
            <a:r>
              <a:rPr lang="en-US" sz="2400" dirty="0"/>
              <a:t>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0900-B907-BC4B-85A6-382394CCACF6}"/>
              </a:ext>
            </a:extLst>
          </p:cNvPr>
          <p:cNvSpPr txBox="1"/>
          <p:nvPr/>
        </p:nvSpPr>
        <p:spPr>
          <a:xfrm>
            <a:off x="10113492" y="4317013"/>
            <a:ext cx="124745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BB25-BA2E-8149-AEFA-70C7665BC9B6}"/>
              </a:ext>
            </a:extLst>
          </p:cNvPr>
          <p:cNvSpPr txBox="1"/>
          <p:nvPr/>
        </p:nvSpPr>
        <p:spPr>
          <a:xfrm>
            <a:off x="9961274" y="2458092"/>
            <a:ext cx="195043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Which is the best?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C46F3-AB3F-0544-885F-BBDFB3E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261-2D0F-124A-B78F-2EFA192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7" y="0"/>
            <a:ext cx="11676220" cy="1325563"/>
          </a:xfrm>
        </p:spPr>
        <p:txBody>
          <a:bodyPr/>
          <a:lstStyle/>
          <a:p>
            <a:r>
              <a:rPr lang="en-US" dirty="0"/>
              <a:t>Comma and Tab Separated Values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3CFBB-E42D-E947-B40E-12B9E64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45" y="1325563"/>
            <a:ext cx="10515600" cy="5203574"/>
          </a:xfrm>
        </p:spPr>
        <p:txBody>
          <a:bodyPr>
            <a:normAutofit/>
          </a:bodyPr>
          <a:lstStyle/>
          <a:p>
            <a:r>
              <a:rPr lang="en-US" dirty="0"/>
              <a:t>Tabular data where</a:t>
            </a:r>
          </a:p>
          <a:p>
            <a:pPr lvl="1"/>
            <a:r>
              <a:rPr lang="en-US" dirty="0"/>
              <a:t>records are delimited by a </a:t>
            </a:r>
            <a:r>
              <a:rPr lang="en-US" i="1" dirty="0"/>
              <a:t>newline</a:t>
            </a:r>
            <a:r>
              <a:rPr lang="en-US" dirty="0"/>
              <a:t>: “\n”, “\r\n”</a:t>
            </a:r>
          </a:p>
          <a:p>
            <a:pPr lvl="1"/>
            <a:r>
              <a:rPr lang="en-US" dirty="0"/>
              <a:t>Fields are delimited by ‘,’ (comma) or ‘\t’ (tab)</a:t>
            </a:r>
          </a:p>
          <a:p>
            <a:r>
              <a:rPr lang="en-US" dirty="0"/>
              <a:t>Very Common! </a:t>
            </a:r>
          </a:p>
          <a:p>
            <a:r>
              <a:rPr lang="en-US" dirty="0"/>
              <a:t>Main issue?</a:t>
            </a:r>
          </a:p>
          <a:p>
            <a:pPr lvl="1"/>
            <a:r>
              <a:rPr lang="en-US" dirty="0"/>
              <a:t>Some things that</a:t>
            </a:r>
            <a:br>
              <a:rPr lang="en-US" dirty="0"/>
            </a:br>
            <a:r>
              <a:rPr lang="en-US" dirty="0"/>
              <a:t>are part of the record</a:t>
            </a:r>
            <a:br>
              <a:rPr lang="en-US" dirty="0"/>
            </a:br>
            <a:r>
              <a:rPr lang="en-US" dirty="0"/>
              <a:t>get interpreted as </a:t>
            </a:r>
            <a:br>
              <a:rPr lang="en-US" dirty="0"/>
            </a:br>
            <a:r>
              <a:rPr lang="en-US" dirty="0"/>
              <a:t>delimiters: </a:t>
            </a:r>
            <a:br>
              <a:rPr lang="en-US" dirty="0"/>
            </a:br>
            <a:r>
              <a:rPr lang="en-US" dirty="0"/>
              <a:t>Commas, tabs, </a:t>
            </a:r>
            <a:br>
              <a:rPr lang="en-US" dirty="0"/>
            </a:br>
            <a:r>
              <a:rPr lang="en-US" dirty="0"/>
              <a:t>quotation marks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850B-37EA-8E43-85A7-4DD8E01D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084" y="2779336"/>
            <a:ext cx="6997776" cy="33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0948-090F-B642-A5DB-73339ED3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431" y="3700194"/>
            <a:ext cx="6997776" cy="30374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352CB-408B-204C-BC65-8E37C130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29135</TotalTime>
  <Words>1136</Words>
  <Application>Microsoft Macintosh PowerPoint</Application>
  <PresentationFormat>Widescreen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CrimsonText-Roman</vt:lpstr>
      <vt:lpstr>Office Theme</vt:lpstr>
      <vt:lpstr>Data, Environment and Society  Exploratory Data Analysis and Data Cleaning</vt:lpstr>
      <vt:lpstr>Questions for data cleaning</vt:lpstr>
      <vt:lpstr>Data merging</vt:lpstr>
      <vt:lpstr>As we proceed, we’ll play with the PurpleAir data set.  </vt:lpstr>
      <vt:lpstr>More on PM2.5…</vt:lpstr>
      <vt:lpstr>Exploratory Data Analysis (EDA)</vt:lpstr>
      <vt:lpstr>Structure – how are the data stored?</vt:lpstr>
      <vt:lpstr>How are these data files formatted?</vt:lpstr>
      <vt:lpstr>Comma and Tab Separated Values Files</vt:lpstr>
      <vt:lpstr>JavaScript Object Notation (JSON)</vt:lpstr>
      <vt:lpstr>JavaScript Object Notation (JSON)</vt:lpstr>
      <vt:lpstr>Let’s dig into today’s jupyter notebook</vt:lpstr>
      <vt:lpstr>Granularity – how are the data aggregated?</vt:lpstr>
      <vt:lpstr>Scope – how much time, how many people, what spatial area?</vt:lpstr>
      <vt:lpstr>Temporality: How is time represented in the data?</vt:lpstr>
      <vt:lpstr>Faithfulness: are the data trustworthy?</vt:lpstr>
      <vt:lpstr>Summary: How do you “do” EDA?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366</cp:revision>
  <dcterms:created xsi:type="dcterms:W3CDTF">2018-08-20T12:51:30Z</dcterms:created>
  <dcterms:modified xsi:type="dcterms:W3CDTF">2023-09-07T22:17:16Z</dcterms:modified>
</cp:coreProperties>
</file>