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3"/>
  </p:notesMasterIdLst>
  <p:sldIdLst>
    <p:sldId id="644" r:id="rId2"/>
    <p:sldId id="326" r:id="rId3"/>
    <p:sldId id="651" r:id="rId4"/>
    <p:sldId id="646" r:id="rId5"/>
    <p:sldId id="649" r:id="rId6"/>
    <p:sldId id="647" r:id="rId7"/>
    <p:sldId id="650" r:id="rId8"/>
    <p:sldId id="648" r:id="rId9"/>
    <p:sldId id="652" r:id="rId10"/>
    <p:sldId id="653" r:id="rId11"/>
    <p:sldId id="628" r:id="rId12"/>
    <p:sldId id="625" r:id="rId13"/>
    <p:sldId id="626" r:id="rId14"/>
    <p:sldId id="645" r:id="rId15"/>
    <p:sldId id="654" r:id="rId16"/>
    <p:sldId id="627" r:id="rId17"/>
    <p:sldId id="607" r:id="rId18"/>
    <p:sldId id="608" r:id="rId19"/>
    <p:sldId id="609" r:id="rId20"/>
    <p:sldId id="610" r:id="rId21"/>
    <p:sldId id="61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560"/>
    <p:restoredTop sz="79678"/>
  </p:normalViewPr>
  <p:slideViewPr>
    <p:cSldViewPr snapToGrid="0" snapToObjects="1">
      <p:cViewPr varScale="1">
        <p:scale>
          <a:sx n="77" d="100"/>
          <a:sy n="77" d="100"/>
        </p:scale>
        <p:origin x="208" y="920"/>
      </p:cViewPr>
      <p:guideLst/>
    </p:cSldViewPr>
  </p:slideViewPr>
  <p:notesTextViewPr>
    <p:cViewPr>
      <p:scale>
        <a:sx n="1" d="1"/>
        <a:sy n="1" d="1"/>
      </p:scale>
      <p:origin x="0" y="0"/>
    </p:cViewPr>
  </p:notesTextViewPr>
  <p:sorterViewPr>
    <p:cViewPr>
      <p:scale>
        <a:sx n="120" d="100"/>
        <a:sy n="12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86939B-C2BD-984A-B580-7D8280183BCE}" type="datetimeFigureOut">
              <a:rPr lang="en-US" smtClean="0"/>
              <a:t>9/5/23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19A83E-0401-A34D-9C72-7E11B0EBD118}" type="slidenum">
              <a:rPr lang="en-US" smtClean="0"/>
              <a:t>‹#›</a:t>
            </a:fld>
            <a:endParaRPr lang="en-US"/>
          </a:p>
        </p:txBody>
      </p:sp>
    </p:spTree>
    <p:extLst>
      <p:ext uri="{BB962C8B-B14F-4D97-AF65-F5344CB8AC3E}">
        <p14:creationId xmlns:p14="http://schemas.microsoft.com/office/powerpoint/2010/main" val="2713055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Big data: many fields, or features, per data point.  I.e. the data are both numerous and WIDE</a:t>
            </a:r>
          </a:p>
        </p:txBody>
      </p:sp>
      <p:sp>
        <p:nvSpPr>
          <p:cNvPr id="4" name="Slide Number Placeholder 3"/>
          <p:cNvSpPr>
            <a:spLocks noGrp="1"/>
          </p:cNvSpPr>
          <p:nvPr>
            <p:ph type="sldNum" sz="quarter" idx="5"/>
          </p:nvPr>
        </p:nvSpPr>
        <p:spPr/>
        <p:txBody>
          <a:bodyPr/>
          <a:lstStyle/>
          <a:p>
            <a:fld id="{D819A83E-0401-A34D-9C72-7E11B0EBD118}" type="slidenum">
              <a:rPr lang="en-US" smtClean="0"/>
              <a:t>2</a:t>
            </a:fld>
            <a:endParaRPr lang="en-US"/>
          </a:p>
        </p:txBody>
      </p:sp>
    </p:spTree>
    <p:extLst>
      <p:ext uri="{BB962C8B-B14F-4D97-AF65-F5344CB8AC3E}">
        <p14:creationId xmlns:p14="http://schemas.microsoft.com/office/powerpoint/2010/main" val="2618201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Observation: a row</a:t>
            </a:r>
          </a:p>
        </p:txBody>
      </p:sp>
      <p:sp>
        <p:nvSpPr>
          <p:cNvPr id="4" name="Slide Number Placeholder 3"/>
          <p:cNvSpPr>
            <a:spLocks noGrp="1"/>
          </p:cNvSpPr>
          <p:nvPr>
            <p:ph type="sldNum" sz="quarter" idx="5"/>
          </p:nvPr>
        </p:nvSpPr>
        <p:spPr/>
        <p:txBody>
          <a:bodyPr/>
          <a:lstStyle/>
          <a:p>
            <a:fld id="{D819A83E-0401-A34D-9C72-7E11B0EBD118}" type="slidenum">
              <a:rPr lang="en-US" smtClean="0"/>
              <a:t>7</a:t>
            </a:fld>
            <a:endParaRPr lang="en-US"/>
          </a:p>
        </p:txBody>
      </p:sp>
    </p:spTree>
    <p:extLst>
      <p:ext uri="{BB962C8B-B14F-4D97-AF65-F5344CB8AC3E}">
        <p14:creationId xmlns:p14="http://schemas.microsoft.com/office/powerpoint/2010/main" val="3613450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Observation: a row</a:t>
            </a:r>
          </a:p>
        </p:txBody>
      </p:sp>
      <p:sp>
        <p:nvSpPr>
          <p:cNvPr id="4" name="Slide Number Placeholder 3"/>
          <p:cNvSpPr>
            <a:spLocks noGrp="1"/>
          </p:cNvSpPr>
          <p:nvPr>
            <p:ph type="sldNum" sz="quarter" idx="5"/>
          </p:nvPr>
        </p:nvSpPr>
        <p:spPr/>
        <p:txBody>
          <a:bodyPr/>
          <a:lstStyle/>
          <a:p>
            <a:fld id="{D819A83E-0401-A34D-9C72-7E11B0EBD118}" type="slidenum">
              <a:rPr lang="en-US" smtClean="0"/>
              <a:t>9</a:t>
            </a:fld>
            <a:endParaRPr lang="en-US"/>
          </a:p>
        </p:txBody>
      </p:sp>
    </p:spTree>
    <p:extLst>
      <p:ext uri="{BB962C8B-B14F-4D97-AF65-F5344CB8AC3E}">
        <p14:creationId xmlns:p14="http://schemas.microsoft.com/office/powerpoint/2010/main" val="811942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this type of merge is an “inner” merge.  Later in the course we’ll talk about outer, left, and right merges.</a:t>
            </a:r>
          </a:p>
        </p:txBody>
      </p:sp>
      <p:sp>
        <p:nvSpPr>
          <p:cNvPr id="4" name="Slide Number Placeholder 3"/>
          <p:cNvSpPr>
            <a:spLocks noGrp="1"/>
          </p:cNvSpPr>
          <p:nvPr>
            <p:ph type="sldNum" sz="quarter" idx="5"/>
          </p:nvPr>
        </p:nvSpPr>
        <p:spPr/>
        <p:txBody>
          <a:bodyPr/>
          <a:lstStyle/>
          <a:p>
            <a:fld id="{D819A83E-0401-A34D-9C72-7E11B0EBD118}" type="slidenum">
              <a:rPr lang="en-US" smtClean="0"/>
              <a:t>13</a:t>
            </a:fld>
            <a:endParaRPr lang="en-US"/>
          </a:p>
        </p:txBody>
      </p:sp>
    </p:spTree>
    <p:extLst>
      <p:ext uri="{BB962C8B-B14F-4D97-AF65-F5344CB8AC3E}">
        <p14:creationId xmlns:p14="http://schemas.microsoft.com/office/powerpoint/2010/main" val="2880184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F7FC9-EB7A-7549-9100-EC301E4F2A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006314-D634-B242-A8A1-A7D3A21723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B85114-DFAD-FA42-99B8-ABC78BA64E3C}"/>
              </a:ext>
            </a:extLst>
          </p:cNvPr>
          <p:cNvSpPr>
            <a:spLocks noGrp="1"/>
          </p:cNvSpPr>
          <p:nvPr>
            <p:ph type="dt" sz="half" idx="10"/>
          </p:nvPr>
        </p:nvSpPr>
        <p:spPr/>
        <p:txBody>
          <a:bodyPr/>
          <a:lstStyle/>
          <a:p>
            <a:fld id="{B1D46398-99B6-BE42-92B0-8434C3A0DC98}" type="datetime1">
              <a:rPr lang="en-US" smtClean="0"/>
              <a:t>9/5/23</a:t>
            </a:fld>
            <a:endParaRPr lang="en-US"/>
          </a:p>
        </p:txBody>
      </p:sp>
      <p:sp>
        <p:nvSpPr>
          <p:cNvPr id="5" name="Footer Placeholder 4">
            <a:extLst>
              <a:ext uri="{FF2B5EF4-FFF2-40B4-BE49-F238E27FC236}">
                <a16:creationId xmlns:a16="http://schemas.microsoft.com/office/drawing/2014/main" id="{B0701FAE-5F87-7F4A-9CCA-B8F124001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5C2FB-62A5-FE46-AC0B-A30E7EA0A458}"/>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3976373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4E11B-CB46-C742-9413-DA364E5813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B0831B-ED8E-524D-BE5E-DCB04FAC22B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8D360D-C09F-0042-8921-689C24589462}"/>
              </a:ext>
            </a:extLst>
          </p:cNvPr>
          <p:cNvSpPr>
            <a:spLocks noGrp="1"/>
          </p:cNvSpPr>
          <p:nvPr>
            <p:ph type="dt" sz="half" idx="10"/>
          </p:nvPr>
        </p:nvSpPr>
        <p:spPr/>
        <p:txBody>
          <a:bodyPr/>
          <a:lstStyle/>
          <a:p>
            <a:fld id="{02A1511E-69ED-9742-A812-5C0E04F470DF}" type="datetime1">
              <a:rPr lang="en-US" smtClean="0"/>
              <a:t>9/5/23</a:t>
            </a:fld>
            <a:endParaRPr lang="en-US"/>
          </a:p>
        </p:txBody>
      </p:sp>
      <p:sp>
        <p:nvSpPr>
          <p:cNvPr id="5" name="Footer Placeholder 4">
            <a:extLst>
              <a:ext uri="{FF2B5EF4-FFF2-40B4-BE49-F238E27FC236}">
                <a16:creationId xmlns:a16="http://schemas.microsoft.com/office/drawing/2014/main" id="{866C5C5F-D3A3-A646-80A1-CA4F205547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7F5633-35E0-1342-8AD3-030863EEF54F}"/>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2621632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50BE4A-698F-8441-B90B-4DD98123EC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BD087F-2D87-2B4A-A336-5A5BDC82253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89C8B5-4535-5647-97E7-7C8451D8ECB8}"/>
              </a:ext>
            </a:extLst>
          </p:cNvPr>
          <p:cNvSpPr>
            <a:spLocks noGrp="1"/>
          </p:cNvSpPr>
          <p:nvPr>
            <p:ph type="dt" sz="half" idx="10"/>
          </p:nvPr>
        </p:nvSpPr>
        <p:spPr/>
        <p:txBody>
          <a:bodyPr/>
          <a:lstStyle/>
          <a:p>
            <a:fld id="{F2583637-3B42-8046-9D0F-2D5B9451C63F}" type="datetime1">
              <a:rPr lang="en-US" smtClean="0"/>
              <a:t>9/5/23</a:t>
            </a:fld>
            <a:endParaRPr lang="en-US"/>
          </a:p>
        </p:txBody>
      </p:sp>
      <p:sp>
        <p:nvSpPr>
          <p:cNvPr id="5" name="Footer Placeholder 4">
            <a:extLst>
              <a:ext uri="{FF2B5EF4-FFF2-40B4-BE49-F238E27FC236}">
                <a16:creationId xmlns:a16="http://schemas.microsoft.com/office/drawing/2014/main" id="{3D805573-B435-E649-8E0C-6C51B2C22D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A2DF6B-D06E-EB4B-8B56-7945E5595C13}"/>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173918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2E9F5-78A5-7E47-A51B-BBACFB93B2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0A9B87-2563-FF49-97C7-FDB09B7C6A3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E9A14-FF9A-9341-954A-8B797FAC3328}"/>
              </a:ext>
            </a:extLst>
          </p:cNvPr>
          <p:cNvSpPr>
            <a:spLocks noGrp="1"/>
          </p:cNvSpPr>
          <p:nvPr>
            <p:ph type="dt" sz="half" idx="10"/>
          </p:nvPr>
        </p:nvSpPr>
        <p:spPr/>
        <p:txBody>
          <a:bodyPr/>
          <a:lstStyle/>
          <a:p>
            <a:fld id="{57508C07-C2DD-9C49-9D7F-A816FEA7B671}" type="datetime1">
              <a:rPr lang="en-US" smtClean="0"/>
              <a:t>9/5/23</a:t>
            </a:fld>
            <a:endParaRPr lang="en-US"/>
          </a:p>
        </p:txBody>
      </p:sp>
      <p:sp>
        <p:nvSpPr>
          <p:cNvPr id="5" name="Footer Placeholder 4">
            <a:extLst>
              <a:ext uri="{FF2B5EF4-FFF2-40B4-BE49-F238E27FC236}">
                <a16:creationId xmlns:a16="http://schemas.microsoft.com/office/drawing/2014/main" id="{D0C4C552-29DA-6B4C-A1EF-8D282A9A98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294E0F-9E13-7043-BEAC-407BCDA6661E}"/>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3629697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BB985-3AD1-0A4E-AC60-C8A3DCCFAE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AFCA01-5AC6-7F43-92DD-09ABDB5083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A4D3608-6127-0445-8560-AA565DE4736D}"/>
              </a:ext>
            </a:extLst>
          </p:cNvPr>
          <p:cNvSpPr>
            <a:spLocks noGrp="1"/>
          </p:cNvSpPr>
          <p:nvPr>
            <p:ph type="dt" sz="half" idx="10"/>
          </p:nvPr>
        </p:nvSpPr>
        <p:spPr/>
        <p:txBody>
          <a:bodyPr/>
          <a:lstStyle/>
          <a:p>
            <a:fld id="{EC66AB0E-E8A8-3547-ABD4-B17C799B8E70}" type="datetime1">
              <a:rPr lang="en-US" smtClean="0"/>
              <a:t>9/5/23</a:t>
            </a:fld>
            <a:endParaRPr lang="en-US"/>
          </a:p>
        </p:txBody>
      </p:sp>
      <p:sp>
        <p:nvSpPr>
          <p:cNvPr id="5" name="Footer Placeholder 4">
            <a:extLst>
              <a:ext uri="{FF2B5EF4-FFF2-40B4-BE49-F238E27FC236}">
                <a16:creationId xmlns:a16="http://schemas.microsoft.com/office/drawing/2014/main" id="{F226F776-EA9A-0B4D-B0D8-42AF2F040D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94AD63-795E-8E46-A334-A2122F1E3705}"/>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995466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7E4BD-48C7-6546-BB94-E053C14090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BEF381-EF85-6D4A-B00F-55EF8A134F4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B97458-2564-DA42-A58A-44B80E39A82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06E1FC-9DDD-8848-94C3-D3F2779CE625}"/>
              </a:ext>
            </a:extLst>
          </p:cNvPr>
          <p:cNvSpPr>
            <a:spLocks noGrp="1"/>
          </p:cNvSpPr>
          <p:nvPr>
            <p:ph type="dt" sz="half" idx="10"/>
          </p:nvPr>
        </p:nvSpPr>
        <p:spPr/>
        <p:txBody>
          <a:bodyPr/>
          <a:lstStyle/>
          <a:p>
            <a:fld id="{26FF6B1D-80C0-144D-9085-BB87E8FDC143}" type="datetime1">
              <a:rPr lang="en-US" smtClean="0"/>
              <a:t>9/5/23</a:t>
            </a:fld>
            <a:endParaRPr lang="en-US"/>
          </a:p>
        </p:txBody>
      </p:sp>
      <p:sp>
        <p:nvSpPr>
          <p:cNvPr id="6" name="Footer Placeholder 5">
            <a:extLst>
              <a:ext uri="{FF2B5EF4-FFF2-40B4-BE49-F238E27FC236}">
                <a16:creationId xmlns:a16="http://schemas.microsoft.com/office/drawing/2014/main" id="{84FFD095-03DB-C449-A514-88105F3A25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DAF230-98BC-AD4A-93A4-371C839C24D3}"/>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239400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A7FE3-604D-5E41-B28D-A76AA24EAE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B5E32E-0769-A44E-B0A0-5CBBFBE75F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33B67E9-ED2B-5142-8093-87F1300BDA8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403D17-9BBD-914D-BAF3-0F417301BE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AC978B4-19FE-0C4E-8190-403E4347A5F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B1FFB-A876-3B48-9421-20B9B7F0BE32}"/>
              </a:ext>
            </a:extLst>
          </p:cNvPr>
          <p:cNvSpPr>
            <a:spLocks noGrp="1"/>
          </p:cNvSpPr>
          <p:nvPr>
            <p:ph type="dt" sz="half" idx="10"/>
          </p:nvPr>
        </p:nvSpPr>
        <p:spPr/>
        <p:txBody>
          <a:bodyPr/>
          <a:lstStyle/>
          <a:p>
            <a:fld id="{033DB963-62DE-E64B-A3E5-233717E090EA}" type="datetime1">
              <a:rPr lang="en-US" smtClean="0"/>
              <a:t>9/5/23</a:t>
            </a:fld>
            <a:endParaRPr lang="en-US"/>
          </a:p>
        </p:txBody>
      </p:sp>
      <p:sp>
        <p:nvSpPr>
          <p:cNvPr id="8" name="Footer Placeholder 7">
            <a:extLst>
              <a:ext uri="{FF2B5EF4-FFF2-40B4-BE49-F238E27FC236}">
                <a16:creationId xmlns:a16="http://schemas.microsoft.com/office/drawing/2014/main" id="{D16DDAFF-4366-F64C-A733-657E9564DC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7022AB-166E-0C43-BA74-44F24F86A48E}"/>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3540952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F71EE-34A9-3F44-B4A6-BC6D441A32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58D67C-5A5F-BE48-BA73-C886BFDCCB67}"/>
              </a:ext>
            </a:extLst>
          </p:cNvPr>
          <p:cNvSpPr>
            <a:spLocks noGrp="1"/>
          </p:cNvSpPr>
          <p:nvPr>
            <p:ph type="dt" sz="half" idx="10"/>
          </p:nvPr>
        </p:nvSpPr>
        <p:spPr/>
        <p:txBody>
          <a:bodyPr/>
          <a:lstStyle/>
          <a:p>
            <a:fld id="{6541AAF3-E701-A14B-AA10-126881CDB6B7}" type="datetime1">
              <a:rPr lang="en-US" smtClean="0"/>
              <a:t>9/5/23</a:t>
            </a:fld>
            <a:endParaRPr lang="en-US"/>
          </a:p>
        </p:txBody>
      </p:sp>
      <p:sp>
        <p:nvSpPr>
          <p:cNvPr id="4" name="Footer Placeholder 3">
            <a:extLst>
              <a:ext uri="{FF2B5EF4-FFF2-40B4-BE49-F238E27FC236}">
                <a16:creationId xmlns:a16="http://schemas.microsoft.com/office/drawing/2014/main" id="{D017026D-05C6-7C45-8AC7-F6E0F541B5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6544E9-8A61-634B-8666-644EB25C6FD2}"/>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3960628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4F6AAD-B439-8046-9684-2DCC1033E71C}"/>
              </a:ext>
            </a:extLst>
          </p:cNvPr>
          <p:cNvSpPr>
            <a:spLocks noGrp="1"/>
          </p:cNvSpPr>
          <p:nvPr>
            <p:ph type="dt" sz="half" idx="10"/>
          </p:nvPr>
        </p:nvSpPr>
        <p:spPr/>
        <p:txBody>
          <a:bodyPr/>
          <a:lstStyle/>
          <a:p>
            <a:fld id="{33AEA85F-1A0D-FB40-89B6-B711812C6CD4}" type="datetime1">
              <a:rPr lang="en-US" smtClean="0"/>
              <a:t>9/5/23</a:t>
            </a:fld>
            <a:endParaRPr lang="en-US"/>
          </a:p>
        </p:txBody>
      </p:sp>
      <p:sp>
        <p:nvSpPr>
          <p:cNvPr id="3" name="Footer Placeholder 2">
            <a:extLst>
              <a:ext uri="{FF2B5EF4-FFF2-40B4-BE49-F238E27FC236}">
                <a16:creationId xmlns:a16="http://schemas.microsoft.com/office/drawing/2014/main" id="{C905B655-4147-E441-9ADD-A7F489823C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99F4FF-0802-9D45-B611-0AA40D01E9E7}"/>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1779845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43DF0-EB36-D94A-AC72-E47A27462A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80FA92-9DDC-8F47-9C91-AAD58C2AF8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A870A4-C063-E842-B0E6-65EE01A17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7D139FA-BA47-3342-8D8A-6B0B00CCEE53}"/>
              </a:ext>
            </a:extLst>
          </p:cNvPr>
          <p:cNvSpPr>
            <a:spLocks noGrp="1"/>
          </p:cNvSpPr>
          <p:nvPr>
            <p:ph type="dt" sz="half" idx="10"/>
          </p:nvPr>
        </p:nvSpPr>
        <p:spPr/>
        <p:txBody>
          <a:bodyPr/>
          <a:lstStyle/>
          <a:p>
            <a:fld id="{6376105D-4ACF-D247-8A95-FB2BF3437DDC}" type="datetime1">
              <a:rPr lang="en-US" smtClean="0"/>
              <a:t>9/5/23</a:t>
            </a:fld>
            <a:endParaRPr lang="en-US"/>
          </a:p>
        </p:txBody>
      </p:sp>
      <p:sp>
        <p:nvSpPr>
          <p:cNvPr id="6" name="Footer Placeholder 5">
            <a:extLst>
              <a:ext uri="{FF2B5EF4-FFF2-40B4-BE49-F238E27FC236}">
                <a16:creationId xmlns:a16="http://schemas.microsoft.com/office/drawing/2014/main" id="{EAEA7600-BDF2-0E40-9712-E715096DF9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5AE18C-2963-7A4F-98B1-0E6976B2CFFE}"/>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1873937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36EDF-22E0-8D41-B6E7-B9975E74DB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746061-0198-524D-82B8-567EB785F6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D7BBDF-8A58-6D4B-A621-75351B9F43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57AE93-EC84-2045-9D83-E7B107574768}"/>
              </a:ext>
            </a:extLst>
          </p:cNvPr>
          <p:cNvSpPr>
            <a:spLocks noGrp="1"/>
          </p:cNvSpPr>
          <p:nvPr>
            <p:ph type="dt" sz="half" idx="10"/>
          </p:nvPr>
        </p:nvSpPr>
        <p:spPr/>
        <p:txBody>
          <a:bodyPr/>
          <a:lstStyle/>
          <a:p>
            <a:fld id="{F547101D-1226-3042-B730-6BFCF1732284}" type="datetime1">
              <a:rPr lang="en-US" smtClean="0"/>
              <a:t>9/5/23</a:t>
            </a:fld>
            <a:endParaRPr lang="en-US"/>
          </a:p>
        </p:txBody>
      </p:sp>
      <p:sp>
        <p:nvSpPr>
          <p:cNvPr id="6" name="Footer Placeholder 5">
            <a:extLst>
              <a:ext uri="{FF2B5EF4-FFF2-40B4-BE49-F238E27FC236}">
                <a16:creationId xmlns:a16="http://schemas.microsoft.com/office/drawing/2014/main" id="{4FECEE2A-A4D3-004D-8CA6-8BE601812B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F0027F-2959-8740-9557-B36F4C732E43}"/>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931367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7FA67B-1A12-3F4A-9E87-A303A8C40B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6D706B-C34E-1F44-BF0A-5F9C13EE41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D283D8-E35F-3B4B-A971-2BEBD9DF6A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865757-C995-F54B-BB8E-1A8FC8F96F6E}" type="datetime1">
              <a:rPr lang="en-US" smtClean="0"/>
              <a:t>9/5/23</a:t>
            </a:fld>
            <a:endParaRPr lang="en-US"/>
          </a:p>
        </p:txBody>
      </p:sp>
      <p:sp>
        <p:nvSpPr>
          <p:cNvPr id="5" name="Footer Placeholder 4">
            <a:extLst>
              <a:ext uri="{FF2B5EF4-FFF2-40B4-BE49-F238E27FC236}">
                <a16:creationId xmlns:a16="http://schemas.microsoft.com/office/drawing/2014/main" id="{239A3C66-6F9F-3C4D-B0B0-DB8D14C24E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F9C13D-EDDE-D648-8719-0E773DE716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4C0642-4071-7D48-AFF8-BD27182896CC}" type="slidenum">
              <a:rPr lang="en-US" smtClean="0"/>
              <a:t>‹#›</a:t>
            </a:fld>
            <a:endParaRPr lang="en-US"/>
          </a:p>
        </p:txBody>
      </p:sp>
    </p:spTree>
    <p:extLst>
      <p:ext uri="{BB962C8B-B14F-4D97-AF65-F5344CB8AC3E}">
        <p14:creationId xmlns:p14="http://schemas.microsoft.com/office/powerpoint/2010/main" val="2060432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0D6AB-0F0D-0842-B6E6-1016604EAE7B}"/>
              </a:ext>
            </a:extLst>
          </p:cNvPr>
          <p:cNvSpPr>
            <a:spLocks noGrp="1"/>
          </p:cNvSpPr>
          <p:nvPr>
            <p:ph type="title"/>
          </p:nvPr>
        </p:nvSpPr>
        <p:spPr/>
        <p:txBody>
          <a:bodyPr/>
          <a:lstStyle/>
          <a:p>
            <a:r>
              <a:rPr lang="en-US" dirty="0"/>
              <a:t>Objectives for today</a:t>
            </a:r>
          </a:p>
        </p:txBody>
      </p:sp>
      <p:sp>
        <p:nvSpPr>
          <p:cNvPr id="3" name="Slide Number Placeholder 2">
            <a:extLst>
              <a:ext uri="{FF2B5EF4-FFF2-40B4-BE49-F238E27FC236}">
                <a16:creationId xmlns:a16="http://schemas.microsoft.com/office/drawing/2014/main" id="{7E46A7BA-F23B-CA40-9A77-B7214A3310C5}"/>
              </a:ext>
            </a:extLst>
          </p:cNvPr>
          <p:cNvSpPr>
            <a:spLocks noGrp="1"/>
          </p:cNvSpPr>
          <p:nvPr>
            <p:ph type="sldNum" sz="quarter" idx="12"/>
          </p:nvPr>
        </p:nvSpPr>
        <p:spPr/>
        <p:txBody>
          <a:bodyPr/>
          <a:lstStyle/>
          <a:p>
            <a:fld id="{934C0642-4071-7D48-AFF8-BD27182896CC}" type="slidenum">
              <a:rPr lang="en-US" smtClean="0"/>
              <a:t>1</a:t>
            </a:fld>
            <a:endParaRPr lang="en-US"/>
          </a:p>
        </p:txBody>
      </p:sp>
      <p:sp>
        <p:nvSpPr>
          <p:cNvPr id="4" name="TextBox 3">
            <a:extLst>
              <a:ext uri="{FF2B5EF4-FFF2-40B4-BE49-F238E27FC236}">
                <a16:creationId xmlns:a16="http://schemas.microsoft.com/office/drawing/2014/main" id="{FD553938-C719-C84A-8423-0D26A3A6E88C}"/>
              </a:ext>
            </a:extLst>
          </p:cNvPr>
          <p:cNvSpPr txBox="1"/>
          <p:nvPr/>
        </p:nvSpPr>
        <p:spPr>
          <a:xfrm>
            <a:off x="734287" y="1745668"/>
            <a:ext cx="10986655" cy="4031873"/>
          </a:xfrm>
          <a:prstGeom prst="rect">
            <a:avLst/>
          </a:prstGeom>
          <a:noFill/>
        </p:spPr>
        <p:txBody>
          <a:bodyPr wrap="square" rtlCol="0">
            <a:spAutoFit/>
          </a:bodyPr>
          <a:lstStyle/>
          <a:p>
            <a:pPr marL="285750" indent="-285750">
              <a:buFont typeface="Arial" panose="020B0604020202020204" pitchFamily="34" charset="0"/>
              <a:buChar char="•"/>
            </a:pPr>
            <a:r>
              <a:rPr lang="en-US" sz="3600" dirty="0"/>
              <a:t>Motivate prediction: what’s </a:t>
            </a:r>
            <a:r>
              <a:rPr lang="en-US" sz="3600" dirty="0" err="1"/>
              <a:t>y_hat</a:t>
            </a:r>
            <a:r>
              <a:rPr lang="en-US" sz="3600" dirty="0"/>
              <a:t>?  What’s </a:t>
            </a:r>
            <a:r>
              <a:rPr lang="en-US" sz="3600" dirty="0" err="1"/>
              <a:t>beta_hat</a:t>
            </a:r>
            <a:r>
              <a:rPr lang="en-US" sz="3600" dirty="0"/>
              <a:t>?</a:t>
            </a:r>
          </a:p>
          <a:p>
            <a:pPr marL="285750" indent="-285750">
              <a:buFont typeface="Arial" panose="020B0604020202020204" pitchFamily="34" charset="0"/>
              <a:buChar char="•"/>
            </a:pPr>
            <a:r>
              <a:rPr lang="en-US" sz="3600" dirty="0"/>
              <a:t>Finish discussing Pandas -- .loc and .</a:t>
            </a:r>
            <a:r>
              <a:rPr lang="en-US" sz="3600" dirty="0" err="1"/>
              <a:t>iloc</a:t>
            </a:r>
            <a:endParaRPr lang="en-US" sz="3600" dirty="0"/>
          </a:p>
          <a:p>
            <a:pPr marL="742950" lvl="1" indent="-285750">
              <a:buFont typeface="Arial" panose="020B0604020202020204" pitchFamily="34" charset="0"/>
              <a:buChar char="•"/>
            </a:pPr>
            <a:r>
              <a:rPr lang="en-US" sz="2800" dirty="0"/>
              <a:t>This is a </a:t>
            </a:r>
            <a:r>
              <a:rPr lang="en-US" sz="2800" dirty="0" err="1"/>
              <a:t>numpy</a:t>
            </a:r>
            <a:r>
              <a:rPr lang="en-US" sz="2800" dirty="0"/>
              <a:t>-like way to get data from a </a:t>
            </a:r>
            <a:r>
              <a:rPr lang="en-US" sz="2800" dirty="0" err="1"/>
              <a:t>dataframe</a:t>
            </a:r>
            <a:endParaRPr lang="en-US" sz="2800" dirty="0"/>
          </a:p>
          <a:p>
            <a:pPr marL="285750" indent="-285750">
              <a:buFont typeface="Arial" panose="020B0604020202020204" pitchFamily="34" charset="0"/>
              <a:buChar char="•"/>
            </a:pPr>
            <a:r>
              <a:rPr lang="en-US" sz="3600" dirty="0"/>
              <a:t>Logical indexing</a:t>
            </a:r>
          </a:p>
          <a:p>
            <a:pPr marL="742950" lvl="1" indent="-285750">
              <a:buFont typeface="Arial" panose="020B0604020202020204" pitchFamily="34" charset="0"/>
              <a:buChar char="•"/>
            </a:pPr>
            <a:r>
              <a:rPr lang="en-US" sz="2800" dirty="0"/>
              <a:t>This is a way to ”condition” what data you pull from a </a:t>
            </a:r>
            <a:r>
              <a:rPr lang="en-US" sz="2800" dirty="0" err="1"/>
              <a:t>dataframe</a:t>
            </a:r>
            <a:endParaRPr lang="en-US" sz="3600" dirty="0"/>
          </a:p>
          <a:p>
            <a:pPr marL="285750" indent="-285750">
              <a:buFont typeface="Arial" panose="020B0604020202020204" pitchFamily="34" charset="0"/>
              <a:buChar char="•"/>
            </a:pPr>
            <a:r>
              <a:rPr lang="en-US" sz="3600" dirty="0"/>
              <a:t>Introduce data manipulation tools: </a:t>
            </a:r>
          </a:p>
          <a:p>
            <a:pPr marL="742950" lvl="1" indent="-285750">
              <a:buFont typeface="Arial" panose="020B0604020202020204" pitchFamily="34" charset="0"/>
              <a:buChar char="•"/>
            </a:pPr>
            <a:r>
              <a:rPr lang="en-US" sz="2800" dirty="0"/>
              <a:t>Merge, </a:t>
            </a:r>
            <a:r>
              <a:rPr lang="en-US" sz="2800" dirty="0" err="1"/>
              <a:t>Groupby</a:t>
            </a:r>
            <a:endParaRPr lang="en-US" sz="2800" dirty="0"/>
          </a:p>
          <a:p>
            <a:pPr marL="742950" lvl="1" indent="-285750">
              <a:buFont typeface="Arial" panose="020B0604020202020204" pitchFamily="34" charset="0"/>
              <a:buChar char="•"/>
            </a:pPr>
            <a:r>
              <a:rPr lang="en-US" sz="2800" dirty="0"/>
              <a:t>This are even more powerful ways to get data from your </a:t>
            </a:r>
            <a:r>
              <a:rPr lang="en-US" sz="2800" dirty="0" err="1"/>
              <a:t>dataframe</a:t>
            </a:r>
            <a:endParaRPr lang="en-US" sz="3600" dirty="0"/>
          </a:p>
        </p:txBody>
      </p:sp>
    </p:spTree>
    <p:extLst>
      <p:ext uri="{BB962C8B-B14F-4D97-AF65-F5344CB8AC3E}">
        <p14:creationId xmlns:p14="http://schemas.microsoft.com/office/powerpoint/2010/main" val="995390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3B9A7-DD71-D1B2-C188-9920781C4992}"/>
              </a:ext>
            </a:extLst>
          </p:cNvPr>
          <p:cNvSpPr>
            <a:spLocks noGrp="1"/>
          </p:cNvSpPr>
          <p:nvPr>
            <p:ph type="title"/>
          </p:nvPr>
        </p:nvSpPr>
        <p:spPr/>
        <p:txBody>
          <a:bodyPr/>
          <a:lstStyle/>
          <a:p>
            <a:r>
              <a:rPr lang="en-US" dirty="0"/>
              <a:t>Let’s work with </a:t>
            </a:r>
            <a:r>
              <a:rPr lang="en-US" dirty="0" err="1"/>
              <a:t>jupyter</a:t>
            </a:r>
            <a:r>
              <a:rPr lang="en-US" dirty="0"/>
              <a:t> notebooks</a:t>
            </a:r>
          </a:p>
        </p:txBody>
      </p:sp>
      <p:sp>
        <p:nvSpPr>
          <p:cNvPr id="3" name="Content Placeholder 2">
            <a:extLst>
              <a:ext uri="{FF2B5EF4-FFF2-40B4-BE49-F238E27FC236}">
                <a16:creationId xmlns:a16="http://schemas.microsoft.com/office/drawing/2014/main" id="{1F91FD38-A620-BFD5-91A7-353CCBEE641E}"/>
              </a:ext>
            </a:extLst>
          </p:cNvPr>
          <p:cNvSpPr>
            <a:spLocks noGrp="1"/>
          </p:cNvSpPr>
          <p:nvPr>
            <p:ph idx="1"/>
          </p:nvPr>
        </p:nvSpPr>
        <p:spPr/>
        <p:txBody>
          <a:bodyPr/>
          <a:lstStyle/>
          <a:p>
            <a:r>
              <a:rPr lang="en-US" dirty="0"/>
              <a:t>First, we’ll do .loc and .</a:t>
            </a:r>
            <a:r>
              <a:rPr lang="en-US" dirty="0" err="1"/>
              <a:t>iloc</a:t>
            </a:r>
            <a:endParaRPr lang="en-US" dirty="0"/>
          </a:p>
          <a:p>
            <a:r>
              <a:rPr lang="en-US" dirty="0"/>
              <a:t>Second, we’ll work on logical indexing</a:t>
            </a:r>
          </a:p>
          <a:p>
            <a:r>
              <a:rPr lang="en-US" dirty="0"/>
              <a:t>Then we’ll come back to the slide deck</a:t>
            </a:r>
          </a:p>
        </p:txBody>
      </p:sp>
      <p:sp>
        <p:nvSpPr>
          <p:cNvPr id="4" name="Slide Number Placeholder 3">
            <a:extLst>
              <a:ext uri="{FF2B5EF4-FFF2-40B4-BE49-F238E27FC236}">
                <a16:creationId xmlns:a16="http://schemas.microsoft.com/office/drawing/2014/main" id="{4ABBC964-590C-3ACB-B07B-5F6D6504C6AE}"/>
              </a:ext>
            </a:extLst>
          </p:cNvPr>
          <p:cNvSpPr>
            <a:spLocks noGrp="1"/>
          </p:cNvSpPr>
          <p:nvPr>
            <p:ph type="sldNum" sz="quarter" idx="12"/>
          </p:nvPr>
        </p:nvSpPr>
        <p:spPr/>
        <p:txBody>
          <a:bodyPr/>
          <a:lstStyle/>
          <a:p>
            <a:fld id="{934C0642-4071-7D48-AFF8-BD27182896CC}" type="slidenum">
              <a:rPr lang="en-US" smtClean="0"/>
              <a:t>10</a:t>
            </a:fld>
            <a:endParaRPr lang="en-US"/>
          </a:p>
        </p:txBody>
      </p:sp>
    </p:spTree>
    <p:extLst>
      <p:ext uri="{BB962C8B-B14F-4D97-AF65-F5344CB8AC3E}">
        <p14:creationId xmlns:p14="http://schemas.microsoft.com/office/powerpoint/2010/main" val="1520074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9ACFB-44B3-B14B-BFFE-A4E7A7C8F59B}"/>
              </a:ext>
            </a:extLst>
          </p:cNvPr>
          <p:cNvSpPr>
            <a:spLocks noGrp="1"/>
          </p:cNvSpPr>
          <p:nvPr>
            <p:ph type="title"/>
          </p:nvPr>
        </p:nvSpPr>
        <p:spPr/>
        <p:txBody>
          <a:bodyPr/>
          <a:lstStyle/>
          <a:p>
            <a:r>
              <a:rPr lang="en-US" dirty="0"/>
              <a:t>Merge</a:t>
            </a:r>
          </a:p>
        </p:txBody>
      </p:sp>
      <p:sp>
        <p:nvSpPr>
          <p:cNvPr id="3" name="Text Placeholder 2">
            <a:extLst>
              <a:ext uri="{FF2B5EF4-FFF2-40B4-BE49-F238E27FC236}">
                <a16:creationId xmlns:a16="http://schemas.microsoft.com/office/drawing/2014/main" id="{8ACDBF0A-C81D-B749-8AA2-DBE113ECCBBB}"/>
              </a:ext>
            </a:extLst>
          </p:cNvPr>
          <p:cNvSpPr>
            <a:spLocks noGrp="1"/>
          </p:cNvSpPr>
          <p:nvPr>
            <p:ph type="body" idx="1"/>
          </p:nvPr>
        </p:nvSpPr>
        <p:spPr/>
        <p:txBody>
          <a:bodyPr/>
          <a:lstStyle/>
          <a:p>
            <a:r>
              <a:rPr lang="en-US" dirty="0"/>
              <a:t>(Credit to Joey Gonzales and Fernando Perez)</a:t>
            </a:r>
          </a:p>
        </p:txBody>
      </p:sp>
      <p:sp>
        <p:nvSpPr>
          <p:cNvPr id="4" name="Slide Number Placeholder 3">
            <a:extLst>
              <a:ext uri="{FF2B5EF4-FFF2-40B4-BE49-F238E27FC236}">
                <a16:creationId xmlns:a16="http://schemas.microsoft.com/office/drawing/2014/main" id="{021D5B1F-70C2-2D4D-B79D-AF4ABD0AF961}"/>
              </a:ext>
            </a:extLst>
          </p:cNvPr>
          <p:cNvSpPr>
            <a:spLocks noGrp="1"/>
          </p:cNvSpPr>
          <p:nvPr>
            <p:ph type="sldNum" sz="quarter" idx="12"/>
          </p:nvPr>
        </p:nvSpPr>
        <p:spPr/>
        <p:txBody>
          <a:bodyPr/>
          <a:lstStyle/>
          <a:p>
            <a:fld id="{934C0642-4071-7D48-AFF8-BD27182896CC}" type="slidenum">
              <a:rPr lang="en-US" smtClean="0"/>
              <a:t>11</a:t>
            </a:fld>
            <a:endParaRPr lang="en-US"/>
          </a:p>
        </p:txBody>
      </p:sp>
    </p:spTree>
    <p:extLst>
      <p:ext uri="{BB962C8B-B14F-4D97-AF65-F5344CB8AC3E}">
        <p14:creationId xmlns:p14="http://schemas.microsoft.com/office/powerpoint/2010/main" val="886831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D8B69F-4276-3244-A85B-FDC1817BBCCE}"/>
              </a:ext>
            </a:extLst>
          </p:cNvPr>
          <p:cNvSpPr>
            <a:spLocks noGrp="1"/>
          </p:cNvSpPr>
          <p:nvPr>
            <p:ph type="title"/>
          </p:nvPr>
        </p:nvSpPr>
        <p:spPr/>
        <p:txBody>
          <a:bodyPr/>
          <a:lstStyle/>
          <a:p>
            <a:r>
              <a:rPr lang="en-US" dirty="0"/>
              <a:t>Joining two tables</a:t>
            </a:r>
          </a:p>
        </p:txBody>
      </p:sp>
      <p:graphicFrame>
        <p:nvGraphicFramePr>
          <p:cNvPr id="5" name="Table 4">
            <a:extLst>
              <a:ext uri="{FF2B5EF4-FFF2-40B4-BE49-F238E27FC236}">
                <a16:creationId xmlns:a16="http://schemas.microsoft.com/office/drawing/2014/main" id="{4691BB00-CBFA-404D-AD7E-1DD60594A315}"/>
              </a:ext>
            </a:extLst>
          </p:cNvPr>
          <p:cNvGraphicFramePr>
            <a:graphicFrameLocks noGrp="1"/>
          </p:cNvGraphicFramePr>
          <p:nvPr/>
        </p:nvGraphicFramePr>
        <p:xfrm>
          <a:off x="733177" y="1611256"/>
          <a:ext cx="4520913" cy="1478280"/>
        </p:xfrm>
        <a:graphic>
          <a:graphicData uri="http://schemas.openxmlformats.org/drawingml/2006/table">
            <a:tbl>
              <a:tblPr firstRow="1" bandRow="1">
                <a:tableStyleId>{5C22544A-7EE6-4342-B048-85BDC9FD1C3A}</a:tableStyleId>
              </a:tblPr>
              <a:tblGrid>
                <a:gridCol w="1506971">
                  <a:extLst>
                    <a:ext uri="{9D8B030D-6E8A-4147-A177-3AD203B41FA5}">
                      <a16:colId xmlns:a16="http://schemas.microsoft.com/office/drawing/2014/main" val="20000"/>
                    </a:ext>
                  </a:extLst>
                </a:gridCol>
                <a:gridCol w="1506971">
                  <a:extLst>
                    <a:ext uri="{9D8B030D-6E8A-4147-A177-3AD203B41FA5}">
                      <a16:colId xmlns:a16="http://schemas.microsoft.com/office/drawing/2014/main" val="20001"/>
                    </a:ext>
                  </a:extLst>
                </a:gridCol>
                <a:gridCol w="1506971">
                  <a:extLst>
                    <a:ext uri="{9D8B030D-6E8A-4147-A177-3AD203B41FA5}">
                      <a16:colId xmlns:a16="http://schemas.microsoft.com/office/drawing/2014/main" val="20002"/>
                    </a:ext>
                  </a:extLst>
                </a:gridCol>
              </a:tblGrid>
              <a:tr h="370840">
                <a:tc>
                  <a:txBody>
                    <a:bodyPr/>
                    <a:lstStyle/>
                    <a:p>
                      <a:r>
                        <a:rPr lang="en-US" u="sng" dirty="0" err="1"/>
                        <a:t>OrderNum</a:t>
                      </a:r>
                      <a:endParaRPr lang="en-US" u="sng" dirty="0"/>
                    </a:p>
                  </a:txBody>
                  <a:tcPr/>
                </a:tc>
                <a:tc>
                  <a:txBody>
                    <a:bodyPr/>
                    <a:lstStyle/>
                    <a:p>
                      <a:r>
                        <a:rPr lang="en-US" u="sng" dirty="0" err="1"/>
                        <a:t>ProdID</a:t>
                      </a:r>
                      <a:endParaRPr lang="en-US" u="sng" dirty="0"/>
                    </a:p>
                  </a:txBody>
                  <a:tcPr/>
                </a:tc>
                <a:tc>
                  <a:txBody>
                    <a:bodyPr/>
                    <a:lstStyle/>
                    <a:p>
                      <a:r>
                        <a:rPr lang="en-US" dirty="0"/>
                        <a:t>Name</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42</a:t>
                      </a:r>
                    </a:p>
                  </a:txBody>
                  <a:tcPr/>
                </a:tc>
                <a:tc>
                  <a:txBody>
                    <a:bodyPr/>
                    <a:lstStyle/>
                    <a:p>
                      <a:r>
                        <a:rPr lang="en-US" dirty="0"/>
                        <a:t>Gum</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999</a:t>
                      </a:r>
                    </a:p>
                  </a:txBody>
                  <a:tcPr/>
                </a:tc>
                <a:tc>
                  <a:txBody>
                    <a:bodyPr/>
                    <a:lstStyle/>
                    <a:p>
                      <a:r>
                        <a:rPr lang="en-US" dirty="0" err="1"/>
                        <a:t>NullFood</a:t>
                      </a:r>
                      <a:endParaRPr lang="en-US" dirty="0"/>
                    </a:p>
                  </a:txBody>
                  <a:tcPr/>
                </a:tc>
                <a:extLst>
                  <a:ext uri="{0D108BD9-81ED-4DB2-BD59-A6C34878D82A}">
                    <a16:rowId xmlns:a16="http://schemas.microsoft.com/office/drawing/2014/main" val="10002"/>
                  </a:ext>
                </a:extLst>
              </a:tr>
              <a:tr h="360801">
                <a:tc>
                  <a:txBody>
                    <a:bodyPr/>
                    <a:lstStyle/>
                    <a:p>
                      <a:r>
                        <a:rPr lang="en-US" dirty="0"/>
                        <a:t>2</a:t>
                      </a:r>
                    </a:p>
                  </a:txBody>
                  <a:tcPr/>
                </a:tc>
                <a:tc>
                  <a:txBody>
                    <a:bodyPr/>
                    <a:lstStyle/>
                    <a:p>
                      <a:r>
                        <a:rPr lang="en-US" dirty="0"/>
                        <a:t>42</a:t>
                      </a:r>
                    </a:p>
                  </a:txBody>
                  <a:tcPr/>
                </a:tc>
                <a:tc>
                  <a:txBody>
                    <a:bodyPr/>
                    <a:lstStyle/>
                    <a:p>
                      <a:r>
                        <a:rPr lang="en-US" dirty="0"/>
                        <a:t>Towel</a:t>
                      </a:r>
                    </a:p>
                  </a:txBody>
                  <a:tcPr/>
                </a:tc>
                <a:extLst>
                  <a:ext uri="{0D108BD9-81ED-4DB2-BD59-A6C34878D82A}">
                    <a16:rowId xmlns:a16="http://schemas.microsoft.com/office/drawing/2014/main" val="10003"/>
                  </a:ext>
                </a:extLst>
              </a:tr>
            </a:tbl>
          </a:graphicData>
        </a:graphic>
      </p:graphicFrame>
      <p:graphicFrame>
        <p:nvGraphicFramePr>
          <p:cNvPr id="6" name="Table 5">
            <a:extLst>
              <a:ext uri="{FF2B5EF4-FFF2-40B4-BE49-F238E27FC236}">
                <a16:creationId xmlns:a16="http://schemas.microsoft.com/office/drawing/2014/main" id="{8A6A9081-FB9B-0A40-A7BA-62502E0FBE93}"/>
              </a:ext>
            </a:extLst>
          </p:cNvPr>
          <p:cNvGraphicFramePr>
            <a:graphicFrameLocks noGrp="1"/>
          </p:cNvGraphicFramePr>
          <p:nvPr/>
        </p:nvGraphicFramePr>
        <p:xfrm>
          <a:off x="6893080" y="1611256"/>
          <a:ext cx="4350330" cy="1107440"/>
        </p:xfrm>
        <a:graphic>
          <a:graphicData uri="http://schemas.openxmlformats.org/drawingml/2006/table">
            <a:tbl>
              <a:tblPr firstRow="1" bandRow="1">
                <a:tableStyleId>{93296810-A885-4BE3-A3E7-6D5BEEA58F35}</a:tableStyleId>
              </a:tblPr>
              <a:tblGrid>
                <a:gridCol w="1450110">
                  <a:extLst>
                    <a:ext uri="{9D8B030D-6E8A-4147-A177-3AD203B41FA5}">
                      <a16:colId xmlns:a16="http://schemas.microsoft.com/office/drawing/2014/main" val="20000"/>
                    </a:ext>
                  </a:extLst>
                </a:gridCol>
                <a:gridCol w="1450110">
                  <a:extLst>
                    <a:ext uri="{9D8B030D-6E8A-4147-A177-3AD203B41FA5}">
                      <a16:colId xmlns:a16="http://schemas.microsoft.com/office/drawing/2014/main" val="20001"/>
                    </a:ext>
                  </a:extLst>
                </a:gridCol>
                <a:gridCol w="1450110">
                  <a:extLst>
                    <a:ext uri="{9D8B030D-6E8A-4147-A177-3AD203B41FA5}">
                      <a16:colId xmlns:a16="http://schemas.microsoft.com/office/drawing/2014/main" val="20002"/>
                    </a:ext>
                  </a:extLst>
                </a:gridCol>
              </a:tblGrid>
              <a:tr h="0">
                <a:tc>
                  <a:txBody>
                    <a:bodyPr/>
                    <a:lstStyle/>
                    <a:p>
                      <a:r>
                        <a:rPr lang="en-US" u="sng" dirty="0" err="1"/>
                        <a:t>OrderId</a:t>
                      </a:r>
                      <a:endParaRPr lang="en-US" u="sng" dirty="0"/>
                    </a:p>
                  </a:txBody>
                  <a:tcPr/>
                </a:tc>
                <a:tc>
                  <a:txBody>
                    <a:bodyPr/>
                    <a:lstStyle/>
                    <a:p>
                      <a:r>
                        <a:rPr lang="en-US" u="none" dirty="0" err="1"/>
                        <a:t>Cust</a:t>
                      </a:r>
                      <a:r>
                        <a:rPr lang="en-US" u="none" dirty="0"/>
                        <a:t> Name</a:t>
                      </a:r>
                    </a:p>
                  </a:txBody>
                  <a:tcPr/>
                </a:tc>
                <a:tc>
                  <a:txBody>
                    <a:bodyPr/>
                    <a:lstStyle/>
                    <a:p>
                      <a:r>
                        <a:rPr lang="en-US" dirty="0"/>
                        <a:t>Date</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Joe</a:t>
                      </a:r>
                    </a:p>
                  </a:txBody>
                  <a:tcPr/>
                </a:tc>
                <a:tc>
                  <a:txBody>
                    <a:bodyPr/>
                    <a:lstStyle/>
                    <a:p>
                      <a:r>
                        <a:rPr lang="en-US" dirty="0"/>
                        <a:t>8/21/2017</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Arthur</a:t>
                      </a:r>
                    </a:p>
                  </a:txBody>
                  <a:tcPr/>
                </a:tc>
                <a:tc>
                  <a:txBody>
                    <a:bodyPr/>
                    <a:lstStyle/>
                    <a:p>
                      <a:r>
                        <a:rPr lang="en-US" dirty="0"/>
                        <a:t>8/14/2017</a:t>
                      </a:r>
                    </a:p>
                  </a:txBody>
                  <a:tcPr/>
                </a:tc>
                <a:extLst>
                  <a:ext uri="{0D108BD9-81ED-4DB2-BD59-A6C34878D82A}">
                    <a16:rowId xmlns:a16="http://schemas.microsoft.com/office/drawing/2014/main" val="10002"/>
                  </a:ext>
                </a:extLst>
              </a:tr>
            </a:tbl>
          </a:graphicData>
        </a:graphic>
      </p:graphicFrame>
      <p:sp>
        <p:nvSpPr>
          <p:cNvPr id="7" name="TextBox 6">
            <a:extLst>
              <a:ext uri="{FF2B5EF4-FFF2-40B4-BE49-F238E27FC236}">
                <a16:creationId xmlns:a16="http://schemas.microsoft.com/office/drawing/2014/main" id="{C50603D8-75DB-A44D-8001-CFFA602A5FB2}"/>
              </a:ext>
            </a:extLst>
          </p:cNvPr>
          <p:cNvSpPr txBox="1"/>
          <p:nvPr/>
        </p:nvSpPr>
        <p:spPr>
          <a:xfrm>
            <a:off x="5857821" y="1811033"/>
            <a:ext cx="431528" cy="707886"/>
          </a:xfrm>
          <a:prstGeom prst="rect">
            <a:avLst/>
          </a:prstGeom>
        </p:spPr>
        <p:txBody>
          <a:bodyPr wrap="none" rtlCol="0">
            <a:spAutoFit/>
          </a:bodyPr>
          <a:lstStyle/>
          <a:p>
            <a:r>
              <a:rPr lang="en-US" sz="4000" dirty="0"/>
              <a:t>x</a:t>
            </a:r>
          </a:p>
        </p:txBody>
      </p:sp>
      <p:graphicFrame>
        <p:nvGraphicFramePr>
          <p:cNvPr id="8" name="Table 7">
            <a:extLst>
              <a:ext uri="{FF2B5EF4-FFF2-40B4-BE49-F238E27FC236}">
                <a16:creationId xmlns:a16="http://schemas.microsoft.com/office/drawing/2014/main" id="{7EDA5D36-9A7F-6748-9D7A-44ECB79ECB8E}"/>
              </a:ext>
            </a:extLst>
          </p:cNvPr>
          <p:cNvGraphicFramePr>
            <a:graphicFrameLocks noGrp="1"/>
          </p:cNvGraphicFramePr>
          <p:nvPr/>
        </p:nvGraphicFramePr>
        <p:xfrm>
          <a:off x="736309" y="3886210"/>
          <a:ext cx="9127104" cy="2580640"/>
        </p:xfrm>
        <a:graphic>
          <a:graphicData uri="http://schemas.openxmlformats.org/drawingml/2006/table">
            <a:tbl>
              <a:tblPr firstRow="1" bandRow="1">
                <a:tableStyleId>{5C22544A-7EE6-4342-B048-85BDC9FD1C3A}</a:tableStyleId>
              </a:tblPr>
              <a:tblGrid>
                <a:gridCol w="1521184">
                  <a:extLst>
                    <a:ext uri="{9D8B030D-6E8A-4147-A177-3AD203B41FA5}">
                      <a16:colId xmlns:a16="http://schemas.microsoft.com/office/drawing/2014/main" val="20000"/>
                    </a:ext>
                  </a:extLst>
                </a:gridCol>
                <a:gridCol w="1521184">
                  <a:extLst>
                    <a:ext uri="{9D8B030D-6E8A-4147-A177-3AD203B41FA5}">
                      <a16:colId xmlns:a16="http://schemas.microsoft.com/office/drawing/2014/main" val="20001"/>
                    </a:ext>
                  </a:extLst>
                </a:gridCol>
                <a:gridCol w="1521184">
                  <a:extLst>
                    <a:ext uri="{9D8B030D-6E8A-4147-A177-3AD203B41FA5}">
                      <a16:colId xmlns:a16="http://schemas.microsoft.com/office/drawing/2014/main" val="20002"/>
                    </a:ext>
                  </a:extLst>
                </a:gridCol>
                <a:gridCol w="1521184">
                  <a:extLst>
                    <a:ext uri="{9D8B030D-6E8A-4147-A177-3AD203B41FA5}">
                      <a16:colId xmlns:a16="http://schemas.microsoft.com/office/drawing/2014/main" val="1116778224"/>
                    </a:ext>
                  </a:extLst>
                </a:gridCol>
                <a:gridCol w="1521184">
                  <a:extLst>
                    <a:ext uri="{9D8B030D-6E8A-4147-A177-3AD203B41FA5}">
                      <a16:colId xmlns:a16="http://schemas.microsoft.com/office/drawing/2014/main" val="363117625"/>
                    </a:ext>
                  </a:extLst>
                </a:gridCol>
                <a:gridCol w="1521184">
                  <a:extLst>
                    <a:ext uri="{9D8B030D-6E8A-4147-A177-3AD203B41FA5}">
                      <a16:colId xmlns:a16="http://schemas.microsoft.com/office/drawing/2014/main" val="2390179118"/>
                    </a:ext>
                  </a:extLst>
                </a:gridCol>
              </a:tblGrid>
              <a:tr h="370840">
                <a:tc>
                  <a:txBody>
                    <a:bodyPr/>
                    <a:lstStyle/>
                    <a:p>
                      <a:r>
                        <a:rPr lang="en-US" u="sng" dirty="0" err="1"/>
                        <a:t>OrderNum</a:t>
                      </a:r>
                      <a:endParaRPr lang="en-US" u="sng" dirty="0"/>
                    </a:p>
                  </a:txBody>
                  <a:tcPr/>
                </a:tc>
                <a:tc>
                  <a:txBody>
                    <a:bodyPr/>
                    <a:lstStyle/>
                    <a:p>
                      <a:r>
                        <a:rPr lang="en-US" u="sng" dirty="0" err="1"/>
                        <a:t>ProdID</a:t>
                      </a:r>
                      <a:endParaRPr lang="en-US" u="sng" dirty="0"/>
                    </a:p>
                  </a:txBody>
                  <a:tcPr/>
                </a:tc>
                <a:tc>
                  <a:txBody>
                    <a:bodyPr/>
                    <a:lstStyle/>
                    <a:p>
                      <a:r>
                        <a:rPr lang="en-US" dirty="0"/>
                        <a:t>Name</a:t>
                      </a:r>
                    </a:p>
                  </a:txBody>
                  <a:tcPr/>
                </a:tc>
                <a:tc>
                  <a:txBody>
                    <a:bodyPr/>
                    <a:lstStyle/>
                    <a:p>
                      <a:r>
                        <a:rPr lang="en-US" dirty="0" err="1"/>
                        <a:t>OrderId</a:t>
                      </a:r>
                      <a:endParaRPr lang="en-US" dirty="0"/>
                    </a:p>
                  </a:txBody>
                  <a:tcPr>
                    <a:solidFill>
                      <a:srgbClr val="70AD47"/>
                    </a:solidFill>
                  </a:tcPr>
                </a:tc>
                <a:tc>
                  <a:txBody>
                    <a:bodyPr/>
                    <a:lstStyle/>
                    <a:p>
                      <a:r>
                        <a:rPr lang="en-US" dirty="0" err="1"/>
                        <a:t>Cust</a:t>
                      </a:r>
                      <a:r>
                        <a:rPr lang="en-US" dirty="0"/>
                        <a:t> Name</a:t>
                      </a:r>
                    </a:p>
                  </a:txBody>
                  <a:tcPr>
                    <a:solidFill>
                      <a:srgbClr val="70AD47"/>
                    </a:solidFill>
                  </a:tcPr>
                </a:tc>
                <a:tc>
                  <a:txBody>
                    <a:bodyPr/>
                    <a:lstStyle/>
                    <a:p>
                      <a:r>
                        <a:rPr lang="en-US" dirty="0"/>
                        <a:t>Date</a:t>
                      </a:r>
                    </a:p>
                  </a:txBody>
                  <a:tcPr>
                    <a:solidFill>
                      <a:srgbClr val="70AD47"/>
                    </a:solidFill>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42</a:t>
                      </a:r>
                    </a:p>
                  </a:txBody>
                  <a:tcPr/>
                </a:tc>
                <a:tc>
                  <a:txBody>
                    <a:bodyPr/>
                    <a:lstStyle/>
                    <a:p>
                      <a:r>
                        <a:rPr lang="en-US" dirty="0"/>
                        <a:t>Gum</a:t>
                      </a:r>
                    </a:p>
                  </a:txBody>
                  <a:tcPr/>
                </a:tc>
                <a:tc>
                  <a:txBody>
                    <a:bodyPr/>
                    <a:lstStyle/>
                    <a:p>
                      <a:r>
                        <a:rPr lang="en-US" dirty="0"/>
                        <a:t>1</a:t>
                      </a:r>
                    </a:p>
                  </a:txBody>
                  <a:tcPr>
                    <a:solidFill>
                      <a:srgbClr val="D6E3D0"/>
                    </a:solidFill>
                  </a:tcPr>
                </a:tc>
                <a:tc>
                  <a:txBody>
                    <a:bodyPr/>
                    <a:lstStyle/>
                    <a:p>
                      <a:r>
                        <a:rPr lang="en-US" dirty="0"/>
                        <a:t>Joe</a:t>
                      </a:r>
                    </a:p>
                  </a:txBody>
                  <a:tcPr>
                    <a:solidFill>
                      <a:srgbClr val="D6E3D0"/>
                    </a:solidFill>
                  </a:tcPr>
                </a:tc>
                <a:tc>
                  <a:txBody>
                    <a:bodyPr/>
                    <a:lstStyle/>
                    <a:p>
                      <a:r>
                        <a:rPr lang="en-US" dirty="0"/>
                        <a:t>8/21/2017</a:t>
                      </a:r>
                    </a:p>
                  </a:txBody>
                  <a:tcPr>
                    <a:solidFill>
                      <a:srgbClr val="D6E3D0"/>
                    </a:solidFill>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42</a:t>
                      </a:r>
                    </a:p>
                  </a:txBody>
                  <a:tcPr/>
                </a:tc>
                <a:tc>
                  <a:txBody>
                    <a:bodyPr/>
                    <a:lstStyle/>
                    <a:p>
                      <a:r>
                        <a:rPr lang="en-US" dirty="0"/>
                        <a:t>Gum</a:t>
                      </a:r>
                    </a:p>
                  </a:txBody>
                  <a:tcPr/>
                </a:tc>
                <a:tc>
                  <a:txBody>
                    <a:bodyPr/>
                    <a:lstStyle/>
                    <a:p>
                      <a:r>
                        <a:rPr lang="en-US" dirty="0"/>
                        <a:t>2</a:t>
                      </a:r>
                    </a:p>
                  </a:txBody>
                  <a:tcPr>
                    <a:solidFill>
                      <a:srgbClr val="EBF2EA"/>
                    </a:solidFill>
                  </a:tcPr>
                </a:tc>
                <a:tc>
                  <a:txBody>
                    <a:bodyPr/>
                    <a:lstStyle/>
                    <a:p>
                      <a:r>
                        <a:rPr lang="en-US" dirty="0"/>
                        <a:t>Arthur</a:t>
                      </a:r>
                    </a:p>
                  </a:txBody>
                  <a:tcPr>
                    <a:solidFill>
                      <a:srgbClr val="EBF2EA"/>
                    </a:solidFill>
                  </a:tcPr>
                </a:tc>
                <a:tc>
                  <a:txBody>
                    <a:bodyPr/>
                    <a:lstStyle/>
                    <a:p>
                      <a:r>
                        <a:rPr lang="en-US" dirty="0"/>
                        <a:t>8/14/2017</a:t>
                      </a:r>
                    </a:p>
                  </a:txBody>
                  <a:tcPr>
                    <a:solidFill>
                      <a:srgbClr val="EBF2EA"/>
                    </a:solidFill>
                  </a:tcPr>
                </a:tc>
                <a:extLst>
                  <a:ext uri="{0D108BD9-81ED-4DB2-BD59-A6C34878D82A}">
                    <a16:rowId xmlns:a16="http://schemas.microsoft.com/office/drawing/2014/main" val="2465868907"/>
                  </a:ext>
                </a:extLst>
              </a:tr>
              <a:tr h="370840">
                <a:tc>
                  <a:txBody>
                    <a:bodyPr/>
                    <a:lstStyle/>
                    <a:p>
                      <a:r>
                        <a:rPr lang="en-US" dirty="0"/>
                        <a:t>2</a:t>
                      </a:r>
                    </a:p>
                  </a:txBody>
                  <a:tcPr/>
                </a:tc>
                <a:tc>
                  <a:txBody>
                    <a:bodyPr/>
                    <a:lstStyle/>
                    <a:p>
                      <a:r>
                        <a:rPr lang="en-US" dirty="0"/>
                        <a:t>999</a:t>
                      </a:r>
                    </a:p>
                  </a:txBody>
                  <a:tcPr/>
                </a:tc>
                <a:tc>
                  <a:txBody>
                    <a:bodyPr/>
                    <a:lstStyle/>
                    <a:p>
                      <a:r>
                        <a:rPr lang="en-US" dirty="0" err="1"/>
                        <a:t>NullFood</a:t>
                      </a:r>
                      <a:endParaRPr lang="en-US" dirty="0"/>
                    </a:p>
                  </a:txBody>
                  <a:tcPr/>
                </a:tc>
                <a:tc>
                  <a:txBody>
                    <a:bodyPr/>
                    <a:lstStyle/>
                    <a:p>
                      <a:r>
                        <a:rPr lang="en-US" dirty="0"/>
                        <a:t>1</a:t>
                      </a:r>
                    </a:p>
                  </a:txBody>
                  <a:tcPr>
                    <a:solidFill>
                      <a:srgbClr val="D6E3D0"/>
                    </a:solidFill>
                  </a:tcPr>
                </a:tc>
                <a:tc>
                  <a:txBody>
                    <a:bodyPr/>
                    <a:lstStyle/>
                    <a:p>
                      <a:r>
                        <a:rPr lang="en-US" dirty="0"/>
                        <a:t>Joe</a:t>
                      </a:r>
                    </a:p>
                  </a:txBody>
                  <a:tcPr>
                    <a:solidFill>
                      <a:srgbClr val="D6E3D0"/>
                    </a:solidFill>
                  </a:tcPr>
                </a:tc>
                <a:tc>
                  <a:txBody>
                    <a:bodyPr/>
                    <a:lstStyle/>
                    <a:p>
                      <a:r>
                        <a:rPr lang="en-US" dirty="0"/>
                        <a:t>8/21/2017</a:t>
                      </a:r>
                    </a:p>
                  </a:txBody>
                  <a:tcPr>
                    <a:solidFill>
                      <a:srgbClr val="D6E3D0"/>
                    </a:solidFill>
                  </a:tcPr>
                </a:tc>
                <a:extLst>
                  <a:ext uri="{0D108BD9-81ED-4DB2-BD59-A6C34878D82A}">
                    <a16:rowId xmlns:a16="http://schemas.microsoft.com/office/drawing/2014/main" val="10002"/>
                  </a:ext>
                </a:extLst>
              </a:tr>
              <a:tr h="360801">
                <a:tc>
                  <a:txBody>
                    <a:bodyPr/>
                    <a:lstStyle/>
                    <a:p>
                      <a:r>
                        <a:rPr lang="en-US" dirty="0"/>
                        <a:t>2</a:t>
                      </a:r>
                    </a:p>
                  </a:txBody>
                  <a:tcPr/>
                </a:tc>
                <a:tc>
                  <a:txBody>
                    <a:bodyPr/>
                    <a:lstStyle/>
                    <a:p>
                      <a:r>
                        <a:rPr lang="en-US" dirty="0"/>
                        <a:t>999</a:t>
                      </a:r>
                    </a:p>
                  </a:txBody>
                  <a:tcPr/>
                </a:tc>
                <a:tc>
                  <a:txBody>
                    <a:bodyPr/>
                    <a:lstStyle/>
                    <a:p>
                      <a:r>
                        <a:rPr lang="en-US" dirty="0" err="1"/>
                        <a:t>NullFood</a:t>
                      </a:r>
                      <a:endParaRPr lang="en-US" dirty="0"/>
                    </a:p>
                  </a:txBody>
                  <a:tcPr/>
                </a:tc>
                <a:tc>
                  <a:txBody>
                    <a:bodyPr/>
                    <a:lstStyle/>
                    <a:p>
                      <a:r>
                        <a:rPr lang="en-US" dirty="0"/>
                        <a:t>2</a:t>
                      </a:r>
                    </a:p>
                  </a:txBody>
                  <a:tcPr>
                    <a:solidFill>
                      <a:srgbClr val="EBF2EA"/>
                    </a:solidFill>
                  </a:tcPr>
                </a:tc>
                <a:tc>
                  <a:txBody>
                    <a:bodyPr/>
                    <a:lstStyle/>
                    <a:p>
                      <a:r>
                        <a:rPr lang="en-US" dirty="0"/>
                        <a:t>Arthur</a:t>
                      </a:r>
                    </a:p>
                  </a:txBody>
                  <a:tcPr>
                    <a:solidFill>
                      <a:srgbClr val="EBF2EA"/>
                    </a:solidFill>
                  </a:tcPr>
                </a:tc>
                <a:tc>
                  <a:txBody>
                    <a:bodyPr/>
                    <a:lstStyle/>
                    <a:p>
                      <a:r>
                        <a:rPr lang="en-US" dirty="0"/>
                        <a:t>8/14/2017</a:t>
                      </a:r>
                    </a:p>
                  </a:txBody>
                  <a:tcPr>
                    <a:solidFill>
                      <a:srgbClr val="EBF2EA"/>
                    </a:solidFill>
                  </a:tcPr>
                </a:tc>
                <a:extLst>
                  <a:ext uri="{0D108BD9-81ED-4DB2-BD59-A6C34878D82A}">
                    <a16:rowId xmlns:a16="http://schemas.microsoft.com/office/drawing/2014/main" val="1969915687"/>
                  </a:ext>
                </a:extLst>
              </a:tr>
              <a:tr h="360801">
                <a:tc>
                  <a:txBody>
                    <a:bodyPr/>
                    <a:lstStyle/>
                    <a:p>
                      <a:r>
                        <a:rPr lang="en-US" dirty="0"/>
                        <a:t>2</a:t>
                      </a:r>
                    </a:p>
                  </a:txBody>
                  <a:tcPr/>
                </a:tc>
                <a:tc>
                  <a:txBody>
                    <a:bodyPr/>
                    <a:lstStyle/>
                    <a:p>
                      <a:r>
                        <a:rPr lang="en-US" dirty="0"/>
                        <a:t>42</a:t>
                      </a:r>
                    </a:p>
                  </a:txBody>
                  <a:tcPr/>
                </a:tc>
                <a:tc>
                  <a:txBody>
                    <a:bodyPr/>
                    <a:lstStyle/>
                    <a:p>
                      <a:r>
                        <a:rPr lang="en-US" dirty="0"/>
                        <a:t>Towel</a:t>
                      </a:r>
                    </a:p>
                  </a:txBody>
                  <a:tcPr/>
                </a:tc>
                <a:tc>
                  <a:txBody>
                    <a:bodyPr/>
                    <a:lstStyle/>
                    <a:p>
                      <a:r>
                        <a:rPr lang="en-US" dirty="0"/>
                        <a:t>1</a:t>
                      </a:r>
                    </a:p>
                  </a:txBody>
                  <a:tcPr>
                    <a:solidFill>
                      <a:srgbClr val="D6E3D0"/>
                    </a:solidFill>
                  </a:tcPr>
                </a:tc>
                <a:tc>
                  <a:txBody>
                    <a:bodyPr/>
                    <a:lstStyle/>
                    <a:p>
                      <a:r>
                        <a:rPr lang="en-US" dirty="0"/>
                        <a:t>Joe</a:t>
                      </a:r>
                    </a:p>
                  </a:txBody>
                  <a:tcPr>
                    <a:solidFill>
                      <a:srgbClr val="D6E3D0"/>
                    </a:solidFill>
                  </a:tcPr>
                </a:tc>
                <a:tc>
                  <a:txBody>
                    <a:bodyPr/>
                    <a:lstStyle/>
                    <a:p>
                      <a:r>
                        <a:rPr lang="en-US" dirty="0"/>
                        <a:t>8/21/2017</a:t>
                      </a:r>
                    </a:p>
                  </a:txBody>
                  <a:tcPr>
                    <a:solidFill>
                      <a:srgbClr val="D6E3D0"/>
                    </a:solidFill>
                  </a:tcPr>
                </a:tc>
                <a:extLst>
                  <a:ext uri="{0D108BD9-81ED-4DB2-BD59-A6C34878D82A}">
                    <a16:rowId xmlns:a16="http://schemas.microsoft.com/office/drawing/2014/main" val="10003"/>
                  </a:ext>
                </a:extLst>
              </a:tr>
              <a:tr h="360801">
                <a:tc>
                  <a:txBody>
                    <a:bodyPr/>
                    <a:lstStyle/>
                    <a:p>
                      <a:r>
                        <a:rPr lang="en-US" dirty="0"/>
                        <a:t>2</a:t>
                      </a:r>
                    </a:p>
                  </a:txBody>
                  <a:tcPr/>
                </a:tc>
                <a:tc>
                  <a:txBody>
                    <a:bodyPr/>
                    <a:lstStyle/>
                    <a:p>
                      <a:r>
                        <a:rPr lang="en-US" dirty="0"/>
                        <a:t>42</a:t>
                      </a:r>
                    </a:p>
                  </a:txBody>
                  <a:tcPr/>
                </a:tc>
                <a:tc>
                  <a:txBody>
                    <a:bodyPr/>
                    <a:lstStyle/>
                    <a:p>
                      <a:r>
                        <a:rPr lang="en-US" dirty="0"/>
                        <a:t>Towel</a:t>
                      </a:r>
                    </a:p>
                  </a:txBody>
                  <a:tcPr/>
                </a:tc>
                <a:tc>
                  <a:txBody>
                    <a:bodyPr/>
                    <a:lstStyle/>
                    <a:p>
                      <a:r>
                        <a:rPr lang="en-US" dirty="0"/>
                        <a:t>2</a:t>
                      </a:r>
                    </a:p>
                  </a:txBody>
                  <a:tcPr>
                    <a:solidFill>
                      <a:srgbClr val="EBF2EA"/>
                    </a:solidFill>
                  </a:tcPr>
                </a:tc>
                <a:tc>
                  <a:txBody>
                    <a:bodyPr/>
                    <a:lstStyle/>
                    <a:p>
                      <a:r>
                        <a:rPr lang="en-US" dirty="0"/>
                        <a:t>Arthur</a:t>
                      </a:r>
                    </a:p>
                  </a:txBody>
                  <a:tcPr>
                    <a:solidFill>
                      <a:srgbClr val="EBF2EA"/>
                    </a:solidFill>
                  </a:tcPr>
                </a:tc>
                <a:tc>
                  <a:txBody>
                    <a:bodyPr/>
                    <a:lstStyle/>
                    <a:p>
                      <a:r>
                        <a:rPr lang="en-US" dirty="0"/>
                        <a:t>8/14/2017</a:t>
                      </a:r>
                    </a:p>
                  </a:txBody>
                  <a:tcPr>
                    <a:solidFill>
                      <a:srgbClr val="EBF2EA"/>
                    </a:solidFill>
                  </a:tcPr>
                </a:tc>
                <a:extLst>
                  <a:ext uri="{0D108BD9-81ED-4DB2-BD59-A6C34878D82A}">
                    <a16:rowId xmlns:a16="http://schemas.microsoft.com/office/drawing/2014/main" val="3929200878"/>
                  </a:ext>
                </a:extLst>
              </a:tr>
            </a:tbl>
          </a:graphicData>
        </a:graphic>
      </p:graphicFrame>
      <p:sp>
        <p:nvSpPr>
          <p:cNvPr id="9" name="Rounded Rectangle 8">
            <a:extLst>
              <a:ext uri="{FF2B5EF4-FFF2-40B4-BE49-F238E27FC236}">
                <a16:creationId xmlns:a16="http://schemas.microsoft.com/office/drawing/2014/main" id="{BE5AB7BD-CE71-FB4A-92D9-4C80A418BA29}"/>
              </a:ext>
            </a:extLst>
          </p:cNvPr>
          <p:cNvSpPr/>
          <p:nvPr/>
        </p:nvSpPr>
        <p:spPr>
          <a:xfrm>
            <a:off x="613117" y="3710353"/>
            <a:ext cx="1706879" cy="2954215"/>
          </a:xfrm>
          <a:prstGeom prst="roundRect">
            <a:avLst/>
          </a:prstGeom>
          <a:solidFill>
            <a:schemeClr val="accent1">
              <a:alpha val="2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772EF126-2C03-8A4A-9561-1C3E3ACFFDBC}"/>
              </a:ext>
            </a:extLst>
          </p:cNvPr>
          <p:cNvSpPr txBox="1"/>
          <p:nvPr/>
        </p:nvSpPr>
        <p:spPr>
          <a:xfrm>
            <a:off x="861370" y="3386819"/>
            <a:ext cx="1274708" cy="369332"/>
          </a:xfrm>
          <a:prstGeom prst="rect">
            <a:avLst/>
          </a:prstGeom>
        </p:spPr>
        <p:txBody>
          <a:bodyPr wrap="none" rtlCol="0">
            <a:spAutoFit/>
          </a:bodyPr>
          <a:lstStyle/>
          <a:p>
            <a:r>
              <a:rPr lang="en-US" dirty="0"/>
              <a:t>Left “key”</a:t>
            </a:r>
          </a:p>
        </p:txBody>
      </p:sp>
      <p:grpSp>
        <p:nvGrpSpPr>
          <p:cNvPr id="13" name="Group 12">
            <a:extLst>
              <a:ext uri="{FF2B5EF4-FFF2-40B4-BE49-F238E27FC236}">
                <a16:creationId xmlns:a16="http://schemas.microsoft.com/office/drawing/2014/main" id="{864BC98E-BE63-604E-B7E9-066D99E5259B}"/>
              </a:ext>
            </a:extLst>
          </p:cNvPr>
          <p:cNvGrpSpPr/>
          <p:nvPr/>
        </p:nvGrpSpPr>
        <p:grpSpPr>
          <a:xfrm>
            <a:off x="5179401" y="3373491"/>
            <a:ext cx="1706879" cy="3291077"/>
            <a:chOff x="5953125" y="3373491"/>
            <a:chExt cx="1706879" cy="3291077"/>
          </a:xfrm>
        </p:grpSpPr>
        <p:sp>
          <p:nvSpPr>
            <p:cNvPr id="10" name="Rounded Rectangle 9">
              <a:extLst>
                <a:ext uri="{FF2B5EF4-FFF2-40B4-BE49-F238E27FC236}">
                  <a16:creationId xmlns:a16="http://schemas.microsoft.com/office/drawing/2014/main" id="{58372DB0-E74F-3349-9DAB-3303152B510E}"/>
                </a:ext>
              </a:extLst>
            </p:cNvPr>
            <p:cNvSpPr/>
            <p:nvPr/>
          </p:nvSpPr>
          <p:spPr>
            <a:xfrm>
              <a:off x="5953125" y="3710353"/>
              <a:ext cx="1706879" cy="2954215"/>
            </a:xfrm>
            <a:prstGeom prst="roundRect">
              <a:avLst/>
            </a:prstGeom>
            <a:solidFill>
              <a:schemeClr val="accent6">
                <a:alpha val="2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C535EB4B-8C10-BD49-B942-8954F84261B5}"/>
                </a:ext>
              </a:extLst>
            </p:cNvPr>
            <p:cNvSpPr txBox="1"/>
            <p:nvPr/>
          </p:nvSpPr>
          <p:spPr>
            <a:xfrm>
              <a:off x="6098487" y="3373491"/>
              <a:ext cx="1426994" cy="369332"/>
            </a:xfrm>
            <a:prstGeom prst="rect">
              <a:avLst/>
            </a:prstGeom>
          </p:spPr>
          <p:txBody>
            <a:bodyPr wrap="none" rtlCol="0">
              <a:spAutoFit/>
            </a:bodyPr>
            <a:lstStyle/>
            <a:p>
              <a:r>
                <a:rPr lang="en-US" dirty="0"/>
                <a:t>Right “key”</a:t>
              </a:r>
            </a:p>
          </p:txBody>
        </p:sp>
      </p:grpSp>
      <p:cxnSp>
        <p:nvCxnSpPr>
          <p:cNvPr id="15" name="Straight Connector 14">
            <a:extLst>
              <a:ext uri="{FF2B5EF4-FFF2-40B4-BE49-F238E27FC236}">
                <a16:creationId xmlns:a16="http://schemas.microsoft.com/office/drawing/2014/main" id="{6234C6F0-9E48-7548-ABCE-857134772B59}"/>
              </a:ext>
            </a:extLst>
          </p:cNvPr>
          <p:cNvCxnSpPr>
            <a:cxnSpLocks/>
          </p:cNvCxnSpPr>
          <p:nvPr/>
        </p:nvCxnSpPr>
        <p:spPr>
          <a:xfrm>
            <a:off x="181699" y="4818183"/>
            <a:ext cx="10117994" cy="0"/>
          </a:xfrm>
          <a:prstGeom prst="line">
            <a:avLst/>
          </a:prstGeom>
          <a:ln w="57150"/>
        </p:spPr>
        <p:style>
          <a:lnRef idx="3">
            <a:schemeClr val="accent4"/>
          </a:lnRef>
          <a:fillRef idx="0">
            <a:schemeClr val="accent4"/>
          </a:fillRef>
          <a:effectRef idx="2">
            <a:schemeClr val="accent4"/>
          </a:effectRef>
          <a:fontRef idx="minor">
            <a:schemeClr val="tx1"/>
          </a:fontRef>
        </p:style>
      </p:cxnSp>
      <p:sp>
        <p:nvSpPr>
          <p:cNvPr id="16" name="TextBox 15">
            <a:extLst>
              <a:ext uri="{FF2B5EF4-FFF2-40B4-BE49-F238E27FC236}">
                <a16:creationId xmlns:a16="http://schemas.microsoft.com/office/drawing/2014/main" id="{E8F71C78-B8F0-A048-BBA7-54AA0A39BF7C}"/>
              </a:ext>
            </a:extLst>
          </p:cNvPr>
          <p:cNvSpPr txBox="1"/>
          <p:nvPr/>
        </p:nvSpPr>
        <p:spPr>
          <a:xfrm>
            <a:off x="10328519" y="4581441"/>
            <a:ext cx="1980221" cy="1569660"/>
          </a:xfrm>
          <a:prstGeom prst="rect">
            <a:avLst/>
          </a:prstGeom>
        </p:spPr>
        <p:txBody>
          <a:bodyPr wrap="square" rtlCol="0">
            <a:spAutoFit/>
          </a:bodyPr>
          <a:lstStyle/>
          <a:p>
            <a:r>
              <a:rPr lang="en-US" sz="2400" dirty="0">
                <a:solidFill>
                  <a:srgbClr val="FF0000"/>
                </a:solidFill>
              </a:rPr>
              <a:t>Drop rows that don’t match on the key</a:t>
            </a:r>
          </a:p>
        </p:txBody>
      </p:sp>
      <p:cxnSp>
        <p:nvCxnSpPr>
          <p:cNvPr id="18" name="Straight Connector 17">
            <a:extLst>
              <a:ext uri="{FF2B5EF4-FFF2-40B4-BE49-F238E27FC236}">
                <a16:creationId xmlns:a16="http://schemas.microsoft.com/office/drawing/2014/main" id="{85CFD7EF-C704-7542-9A6C-5ABBE3E8281D}"/>
              </a:ext>
            </a:extLst>
          </p:cNvPr>
          <p:cNvCxnSpPr>
            <a:cxnSpLocks/>
          </p:cNvCxnSpPr>
          <p:nvPr/>
        </p:nvCxnSpPr>
        <p:spPr>
          <a:xfrm>
            <a:off x="181699" y="5199188"/>
            <a:ext cx="10117994" cy="0"/>
          </a:xfrm>
          <a:prstGeom prst="line">
            <a:avLst/>
          </a:prstGeom>
          <a:ln w="57150"/>
        </p:spPr>
        <p:style>
          <a:lnRef idx="3">
            <a:schemeClr val="accent4"/>
          </a:lnRef>
          <a:fillRef idx="0">
            <a:schemeClr val="accent4"/>
          </a:fillRef>
          <a:effectRef idx="2">
            <a:schemeClr val="accent4"/>
          </a:effectRef>
          <a:fontRef idx="minor">
            <a:schemeClr val="tx1"/>
          </a:fontRef>
        </p:style>
      </p:cxnSp>
      <p:cxnSp>
        <p:nvCxnSpPr>
          <p:cNvPr id="19" name="Straight Connector 18">
            <a:extLst>
              <a:ext uri="{FF2B5EF4-FFF2-40B4-BE49-F238E27FC236}">
                <a16:creationId xmlns:a16="http://schemas.microsoft.com/office/drawing/2014/main" id="{167C7A26-6F66-974C-97F4-B329064B0BF9}"/>
              </a:ext>
            </a:extLst>
          </p:cNvPr>
          <p:cNvCxnSpPr>
            <a:cxnSpLocks/>
          </p:cNvCxnSpPr>
          <p:nvPr/>
        </p:nvCxnSpPr>
        <p:spPr>
          <a:xfrm>
            <a:off x="181699" y="5931887"/>
            <a:ext cx="10117994" cy="0"/>
          </a:xfrm>
          <a:prstGeom prst="line">
            <a:avLst/>
          </a:prstGeom>
          <a:ln w="57150"/>
        </p:spPr>
        <p:style>
          <a:lnRef idx="3">
            <a:schemeClr val="accent4"/>
          </a:lnRef>
          <a:fillRef idx="0">
            <a:schemeClr val="accent4"/>
          </a:fillRef>
          <a:effectRef idx="2">
            <a:schemeClr val="accent4"/>
          </a:effectRef>
          <a:fontRef idx="minor">
            <a:schemeClr val="tx1"/>
          </a:fontRef>
        </p:style>
      </p:cxnSp>
      <p:sp>
        <p:nvSpPr>
          <p:cNvPr id="2" name="Slide Number Placeholder 1">
            <a:extLst>
              <a:ext uri="{FF2B5EF4-FFF2-40B4-BE49-F238E27FC236}">
                <a16:creationId xmlns:a16="http://schemas.microsoft.com/office/drawing/2014/main" id="{63C7B263-3F79-E64A-A1FD-414643750ABC}"/>
              </a:ext>
            </a:extLst>
          </p:cNvPr>
          <p:cNvSpPr>
            <a:spLocks noGrp="1"/>
          </p:cNvSpPr>
          <p:nvPr>
            <p:ph type="sldNum" sz="quarter" idx="12"/>
          </p:nvPr>
        </p:nvSpPr>
        <p:spPr/>
        <p:txBody>
          <a:bodyPr/>
          <a:lstStyle/>
          <a:p>
            <a:fld id="{934C0642-4071-7D48-AFF8-BD27182896CC}" type="slidenum">
              <a:rPr lang="en-US" smtClean="0"/>
              <a:t>12</a:t>
            </a:fld>
            <a:endParaRPr lang="en-US"/>
          </a:p>
        </p:txBody>
      </p:sp>
    </p:spTree>
    <p:extLst>
      <p:ext uri="{BB962C8B-B14F-4D97-AF65-F5344CB8AC3E}">
        <p14:creationId xmlns:p14="http://schemas.microsoft.com/office/powerpoint/2010/main" val="2920186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par>
                                <p:cTn id="26" presetID="22" presetClass="entr" presetSubtype="8"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left)">
                                      <p:cBhvr>
                                        <p:cTn id="28" dur="500"/>
                                        <p:tgtEl>
                                          <p:spTgt spid="18"/>
                                        </p:tgtEl>
                                      </p:cBhvr>
                                    </p:animEffect>
                                  </p:childTnLst>
                                </p:cTn>
                              </p:par>
                              <p:par>
                                <p:cTn id="29" presetID="22" presetClass="entr" presetSubtype="8"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D8B69F-4276-3244-A85B-FDC1817BBCCE}"/>
              </a:ext>
            </a:extLst>
          </p:cNvPr>
          <p:cNvSpPr>
            <a:spLocks noGrp="1"/>
          </p:cNvSpPr>
          <p:nvPr>
            <p:ph type="title"/>
          </p:nvPr>
        </p:nvSpPr>
        <p:spPr>
          <a:xfrm>
            <a:off x="745880" y="-1191602"/>
            <a:ext cx="10801350" cy="1325563"/>
          </a:xfrm>
        </p:spPr>
        <p:txBody>
          <a:bodyPr/>
          <a:lstStyle/>
          <a:p>
            <a:r>
              <a:rPr lang="en-US" dirty="0"/>
              <a:t>Joining two tables</a:t>
            </a:r>
          </a:p>
        </p:txBody>
      </p:sp>
      <p:graphicFrame>
        <p:nvGraphicFramePr>
          <p:cNvPr id="5" name="Table 4">
            <a:extLst>
              <a:ext uri="{FF2B5EF4-FFF2-40B4-BE49-F238E27FC236}">
                <a16:creationId xmlns:a16="http://schemas.microsoft.com/office/drawing/2014/main" id="{4691BB00-CBFA-404D-AD7E-1DD60594A315}"/>
              </a:ext>
            </a:extLst>
          </p:cNvPr>
          <p:cNvGraphicFramePr>
            <a:graphicFrameLocks noGrp="1"/>
          </p:cNvGraphicFramePr>
          <p:nvPr/>
        </p:nvGraphicFramePr>
        <p:xfrm>
          <a:off x="926607" y="98979"/>
          <a:ext cx="4520913" cy="1478280"/>
        </p:xfrm>
        <a:graphic>
          <a:graphicData uri="http://schemas.openxmlformats.org/drawingml/2006/table">
            <a:tbl>
              <a:tblPr firstRow="1" bandRow="1">
                <a:tableStyleId>{5C22544A-7EE6-4342-B048-85BDC9FD1C3A}</a:tableStyleId>
              </a:tblPr>
              <a:tblGrid>
                <a:gridCol w="1506971">
                  <a:extLst>
                    <a:ext uri="{9D8B030D-6E8A-4147-A177-3AD203B41FA5}">
                      <a16:colId xmlns:a16="http://schemas.microsoft.com/office/drawing/2014/main" val="20000"/>
                    </a:ext>
                  </a:extLst>
                </a:gridCol>
                <a:gridCol w="1506971">
                  <a:extLst>
                    <a:ext uri="{9D8B030D-6E8A-4147-A177-3AD203B41FA5}">
                      <a16:colId xmlns:a16="http://schemas.microsoft.com/office/drawing/2014/main" val="20001"/>
                    </a:ext>
                  </a:extLst>
                </a:gridCol>
                <a:gridCol w="1506971">
                  <a:extLst>
                    <a:ext uri="{9D8B030D-6E8A-4147-A177-3AD203B41FA5}">
                      <a16:colId xmlns:a16="http://schemas.microsoft.com/office/drawing/2014/main" val="20002"/>
                    </a:ext>
                  </a:extLst>
                </a:gridCol>
              </a:tblGrid>
              <a:tr h="370840">
                <a:tc>
                  <a:txBody>
                    <a:bodyPr/>
                    <a:lstStyle/>
                    <a:p>
                      <a:r>
                        <a:rPr lang="en-US" u="sng" dirty="0" err="1"/>
                        <a:t>OrderNum</a:t>
                      </a:r>
                      <a:endParaRPr lang="en-US" u="sng" dirty="0"/>
                    </a:p>
                  </a:txBody>
                  <a:tcPr/>
                </a:tc>
                <a:tc>
                  <a:txBody>
                    <a:bodyPr/>
                    <a:lstStyle/>
                    <a:p>
                      <a:r>
                        <a:rPr lang="en-US" u="sng" dirty="0" err="1"/>
                        <a:t>ProdID</a:t>
                      </a:r>
                      <a:endParaRPr lang="en-US" u="sng" dirty="0"/>
                    </a:p>
                  </a:txBody>
                  <a:tcPr/>
                </a:tc>
                <a:tc>
                  <a:txBody>
                    <a:bodyPr/>
                    <a:lstStyle/>
                    <a:p>
                      <a:r>
                        <a:rPr lang="en-US" dirty="0"/>
                        <a:t>Name</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42</a:t>
                      </a:r>
                    </a:p>
                  </a:txBody>
                  <a:tcPr/>
                </a:tc>
                <a:tc>
                  <a:txBody>
                    <a:bodyPr/>
                    <a:lstStyle/>
                    <a:p>
                      <a:r>
                        <a:rPr lang="en-US" dirty="0"/>
                        <a:t>Gum</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999</a:t>
                      </a:r>
                    </a:p>
                  </a:txBody>
                  <a:tcPr/>
                </a:tc>
                <a:tc>
                  <a:txBody>
                    <a:bodyPr/>
                    <a:lstStyle/>
                    <a:p>
                      <a:r>
                        <a:rPr lang="en-US" dirty="0" err="1"/>
                        <a:t>NullFood</a:t>
                      </a:r>
                      <a:endParaRPr lang="en-US" dirty="0"/>
                    </a:p>
                  </a:txBody>
                  <a:tcPr/>
                </a:tc>
                <a:extLst>
                  <a:ext uri="{0D108BD9-81ED-4DB2-BD59-A6C34878D82A}">
                    <a16:rowId xmlns:a16="http://schemas.microsoft.com/office/drawing/2014/main" val="10002"/>
                  </a:ext>
                </a:extLst>
              </a:tr>
              <a:tr h="360801">
                <a:tc>
                  <a:txBody>
                    <a:bodyPr/>
                    <a:lstStyle/>
                    <a:p>
                      <a:r>
                        <a:rPr lang="en-US" dirty="0"/>
                        <a:t>2</a:t>
                      </a:r>
                    </a:p>
                  </a:txBody>
                  <a:tcPr/>
                </a:tc>
                <a:tc>
                  <a:txBody>
                    <a:bodyPr/>
                    <a:lstStyle/>
                    <a:p>
                      <a:r>
                        <a:rPr lang="en-US" dirty="0"/>
                        <a:t>42</a:t>
                      </a:r>
                    </a:p>
                  </a:txBody>
                  <a:tcPr/>
                </a:tc>
                <a:tc>
                  <a:txBody>
                    <a:bodyPr/>
                    <a:lstStyle/>
                    <a:p>
                      <a:r>
                        <a:rPr lang="en-US" dirty="0"/>
                        <a:t>Towel</a:t>
                      </a:r>
                    </a:p>
                  </a:txBody>
                  <a:tcPr/>
                </a:tc>
                <a:extLst>
                  <a:ext uri="{0D108BD9-81ED-4DB2-BD59-A6C34878D82A}">
                    <a16:rowId xmlns:a16="http://schemas.microsoft.com/office/drawing/2014/main" val="10003"/>
                  </a:ext>
                </a:extLst>
              </a:tr>
            </a:tbl>
          </a:graphicData>
        </a:graphic>
      </p:graphicFrame>
      <p:graphicFrame>
        <p:nvGraphicFramePr>
          <p:cNvPr id="6" name="Table 5">
            <a:extLst>
              <a:ext uri="{FF2B5EF4-FFF2-40B4-BE49-F238E27FC236}">
                <a16:creationId xmlns:a16="http://schemas.microsoft.com/office/drawing/2014/main" id="{8A6A9081-FB9B-0A40-A7BA-62502E0FBE93}"/>
              </a:ext>
            </a:extLst>
          </p:cNvPr>
          <p:cNvGraphicFramePr>
            <a:graphicFrameLocks noGrp="1"/>
          </p:cNvGraphicFramePr>
          <p:nvPr/>
        </p:nvGraphicFramePr>
        <p:xfrm>
          <a:off x="7086510" y="98979"/>
          <a:ext cx="4350330" cy="1107440"/>
        </p:xfrm>
        <a:graphic>
          <a:graphicData uri="http://schemas.openxmlformats.org/drawingml/2006/table">
            <a:tbl>
              <a:tblPr firstRow="1" bandRow="1">
                <a:tableStyleId>{93296810-A885-4BE3-A3E7-6D5BEEA58F35}</a:tableStyleId>
              </a:tblPr>
              <a:tblGrid>
                <a:gridCol w="1450110">
                  <a:extLst>
                    <a:ext uri="{9D8B030D-6E8A-4147-A177-3AD203B41FA5}">
                      <a16:colId xmlns:a16="http://schemas.microsoft.com/office/drawing/2014/main" val="20000"/>
                    </a:ext>
                  </a:extLst>
                </a:gridCol>
                <a:gridCol w="1450110">
                  <a:extLst>
                    <a:ext uri="{9D8B030D-6E8A-4147-A177-3AD203B41FA5}">
                      <a16:colId xmlns:a16="http://schemas.microsoft.com/office/drawing/2014/main" val="20001"/>
                    </a:ext>
                  </a:extLst>
                </a:gridCol>
                <a:gridCol w="1450110">
                  <a:extLst>
                    <a:ext uri="{9D8B030D-6E8A-4147-A177-3AD203B41FA5}">
                      <a16:colId xmlns:a16="http://schemas.microsoft.com/office/drawing/2014/main" val="20002"/>
                    </a:ext>
                  </a:extLst>
                </a:gridCol>
              </a:tblGrid>
              <a:tr h="0">
                <a:tc>
                  <a:txBody>
                    <a:bodyPr/>
                    <a:lstStyle/>
                    <a:p>
                      <a:r>
                        <a:rPr lang="en-US" u="sng" dirty="0" err="1"/>
                        <a:t>OrderId</a:t>
                      </a:r>
                      <a:endParaRPr lang="en-US" u="sng" dirty="0"/>
                    </a:p>
                  </a:txBody>
                  <a:tcPr/>
                </a:tc>
                <a:tc>
                  <a:txBody>
                    <a:bodyPr/>
                    <a:lstStyle/>
                    <a:p>
                      <a:r>
                        <a:rPr lang="en-US" u="none" dirty="0" err="1"/>
                        <a:t>Cust</a:t>
                      </a:r>
                      <a:r>
                        <a:rPr lang="en-US" u="none" dirty="0"/>
                        <a:t> Name</a:t>
                      </a:r>
                    </a:p>
                  </a:txBody>
                  <a:tcPr/>
                </a:tc>
                <a:tc>
                  <a:txBody>
                    <a:bodyPr/>
                    <a:lstStyle/>
                    <a:p>
                      <a:r>
                        <a:rPr lang="en-US" dirty="0"/>
                        <a:t>Date</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Joe</a:t>
                      </a:r>
                    </a:p>
                  </a:txBody>
                  <a:tcPr/>
                </a:tc>
                <a:tc>
                  <a:txBody>
                    <a:bodyPr/>
                    <a:lstStyle/>
                    <a:p>
                      <a:r>
                        <a:rPr lang="en-US" dirty="0"/>
                        <a:t>8/21/2017</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Arthur</a:t>
                      </a:r>
                    </a:p>
                  </a:txBody>
                  <a:tcPr/>
                </a:tc>
                <a:tc>
                  <a:txBody>
                    <a:bodyPr/>
                    <a:lstStyle/>
                    <a:p>
                      <a:r>
                        <a:rPr lang="en-US" dirty="0"/>
                        <a:t>8/14/2017</a:t>
                      </a:r>
                    </a:p>
                  </a:txBody>
                  <a:tcPr/>
                </a:tc>
                <a:extLst>
                  <a:ext uri="{0D108BD9-81ED-4DB2-BD59-A6C34878D82A}">
                    <a16:rowId xmlns:a16="http://schemas.microsoft.com/office/drawing/2014/main" val="10002"/>
                  </a:ext>
                </a:extLst>
              </a:tr>
            </a:tbl>
          </a:graphicData>
        </a:graphic>
      </p:graphicFrame>
      <p:sp>
        <p:nvSpPr>
          <p:cNvPr id="7" name="TextBox 6">
            <a:extLst>
              <a:ext uri="{FF2B5EF4-FFF2-40B4-BE49-F238E27FC236}">
                <a16:creationId xmlns:a16="http://schemas.microsoft.com/office/drawing/2014/main" id="{C50603D8-75DB-A44D-8001-CFFA602A5FB2}"/>
              </a:ext>
            </a:extLst>
          </p:cNvPr>
          <p:cNvSpPr txBox="1"/>
          <p:nvPr/>
        </p:nvSpPr>
        <p:spPr>
          <a:xfrm>
            <a:off x="6051251" y="298756"/>
            <a:ext cx="431528" cy="707886"/>
          </a:xfrm>
          <a:prstGeom prst="rect">
            <a:avLst/>
          </a:prstGeom>
        </p:spPr>
        <p:txBody>
          <a:bodyPr wrap="none" rtlCol="0">
            <a:spAutoFit/>
          </a:bodyPr>
          <a:lstStyle/>
          <a:p>
            <a:r>
              <a:rPr lang="en-US" sz="4000" dirty="0"/>
              <a:t>x</a:t>
            </a:r>
          </a:p>
        </p:txBody>
      </p:sp>
      <p:graphicFrame>
        <p:nvGraphicFramePr>
          <p:cNvPr id="8" name="Table 7">
            <a:extLst>
              <a:ext uri="{FF2B5EF4-FFF2-40B4-BE49-F238E27FC236}">
                <a16:creationId xmlns:a16="http://schemas.microsoft.com/office/drawing/2014/main" id="{7EDA5D36-9A7F-6748-9D7A-44ECB79ECB8E}"/>
              </a:ext>
            </a:extLst>
          </p:cNvPr>
          <p:cNvGraphicFramePr>
            <a:graphicFrameLocks noGrp="1"/>
          </p:cNvGraphicFramePr>
          <p:nvPr/>
        </p:nvGraphicFramePr>
        <p:xfrm>
          <a:off x="929739" y="2069133"/>
          <a:ext cx="9127104" cy="2580640"/>
        </p:xfrm>
        <a:graphic>
          <a:graphicData uri="http://schemas.openxmlformats.org/drawingml/2006/table">
            <a:tbl>
              <a:tblPr firstRow="1" bandRow="1">
                <a:tableStyleId>{5C22544A-7EE6-4342-B048-85BDC9FD1C3A}</a:tableStyleId>
              </a:tblPr>
              <a:tblGrid>
                <a:gridCol w="1521184">
                  <a:extLst>
                    <a:ext uri="{9D8B030D-6E8A-4147-A177-3AD203B41FA5}">
                      <a16:colId xmlns:a16="http://schemas.microsoft.com/office/drawing/2014/main" val="20000"/>
                    </a:ext>
                  </a:extLst>
                </a:gridCol>
                <a:gridCol w="1521184">
                  <a:extLst>
                    <a:ext uri="{9D8B030D-6E8A-4147-A177-3AD203B41FA5}">
                      <a16:colId xmlns:a16="http://schemas.microsoft.com/office/drawing/2014/main" val="20001"/>
                    </a:ext>
                  </a:extLst>
                </a:gridCol>
                <a:gridCol w="1521184">
                  <a:extLst>
                    <a:ext uri="{9D8B030D-6E8A-4147-A177-3AD203B41FA5}">
                      <a16:colId xmlns:a16="http://schemas.microsoft.com/office/drawing/2014/main" val="20002"/>
                    </a:ext>
                  </a:extLst>
                </a:gridCol>
                <a:gridCol w="1521184">
                  <a:extLst>
                    <a:ext uri="{9D8B030D-6E8A-4147-A177-3AD203B41FA5}">
                      <a16:colId xmlns:a16="http://schemas.microsoft.com/office/drawing/2014/main" val="1116778224"/>
                    </a:ext>
                  </a:extLst>
                </a:gridCol>
                <a:gridCol w="1521184">
                  <a:extLst>
                    <a:ext uri="{9D8B030D-6E8A-4147-A177-3AD203B41FA5}">
                      <a16:colId xmlns:a16="http://schemas.microsoft.com/office/drawing/2014/main" val="363117625"/>
                    </a:ext>
                  </a:extLst>
                </a:gridCol>
                <a:gridCol w="1521184">
                  <a:extLst>
                    <a:ext uri="{9D8B030D-6E8A-4147-A177-3AD203B41FA5}">
                      <a16:colId xmlns:a16="http://schemas.microsoft.com/office/drawing/2014/main" val="2390179118"/>
                    </a:ext>
                  </a:extLst>
                </a:gridCol>
              </a:tblGrid>
              <a:tr h="370840">
                <a:tc>
                  <a:txBody>
                    <a:bodyPr/>
                    <a:lstStyle/>
                    <a:p>
                      <a:r>
                        <a:rPr lang="en-US" u="sng" dirty="0" err="1"/>
                        <a:t>OrderNum</a:t>
                      </a:r>
                      <a:endParaRPr lang="en-US" u="sng" dirty="0"/>
                    </a:p>
                  </a:txBody>
                  <a:tcPr/>
                </a:tc>
                <a:tc>
                  <a:txBody>
                    <a:bodyPr/>
                    <a:lstStyle/>
                    <a:p>
                      <a:r>
                        <a:rPr lang="en-US" u="sng" dirty="0" err="1"/>
                        <a:t>ProdID</a:t>
                      </a:r>
                      <a:endParaRPr lang="en-US" u="sng" dirty="0"/>
                    </a:p>
                  </a:txBody>
                  <a:tcPr/>
                </a:tc>
                <a:tc>
                  <a:txBody>
                    <a:bodyPr/>
                    <a:lstStyle/>
                    <a:p>
                      <a:r>
                        <a:rPr lang="en-US" dirty="0"/>
                        <a:t>Name</a:t>
                      </a:r>
                    </a:p>
                  </a:txBody>
                  <a:tcPr/>
                </a:tc>
                <a:tc>
                  <a:txBody>
                    <a:bodyPr/>
                    <a:lstStyle/>
                    <a:p>
                      <a:r>
                        <a:rPr lang="en-US" dirty="0" err="1"/>
                        <a:t>OrderId</a:t>
                      </a:r>
                      <a:endParaRPr lang="en-US" dirty="0"/>
                    </a:p>
                  </a:txBody>
                  <a:tcPr>
                    <a:solidFill>
                      <a:srgbClr val="70AD47"/>
                    </a:solidFill>
                  </a:tcPr>
                </a:tc>
                <a:tc>
                  <a:txBody>
                    <a:bodyPr/>
                    <a:lstStyle/>
                    <a:p>
                      <a:r>
                        <a:rPr lang="en-US" dirty="0" err="1"/>
                        <a:t>Cust</a:t>
                      </a:r>
                      <a:r>
                        <a:rPr lang="en-US" dirty="0"/>
                        <a:t> Name</a:t>
                      </a:r>
                    </a:p>
                  </a:txBody>
                  <a:tcPr>
                    <a:solidFill>
                      <a:srgbClr val="70AD47"/>
                    </a:solidFill>
                  </a:tcPr>
                </a:tc>
                <a:tc>
                  <a:txBody>
                    <a:bodyPr/>
                    <a:lstStyle/>
                    <a:p>
                      <a:r>
                        <a:rPr lang="en-US" dirty="0"/>
                        <a:t>Date</a:t>
                      </a:r>
                    </a:p>
                  </a:txBody>
                  <a:tcPr>
                    <a:solidFill>
                      <a:srgbClr val="70AD47"/>
                    </a:solidFill>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42</a:t>
                      </a:r>
                    </a:p>
                  </a:txBody>
                  <a:tcPr/>
                </a:tc>
                <a:tc>
                  <a:txBody>
                    <a:bodyPr/>
                    <a:lstStyle/>
                    <a:p>
                      <a:r>
                        <a:rPr lang="en-US" dirty="0"/>
                        <a:t>Gum</a:t>
                      </a:r>
                    </a:p>
                  </a:txBody>
                  <a:tcPr/>
                </a:tc>
                <a:tc>
                  <a:txBody>
                    <a:bodyPr/>
                    <a:lstStyle/>
                    <a:p>
                      <a:r>
                        <a:rPr lang="en-US" dirty="0"/>
                        <a:t>1</a:t>
                      </a:r>
                    </a:p>
                  </a:txBody>
                  <a:tcPr>
                    <a:solidFill>
                      <a:srgbClr val="D6E3D0"/>
                    </a:solidFill>
                  </a:tcPr>
                </a:tc>
                <a:tc>
                  <a:txBody>
                    <a:bodyPr/>
                    <a:lstStyle/>
                    <a:p>
                      <a:r>
                        <a:rPr lang="en-US" dirty="0"/>
                        <a:t>Joe</a:t>
                      </a:r>
                    </a:p>
                  </a:txBody>
                  <a:tcPr>
                    <a:solidFill>
                      <a:srgbClr val="D6E3D0"/>
                    </a:solidFill>
                  </a:tcPr>
                </a:tc>
                <a:tc>
                  <a:txBody>
                    <a:bodyPr/>
                    <a:lstStyle/>
                    <a:p>
                      <a:r>
                        <a:rPr lang="en-US" dirty="0"/>
                        <a:t>8/21/2017</a:t>
                      </a:r>
                    </a:p>
                  </a:txBody>
                  <a:tcPr>
                    <a:solidFill>
                      <a:srgbClr val="D6E3D0"/>
                    </a:solidFill>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42</a:t>
                      </a:r>
                    </a:p>
                  </a:txBody>
                  <a:tcPr/>
                </a:tc>
                <a:tc>
                  <a:txBody>
                    <a:bodyPr/>
                    <a:lstStyle/>
                    <a:p>
                      <a:r>
                        <a:rPr lang="en-US" dirty="0"/>
                        <a:t>Gum</a:t>
                      </a:r>
                    </a:p>
                  </a:txBody>
                  <a:tcPr/>
                </a:tc>
                <a:tc>
                  <a:txBody>
                    <a:bodyPr/>
                    <a:lstStyle/>
                    <a:p>
                      <a:r>
                        <a:rPr lang="en-US" dirty="0"/>
                        <a:t>2</a:t>
                      </a:r>
                    </a:p>
                  </a:txBody>
                  <a:tcPr>
                    <a:solidFill>
                      <a:srgbClr val="EBF2EA"/>
                    </a:solidFill>
                  </a:tcPr>
                </a:tc>
                <a:tc>
                  <a:txBody>
                    <a:bodyPr/>
                    <a:lstStyle/>
                    <a:p>
                      <a:r>
                        <a:rPr lang="en-US" dirty="0"/>
                        <a:t>Arthur</a:t>
                      </a:r>
                    </a:p>
                  </a:txBody>
                  <a:tcPr>
                    <a:solidFill>
                      <a:srgbClr val="EBF2EA"/>
                    </a:solidFill>
                  </a:tcPr>
                </a:tc>
                <a:tc>
                  <a:txBody>
                    <a:bodyPr/>
                    <a:lstStyle/>
                    <a:p>
                      <a:r>
                        <a:rPr lang="en-US" dirty="0"/>
                        <a:t>8/14/2017</a:t>
                      </a:r>
                    </a:p>
                  </a:txBody>
                  <a:tcPr>
                    <a:solidFill>
                      <a:srgbClr val="EBF2EA"/>
                    </a:solidFill>
                  </a:tcPr>
                </a:tc>
                <a:extLst>
                  <a:ext uri="{0D108BD9-81ED-4DB2-BD59-A6C34878D82A}">
                    <a16:rowId xmlns:a16="http://schemas.microsoft.com/office/drawing/2014/main" val="2465868907"/>
                  </a:ext>
                </a:extLst>
              </a:tr>
              <a:tr h="370840">
                <a:tc>
                  <a:txBody>
                    <a:bodyPr/>
                    <a:lstStyle/>
                    <a:p>
                      <a:r>
                        <a:rPr lang="en-US" dirty="0"/>
                        <a:t>2</a:t>
                      </a:r>
                    </a:p>
                  </a:txBody>
                  <a:tcPr/>
                </a:tc>
                <a:tc>
                  <a:txBody>
                    <a:bodyPr/>
                    <a:lstStyle/>
                    <a:p>
                      <a:r>
                        <a:rPr lang="en-US" dirty="0"/>
                        <a:t>999</a:t>
                      </a:r>
                    </a:p>
                  </a:txBody>
                  <a:tcPr/>
                </a:tc>
                <a:tc>
                  <a:txBody>
                    <a:bodyPr/>
                    <a:lstStyle/>
                    <a:p>
                      <a:r>
                        <a:rPr lang="en-US" dirty="0" err="1"/>
                        <a:t>NullFood</a:t>
                      </a:r>
                      <a:endParaRPr lang="en-US" dirty="0"/>
                    </a:p>
                  </a:txBody>
                  <a:tcPr/>
                </a:tc>
                <a:tc>
                  <a:txBody>
                    <a:bodyPr/>
                    <a:lstStyle/>
                    <a:p>
                      <a:r>
                        <a:rPr lang="en-US" dirty="0"/>
                        <a:t>1</a:t>
                      </a:r>
                    </a:p>
                  </a:txBody>
                  <a:tcPr>
                    <a:solidFill>
                      <a:srgbClr val="D6E3D0"/>
                    </a:solidFill>
                  </a:tcPr>
                </a:tc>
                <a:tc>
                  <a:txBody>
                    <a:bodyPr/>
                    <a:lstStyle/>
                    <a:p>
                      <a:r>
                        <a:rPr lang="en-US" dirty="0"/>
                        <a:t>Joe</a:t>
                      </a:r>
                    </a:p>
                  </a:txBody>
                  <a:tcPr>
                    <a:solidFill>
                      <a:srgbClr val="D6E3D0"/>
                    </a:solidFill>
                  </a:tcPr>
                </a:tc>
                <a:tc>
                  <a:txBody>
                    <a:bodyPr/>
                    <a:lstStyle/>
                    <a:p>
                      <a:r>
                        <a:rPr lang="en-US" dirty="0"/>
                        <a:t>8/21/2017</a:t>
                      </a:r>
                    </a:p>
                  </a:txBody>
                  <a:tcPr>
                    <a:solidFill>
                      <a:srgbClr val="D6E3D0"/>
                    </a:solidFill>
                  </a:tcPr>
                </a:tc>
                <a:extLst>
                  <a:ext uri="{0D108BD9-81ED-4DB2-BD59-A6C34878D82A}">
                    <a16:rowId xmlns:a16="http://schemas.microsoft.com/office/drawing/2014/main" val="10002"/>
                  </a:ext>
                </a:extLst>
              </a:tr>
              <a:tr h="360801">
                <a:tc>
                  <a:txBody>
                    <a:bodyPr/>
                    <a:lstStyle/>
                    <a:p>
                      <a:r>
                        <a:rPr lang="en-US" dirty="0"/>
                        <a:t>2</a:t>
                      </a:r>
                    </a:p>
                  </a:txBody>
                  <a:tcPr/>
                </a:tc>
                <a:tc>
                  <a:txBody>
                    <a:bodyPr/>
                    <a:lstStyle/>
                    <a:p>
                      <a:r>
                        <a:rPr lang="en-US" dirty="0"/>
                        <a:t>999</a:t>
                      </a:r>
                    </a:p>
                  </a:txBody>
                  <a:tcPr/>
                </a:tc>
                <a:tc>
                  <a:txBody>
                    <a:bodyPr/>
                    <a:lstStyle/>
                    <a:p>
                      <a:r>
                        <a:rPr lang="en-US" dirty="0" err="1"/>
                        <a:t>NullFood</a:t>
                      </a:r>
                      <a:endParaRPr lang="en-US" dirty="0"/>
                    </a:p>
                  </a:txBody>
                  <a:tcPr/>
                </a:tc>
                <a:tc>
                  <a:txBody>
                    <a:bodyPr/>
                    <a:lstStyle/>
                    <a:p>
                      <a:r>
                        <a:rPr lang="en-US" dirty="0"/>
                        <a:t>2</a:t>
                      </a:r>
                    </a:p>
                  </a:txBody>
                  <a:tcPr>
                    <a:solidFill>
                      <a:srgbClr val="EBF2EA"/>
                    </a:solidFill>
                  </a:tcPr>
                </a:tc>
                <a:tc>
                  <a:txBody>
                    <a:bodyPr/>
                    <a:lstStyle/>
                    <a:p>
                      <a:r>
                        <a:rPr lang="en-US" dirty="0"/>
                        <a:t>Arthur</a:t>
                      </a:r>
                    </a:p>
                  </a:txBody>
                  <a:tcPr>
                    <a:solidFill>
                      <a:srgbClr val="EBF2EA"/>
                    </a:solidFill>
                  </a:tcPr>
                </a:tc>
                <a:tc>
                  <a:txBody>
                    <a:bodyPr/>
                    <a:lstStyle/>
                    <a:p>
                      <a:r>
                        <a:rPr lang="en-US" dirty="0"/>
                        <a:t>8/14/2017</a:t>
                      </a:r>
                    </a:p>
                  </a:txBody>
                  <a:tcPr>
                    <a:solidFill>
                      <a:srgbClr val="EBF2EA"/>
                    </a:solidFill>
                  </a:tcPr>
                </a:tc>
                <a:extLst>
                  <a:ext uri="{0D108BD9-81ED-4DB2-BD59-A6C34878D82A}">
                    <a16:rowId xmlns:a16="http://schemas.microsoft.com/office/drawing/2014/main" val="1969915687"/>
                  </a:ext>
                </a:extLst>
              </a:tr>
              <a:tr h="360801">
                <a:tc>
                  <a:txBody>
                    <a:bodyPr/>
                    <a:lstStyle/>
                    <a:p>
                      <a:r>
                        <a:rPr lang="en-US" dirty="0"/>
                        <a:t>2</a:t>
                      </a:r>
                    </a:p>
                  </a:txBody>
                  <a:tcPr/>
                </a:tc>
                <a:tc>
                  <a:txBody>
                    <a:bodyPr/>
                    <a:lstStyle/>
                    <a:p>
                      <a:r>
                        <a:rPr lang="en-US" dirty="0"/>
                        <a:t>42</a:t>
                      </a:r>
                    </a:p>
                  </a:txBody>
                  <a:tcPr/>
                </a:tc>
                <a:tc>
                  <a:txBody>
                    <a:bodyPr/>
                    <a:lstStyle/>
                    <a:p>
                      <a:r>
                        <a:rPr lang="en-US" dirty="0"/>
                        <a:t>Towel</a:t>
                      </a:r>
                    </a:p>
                  </a:txBody>
                  <a:tcPr/>
                </a:tc>
                <a:tc>
                  <a:txBody>
                    <a:bodyPr/>
                    <a:lstStyle/>
                    <a:p>
                      <a:r>
                        <a:rPr lang="en-US" dirty="0"/>
                        <a:t>1</a:t>
                      </a:r>
                    </a:p>
                  </a:txBody>
                  <a:tcPr>
                    <a:solidFill>
                      <a:srgbClr val="D6E3D0"/>
                    </a:solidFill>
                  </a:tcPr>
                </a:tc>
                <a:tc>
                  <a:txBody>
                    <a:bodyPr/>
                    <a:lstStyle/>
                    <a:p>
                      <a:r>
                        <a:rPr lang="en-US" dirty="0"/>
                        <a:t>Joe</a:t>
                      </a:r>
                    </a:p>
                  </a:txBody>
                  <a:tcPr>
                    <a:solidFill>
                      <a:srgbClr val="D6E3D0"/>
                    </a:solidFill>
                  </a:tcPr>
                </a:tc>
                <a:tc>
                  <a:txBody>
                    <a:bodyPr/>
                    <a:lstStyle/>
                    <a:p>
                      <a:r>
                        <a:rPr lang="en-US" dirty="0"/>
                        <a:t>8/21/2017</a:t>
                      </a:r>
                    </a:p>
                  </a:txBody>
                  <a:tcPr>
                    <a:solidFill>
                      <a:srgbClr val="D6E3D0"/>
                    </a:solidFill>
                  </a:tcPr>
                </a:tc>
                <a:extLst>
                  <a:ext uri="{0D108BD9-81ED-4DB2-BD59-A6C34878D82A}">
                    <a16:rowId xmlns:a16="http://schemas.microsoft.com/office/drawing/2014/main" val="10003"/>
                  </a:ext>
                </a:extLst>
              </a:tr>
              <a:tr h="360801">
                <a:tc>
                  <a:txBody>
                    <a:bodyPr/>
                    <a:lstStyle/>
                    <a:p>
                      <a:r>
                        <a:rPr lang="en-US" dirty="0"/>
                        <a:t>2</a:t>
                      </a:r>
                    </a:p>
                  </a:txBody>
                  <a:tcPr/>
                </a:tc>
                <a:tc>
                  <a:txBody>
                    <a:bodyPr/>
                    <a:lstStyle/>
                    <a:p>
                      <a:r>
                        <a:rPr lang="en-US" dirty="0"/>
                        <a:t>42</a:t>
                      </a:r>
                    </a:p>
                  </a:txBody>
                  <a:tcPr/>
                </a:tc>
                <a:tc>
                  <a:txBody>
                    <a:bodyPr/>
                    <a:lstStyle/>
                    <a:p>
                      <a:r>
                        <a:rPr lang="en-US" dirty="0"/>
                        <a:t>Towel</a:t>
                      </a:r>
                    </a:p>
                  </a:txBody>
                  <a:tcPr/>
                </a:tc>
                <a:tc>
                  <a:txBody>
                    <a:bodyPr/>
                    <a:lstStyle/>
                    <a:p>
                      <a:r>
                        <a:rPr lang="en-US" dirty="0"/>
                        <a:t>2</a:t>
                      </a:r>
                    </a:p>
                  </a:txBody>
                  <a:tcPr>
                    <a:solidFill>
                      <a:srgbClr val="EBF2EA"/>
                    </a:solidFill>
                  </a:tcPr>
                </a:tc>
                <a:tc>
                  <a:txBody>
                    <a:bodyPr/>
                    <a:lstStyle/>
                    <a:p>
                      <a:r>
                        <a:rPr lang="en-US" dirty="0"/>
                        <a:t>Arthur</a:t>
                      </a:r>
                    </a:p>
                  </a:txBody>
                  <a:tcPr>
                    <a:solidFill>
                      <a:srgbClr val="EBF2EA"/>
                    </a:solidFill>
                  </a:tcPr>
                </a:tc>
                <a:tc>
                  <a:txBody>
                    <a:bodyPr/>
                    <a:lstStyle/>
                    <a:p>
                      <a:r>
                        <a:rPr lang="en-US" dirty="0"/>
                        <a:t>8/14/2017</a:t>
                      </a:r>
                    </a:p>
                  </a:txBody>
                  <a:tcPr>
                    <a:solidFill>
                      <a:srgbClr val="EBF2EA"/>
                    </a:solidFill>
                  </a:tcPr>
                </a:tc>
                <a:extLst>
                  <a:ext uri="{0D108BD9-81ED-4DB2-BD59-A6C34878D82A}">
                    <a16:rowId xmlns:a16="http://schemas.microsoft.com/office/drawing/2014/main" val="3929200878"/>
                  </a:ext>
                </a:extLst>
              </a:tr>
            </a:tbl>
          </a:graphicData>
        </a:graphic>
      </p:graphicFrame>
      <p:sp>
        <p:nvSpPr>
          <p:cNvPr id="9" name="Rounded Rectangle 8">
            <a:extLst>
              <a:ext uri="{FF2B5EF4-FFF2-40B4-BE49-F238E27FC236}">
                <a16:creationId xmlns:a16="http://schemas.microsoft.com/office/drawing/2014/main" id="{BE5AB7BD-CE71-FB4A-92D9-4C80A418BA29}"/>
              </a:ext>
            </a:extLst>
          </p:cNvPr>
          <p:cNvSpPr/>
          <p:nvPr/>
        </p:nvSpPr>
        <p:spPr>
          <a:xfrm>
            <a:off x="806547" y="1893276"/>
            <a:ext cx="1706879" cy="2954215"/>
          </a:xfrm>
          <a:prstGeom prst="roundRect">
            <a:avLst/>
          </a:prstGeom>
          <a:solidFill>
            <a:schemeClr val="accent1">
              <a:alpha val="2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772EF126-2C03-8A4A-9561-1C3E3ACFFDBC}"/>
              </a:ext>
            </a:extLst>
          </p:cNvPr>
          <p:cNvSpPr txBox="1"/>
          <p:nvPr/>
        </p:nvSpPr>
        <p:spPr>
          <a:xfrm>
            <a:off x="1136445" y="1569742"/>
            <a:ext cx="1274708" cy="369332"/>
          </a:xfrm>
          <a:prstGeom prst="rect">
            <a:avLst/>
          </a:prstGeom>
        </p:spPr>
        <p:txBody>
          <a:bodyPr wrap="none" rtlCol="0">
            <a:spAutoFit/>
          </a:bodyPr>
          <a:lstStyle/>
          <a:p>
            <a:r>
              <a:rPr lang="en-US" dirty="0"/>
              <a:t>Left “key”</a:t>
            </a:r>
          </a:p>
        </p:txBody>
      </p:sp>
      <p:grpSp>
        <p:nvGrpSpPr>
          <p:cNvPr id="13" name="Group 12">
            <a:extLst>
              <a:ext uri="{FF2B5EF4-FFF2-40B4-BE49-F238E27FC236}">
                <a16:creationId xmlns:a16="http://schemas.microsoft.com/office/drawing/2014/main" id="{864BC98E-BE63-604E-B7E9-066D99E5259B}"/>
              </a:ext>
            </a:extLst>
          </p:cNvPr>
          <p:cNvGrpSpPr/>
          <p:nvPr/>
        </p:nvGrpSpPr>
        <p:grpSpPr>
          <a:xfrm>
            <a:off x="5372831" y="1569650"/>
            <a:ext cx="1706879" cy="3277841"/>
            <a:chOff x="5953125" y="3386727"/>
            <a:chExt cx="1706879" cy="3277841"/>
          </a:xfrm>
        </p:grpSpPr>
        <p:sp>
          <p:nvSpPr>
            <p:cNvPr id="10" name="Rounded Rectangle 9">
              <a:extLst>
                <a:ext uri="{FF2B5EF4-FFF2-40B4-BE49-F238E27FC236}">
                  <a16:creationId xmlns:a16="http://schemas.microsoft.com/office/drawing/2014/main" id="{58372DB0-E74F-3349-9DAB-3303152B510E}"/>
                </a:ext>
              </a:extLst>
            </p:cNvPr>
            <p:cNvSpPr/>
            <p:nvPr/>
          </p:nvSpPr>
          <p:spPr>
            <a:xfrm>
              <a:off x="5953125" y="3710353"/>
              <a:ext cx="1706879" cy="2954215"/>
            </a:xfrm>
            <a:prstGeom prst="roundRect">
              <a:avLst/>
            </a:prstGeom>
            <a:solidFill>
              <a:schemeClr val="accent6">
                <a:alpha val="2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C535EB4B-8C10-BD49-B942-8954F84261B5}"/>
                </a:ext>
              </a:extLst>
            </p:cNvPr>
            <p:cNvSpPr txBox="1"/>
            <p:nvPr/>
          </p:nvSpPr>
          <p:spPr>
            <a:xfrm>
              <a:off x="6081659" y="3386727"/>
              <a:ext cx="1426994" cy="369332"/>
            </a:xfrm>
            <a:prstGeom prst="rect">
              <a:avLst/>
            </a:prstGeom>
          </p:spPr>
          <p:txBody>
            <a:bodyPr wrap="none" rtlCol="0">
              <a:spAutoFit/>
            </a:bodyPr>
            <a:lstStyle/>
            <a:p>
              <a:r>
                <a:rPr lang="en-US" dirty="0"/>
                <a:t>Right “key”</a:t>
              </a:r>
            </a:p>
          </p:txBody>
        </p:sp>
      </p:grpSp>
      <p:cxnSp>
        <p:nvCxnSpPr>
          <p:cNvPr id="15" name="Straight Connector 14">
            <a:extLst>
              <a:ext uri="{FF2B5EF4-FFF2-40B4-BE49-F238E27FC236}">
                <a16:creationId xmlns:a16="http://schemas.microsoft.com/office/drawing/2014/main" id="{6234C6F0-9E48-7548-ABCE-857134772B59}"/>
              </a:ext>
            </a:extLst>
          </p:cNvPr>
          <p:cNvCxnSpPr>
            <a:cxnSpLocks/>
          </p:cNvCxnSpPr>
          <p:nvPr/>
        </p:nvCxnSpPr>
        <p:spPr>
          <a:xfrm>
            <a:off x="375129" y="3001106"/>
            <a:ext cx="10117994" cy="0"/>
          </a:xfrm>
          <a:prstGeom prst="line">
            <a:avLst/>
          </a:prstGeom>
          <a:ln w="57150"/>
        </p:spPr>
        <p:style>
          <a:lnRef idx="3">
            <a:schemeClr val="accent4"/>
          </a:lnRef>
          <a:fillRef idx="0">
            <a:schemeClr val="accent4"/>
          </a:fillRef>
          <a:effectRef idx="2">
            <a:schemeClr val="accent4"/>
          </a:effectRef>
          <a:fontRef idx="minor">
            <a:schemeClr val="tx1"/>
          </a:fontRef>
        </p:style>
      </p:cxnSp>
      <p:sp>
        <p:nvSpPr>
          <p:cNvPr id="16" name="TextBox 15">
            <a:extLst>
              <a:ext uri="{FF2B5EF4-FFF2-40B4-BE49-F238E27FC236}">
                <a16:creationId xmlns:a16="http://schemas.microsoft.com/office/drawing/2014/main" id="{E8F71C78-B8F0-A048-BBA7-54AA0A39BF7C}"/>
              </a:ext>
            </a:extLst>
          </p:cNvPr>
          <p:cNvSpPr txBox="1"/>
          <p:nvPr/>
        </p:nvSpPr>
        <p:spPr>
          <a:xfrm>
            <a:off x="10521949" y="2764364"/>
            <a:ext cx="1980221" cy="1569660"/>
          </a:xfrm>
          <a:prstGeom prst="rect">
            <a:avLst/>
          </a:prstGeom>
        </p:spPr>
        <p:txBody>
          <a:bodyPr wrap="square" rtlCol="0">
            <a:spAutoFit/>
          </a:bodyPr>
          <a:lstStyle/>
          <a:p>
            <a:r>
              <a:rPr lang="en-US" sz="2400" dirty="0">
                <a:solidFill>
                  <a:srgbClr val="FF0000"/>
                </a:solidFill>
              </a:rPr>
              <a:t>Drop rows that don’t match on the key</a:t>
            </a:r>
          </a:p>
        </p:txBody>
      </p:sp>
      <p:cxnSp>
        <p:nvCxnSpPr>
          <p:cNvPr id="18" name="Straight Connector 17">
            <a:extLst>
              <a:ext uri="{FF2B5EF4-FFF2-40B4-BE49-F238E27FC236}">
                <a16:creationId xmlns:a16="http://schemas.microsoft.com/office/drawing/2014/main" id="{85CFD7EF-C704-7542-9A6C-5ABBE3E8281D}"/>
              </a:ext>
            </a:extLst>
          </p:cNvPr>
          <p:cNvCxnSpPr>
            <a:cxnSpLocks/>
          </p:cNvCxnSpPr>
          <p:nvPr/>
        </p:nvCxnSpPr>
        <p:spPr>
          <a:xfrm>
            <a:off x="375129" y="3382111"/>
            <a:ext cx="10117994" cy="0"/>
          </a:xfrm>
          <a:prstGeom prst="line">
            <a:avLst/>
          </a:prstGeom>
          <a:ln w="57150"/>
        </p:spPr>
        <p:style>
          <a:lnRef idx="3">
            <a:schemeClr val="accent4"/>
          </a:lnRef>
          <a:fillRef idx="0">
            <a:schemeClr val="accent4"/>
          </a:fillRef>
          <a:effectRef idx="2">
            <a:schemeClr val="accent4"/>
          </a:effectRef>
          <a:fontRef idx="minor">
            <a:schemeClr val="tx1"/>
          </a:fontRef>
        </p:style>
      </p:cxnSp>
      <p:cxnSp>
        <p:nvCxnSpPr>
          <p:cNvPr id="19" name="Straight Connector 18">
            <a:extLst>
              <a:ext uri="{FF2B5EF4-FFF2-40B4-BE49-F238E27FC236}">
                <a16:creationId xmlns:a16="http://schemas.microsoft.com/office/drawing/2014/main" id="{167C7A26-6F66-974C-97F4-B329064B0BF9}"/>
              </a:ext>
            </a:extLst>
          </p:cNvPr>
          <p:cNvCxnSpPr>
            <a:cxnSpLocks/>
          </p:cNvCxnSpPr>
          <p:nvPr/>
        </p:nvCxnSpPr>
        <p:spPr>
          <a:xfrm>
            <a:off x="375129" y="4114810"/>
            <a:ext cx="10117994" cy="0"/>
          </a:xfrm>
          <a:prstGeom prst="line">
            <a:avLst/>
          </a:prstGeom>
          <a:ln w="57150"/>
        </p:spPr>
        <p:style>
          <a:lnRef idx="3">
            <a:schemeClr val="accent4"/>
          </a:lnRef>
          <a:fillRef idx="0">
            <a:schemeClr val="accent4"/>
          </a:fillRef>
          <a:effectRef idx="2">
            <a:schemeClr val="accent4"/>
          </a:effectRef>
          <a:fontRef idx="minor">
            <a:schemeClr val="tx1"/>
          </a:fontRef>
        </p:style>
      </p:cxnSp>
      <p:graphicFrame>
        <p:nvGraphicFramePr>
          <p:cNvPr id="17" name="Table 16">
            <a:extLst>
              <a:ext uri="{FF2B5EF4-FFF2-40B4-BE49-F238E27FC236}">
                <a16:creationId xmlns:a16="http://schemas.microsoft.com/office/drawing/2014/main" id="{1EC566C6-89FF-874D-A2F1-ABF3E2C5FBEC}"/>
              </a:ext>
            </a:extLst>
          </p:cNvPr>
          <p:cNvGraphicFramePr>
            <a:graphicFrameLocks noGrp="1"/>
          </p:cNvGraphicFramePr>
          <p:nvPr/>
        </p:nvGraphicFramePr>
        <p:xfrm>
          <a:off x="2384955" y="5134593"/>
          <a:ext cx="9127104" cy="1473200"/>
        </p:xfrm>
        <a:graphic>
          <a:graphicData uri="http://schemas.openxmlformats.org/drawingml/2006/table">
            <a:tbl>
              <a:tblPr firstRow="1" bandRow="1">
                <a:tableStyleId>{5C22544A-7EE6-4342-B048-85BDC9FD1C3A}</a:tableStyleId>
              </a:tblPr>
              <a:tblGrid>
                <a:gridCol w="1521184">
                  <a:extLst>
                    <a:ext uri="{9D8B030D-6E8A-4147-A177-3AD203B41FA5}">
                      <a16:colId xmlns:a16="http://schemas.microsoft.com/office/drawing/2014/main" val="20000"/>
                    </a:ext>
                  </a:extLst>
                </a:gridCol>
                <a:gridCol w="1521184">
                  <a:extLst>
                    <a:ext uri="{9D8B030D-6E8A-4147-A177-3AD203B41FA5}">
                      <a16:colId xmlns:a16="http://schemas.microsoft.com/office/drawing/2014/main" val="20001"/>
                    </a:ext>
                  </a:extLst>
                </a:gridCol>
                <a:gridCol w="1521184">
                  <a:extLst>
                    <a:ext uri="{9D8B030D-6E8A-4147-A177-3AD203B41FA5}">
                      <a16:colId xmlns:a16="http://schemas.microsoft.com/office/drawing/2014/main" val="20002"/>
                    </a:ext>
                  </a:extLst>
                </a:gridCol>
                <a:gridCol w="1521184">
                  <a:extLst>
                    <a:ext uri="{9D8B030D-6E8A-4147-A177-3AD203B41FA5}">
                      <a16:colId xmlns:a16="http://schemas.microsoft.com/office/drawing/2014/main" val="1116778224"/>
                    </a:ext>
                  </a:extLst>
                </a:gridCol>
                <a:gridCol w="1521184">
                  <a:extLst>
                    <a:ext uri="{9D8B030D-6E8A-4147-A177-3AD203B41FA5}">
                      <a16:colId xmlns:a16="http://schemas.microsoft.com/office/drawing/2014/main" val="363117625"/>
                    </a:ext>
                  </a:extLst>
                </a:gridCol>
                <a:gridCol w="1521184">
                  <a:extLst>
                    <a:ext uri="{9D8B030D-6E8A-4147-A177-3AD203B41FA5}">
                      <a16:colId xmlns:a16="http://schemas.microsoft.com/office/drawing/2014/main" val="2390179118"/>
                    </a:ext>
                  </a:extLst>
                </a:gridCol>
              </a:tblGrid>
              <a:tr h="370840">
                <a:tc>
                  <a:txBody>
                    <a:bodyPr/>
                    <a:lstStyle/>
                    <a:p>
                      <a:r>
                        <a:rPr lang="en-US" u="sng" dirty="0" err="1"/>
                        <a:t>OrderNum</a:t>
                      </a:r>
                      <a:endParaRPr lang="en-US" u="sng" dirty="0"/>
                    </a:p>
                  </a:txBody>
                  <a:tcPr/>
                </a:tc>
                <a:tc>
                  <a:txBody>
                    <a:bodyPr/>
                    <a:lstStyle/>
                    <a:p>
                      <a:r>
                        <a:rPr lang="en-US" u="sng" dirty="0" err="1"/>
                        <a:t>ProdID</a:t>
                      </a:r>
                      <a:endParaRPr lang="en-US" u="sng" dirty="0"/>
                    </a:p>
                  </a:txBody>
                  <a:tcPr/>
                </a:tc>
                <a:tc>
                  <a:txBody>
                    <a:bodyPr/>
                    <a:lstStyle/>
                    <a:p>
                      <a:r>
                        <a:rPr lang="en-US" dirty="0"/>
                        <a:t>Name</a:t>
                      </a:r>
                    </a:p>
                  </a:txBody>
                  <a:tcPr/>
                </a:tc>
                <a:tc>
                  <a:txBody>
                    <a:bodyPr/>
                    <a:lstStyle/>
                    <a:p>
                      <a:r>
                        <a:rPr lang="en-US" dirty="0" err="1"/>
                        <a:t>OrderId</a:t>
                      </a:r>
                      <a:endParaRPr lang="en-US" dirty="0"/>
                    </a:p>
                  </a:txBody>
                  <a:tcPr>
                    <a:solidFill>
                      <a:srgbClr val="70AD47"/>
                    </a:solidFill>
                  </a:tcPr>
                </a:tc>
                <a:tc>
                  <a:txBody>
                    <a:bodyPr/>
                    <a:lstStyle/>
                    <a:p>
                      <a:r>
                        <a:rPr lang="en-US" dirty="0" err="1"/>
                        <a:t>Cust</a:t>
                      </a:r>
                      <a:r>
                        <a:rPr lang="en-US" dirty="0"/>
                        <a:t> Name</a:t>
                      </a:r>
                    </a:p>
                  </a:txBody>
                  <a:tcPr>
                    <a:solidFill>
                      <a:srgbClr val="70AD47"/>
                    </a:solidFill>
                  </a:tcPr>
                </a:tc>
                <a:tc>
                  <a:txBody>
                    <a:bodyPr/>
                    <a:lstStyle/>
                    <a:p>
                      <a:r>
                        <a:rPr lang="en-US" dirty="0"/>
                        <a:t>Date</a:t>
                      </a:r>
                    </a:p>
                  </a:txBody>
                  <a:tcPr>
                    <a:solidFill>
                      <a:srgbClr val="70AD47"/>
                    </a:solidFill>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42</a:t>
                      </a:r>
                    </a:p>
                  </a:txBody>
                  <a:tcPr/>
                </a:tc>
                <a:tc>
                  <a:txBody>
                    <a:bodyPr/>
                    <a:lstStyle/>
                    <a:p>
                      <a:r>
                        <a:rPr lang="en-US" dirty="0"/>
                        <a:t>Gum</a:t>
                      </a:r>
                    </a:p>
                  </a:txBody>
                  <a:tcPr/>
                </a:tc>
                <a:tc>
                  <a:txBody>
                    <a:bodyPr/>
                    <a:lstStyle/>
                    <a:p>
                      <a:r>
                        <a:rPr lang="en-US" dirty="0"/>
                        <a:t>1</a:t>
                      </a:r>
                    </a:p>
                  </a:txBody>
                  <a:tcPr>
                    <a:solidFill>
                      <a:srgbClr val="D6E3D0"/>
                    </a:solidFill>
                  </a:tcPr>
                </a:tc>
                <a:tc>
                  <a:txBody>
                    <a:bodyPr/>
                    <a:lstStyle/>
                    <a:p>
                      <a:r>
                        <a:rPr lang="en-US" dirty="0"/>
                        <a:t>Joe</a:t>
                      </a:r>
                    </a:p>
                  </a:txBody>
                  <a:tcPr>
                    <a:solidFill>
                      <a:srgbClr val="D6E3D0"/>
                    </a:solidFill>
                  </a:tcPr>
                </a:tc>
                <a:tc>
                  <a:txBody>
                    <a:bodyPr/>
                    <a:lstStyle/>
                    <a:p>
                      <a:r>
                        <a:rPr lang="en-US" dirty="0"/>
                        <a:t>8/21/2017</a:t>
                      </a:r>
                    </a:p>
                  </a:txBody>
                  <a:tcPr>
                    <a:solidFill>
                      <a:srgbClr val="D6E3D0"/>
                    </a:solidFill>
                  </a:tcPr>
                </a:tc>
                <a:extLst>
                  <a:ext uri="{0D108BD9-81ED-4DB2-BD59-A6C34878D82A}">
                    <a16:rowId xmlns:a16="http://schemas.microsoft.com/office/drawing/2014/main" val="10001"/>
                  </a:ext>
                </a:extLst>
              </a:tr>
              <a:tr h="360801">
                <a:tc>
                  <a:txBody>
                    <a:bodyPr/>
                    <a:lstStyle/>
                    <a:p>
                      <a:r>
                        <a:rPr lang="en-US" dirty="0"/>
                        <a:t>2</a:t>
                      </a:r>
                    </a:p>
                  </a:txBody>
                  <a:tcPr/>
                </a:tc>
                <a:tc>
                  <a:txBody>
                    <a:bodyPr/>
                    <a:lstStyle/>
                    <a:p>
                      <a:r>
                        <a:rPr lang="en-US" dirty="0"/>
                        <a:t>999</a:t>
                      </a:r>
                    </a:p>
                  </a:txBody>
                  <a:tcPr/>
                </a:tc>
                <a:tc>
                  <a:txBody>
                    <a:bodyPr/>
                    <a:lstStyle/>
                    <a:p>
                      <a:r>
                        <a:rPr lang="en-US" dirty="0" err="1"/>
                        <a:t>NullFood</a:t>
                      </a:r>
                      <a:endParaRPr lang="en-US" dirty="0"/>
                    </a:p>
                  </a:txBody>
                  <a:tcPr/>
                </a:tc>
                <a:tc>
                  <a:txBody>
                    <a:bodyPr/>
                    <a:lstStyle/>
                    <a:p>
                      <a:r>
                        <a:rPr lang="en-US" dirty="0"/>
                        <a:t>2</a:t>
                      </a:r>
                    </a:p>
                  </a:txBody>
                  <a:tcPr>
                    <a:solidFill>
                      <a:srgbClr val="EBF2EA"/>
                    </a:solidFill>
                  </a:tcPr>
                </a:tc>
                <a:tc>
                  <a:txBody>
                    <a:bodyPr/>
                    <a:lstStyle/>
                    <a:p>
                      <a:r>
                        <a:rPr lang="en-US" dirty="0"/>
                        <a:t>Arthur</a:t>
                      </a:r>
                    </a:p>
                  </a:txBody>
                  <a:tcPr>
                    <a:solidFill>
                      <a:srgbClr val="EBF2EA"/>
                    </a:solidFill>
                  </a:tcPr>
                </a:tc>
                <a:tc>
                  <a:txBody>
                    <a:bodyPr/>
                    <a:lstStyle/>
                    <a:p>
                      <a:r>
                        <a:rPr lang="en-US" dirty="0"/>
                        <a:t>8/14/2017</a:t>
                      </a:r>
                    </a:p>
                  </a:txBody>
                  <a:tcPr>
                    <a:solidFill>
                      <a:srgbClr val="EBF2EA"/>
                    </a:solidFill>
                  </a:tcPr>
                </a:tc>
                <a:extLst>
                  <a:ext uri="{0D108BD9-81ED-4DB2-BD59-A6C34878D82A}">
                    <a16:rowId xmlns:a16="http://schemas.microsoft.com/office/drawing/2014/main" val="1969915687"/>
                  </a:ext>
                </a:extLst>
              </a:tr>
              <a:tr h="360801">
                <a:tc>
                  <a:txBody>
                    <a:bodyPr/>
                    <a:lstStyle/>
                    <a:p>
                      <a:r>
                        <a:rPr lang="en-US" dirty="0"/>
                        <a:t>2</a:t>
                      </a:r>
                    </a:p>
                  </a:txBody>
                  <a:tcPr/>
                </a:tc>
                <a:tc>
                  <a:txBody>
                    <a:bodyPr/>
                    <a:lstStyle/>
                    <a:p>
                      <a:r>
                        <a:rPr lang="en-US" dirty="0"/>
                        <a:t>42</a:t>
                      </a:r>
                    </a:p>
                  </a:txBody>
                  <a:tcPr/>
                </a:tc>
                <a:tc>
                  <a:txBody>
                    <a:bodyPr/>
                    <a:lstStyle/>
                    <a:p>
                      <a:r>
                        <a:rPr lang="en-US" dirty="0"/>
                        <a:t>Towel</a:t>
                      </a:r>
                    </a:p>
                  </a:txBody>
                  <a:tcPr/>
                </a:tc>
                <a:tc>
                  <a:txBody>
                    <a:bodyPr/>
                    <a:lstStyle/>
                    <a:p>
                      <a:r>
                        <a:rPr lang="en-US" dirty="0"/>
                        <a:t>2</a:t>
                      </a:r>
                    </a:p>
                  </a:txBody>
                  <a:tcPr>
                    <a:solidFill>
                      <a:srgbClr val="EBF2EA"/>
                    </a:solidFill>
                  </a:tcPr>
                </a:tc>
                <a:tc>
                  <a:txBody>
                    <a:bodyPr/>
                    <a:lstStyle/>
                    <a:p>
                      <a:r>
                        <a:rPr lang="en-US" dirty="0"/>
                        <a:t>Arthur</a:t>
                      </a:r>
                    </a:p>
                  </a:txBody>
                  <a:tcPr>
                    <a:solidFill>
                      <a:srgbClr val="EBF2EA"/>
                    </a:solidFill>
                  </a:tcPr>
                </a:tc>
                <a:tc>
                  <a:txBody>
                    <a:bodyPr/>
                    <a:lstStyle/>
                    <a:p>
                      <a:r>
                        <a:rPr lang="en-US" dirty="0"/>
                        <a:t>8/14/2017</a:t>
                      </a:r>
                    </a:p>
                  </a:txBody>
                  <a:tcPr>
                    <a:solidFill>
                      <a:srgbClr val="EBF2EA"/>
                    </a:solidFill>
                  </a:tcPr>
                </a:tc>
                <a:extLst>
                  <a:ext uri="{0D108BD9-81ED-4DB2-BD59-A6C34878D82A}">
                    <a16:rowId xmlns:a16="http://schemas.microsoft.com/office/drawing/2014/main" val="3929200878"/>
                  </a:ext>
                </a:extLst>
              </a:tr>
            </a:tbl>
          </a:graphicData>
        </a:graphic>
      </p:graphicFrame>
      <p:sp>
        <p:nvSpPr>
          <p:cNvPr id="2" name="Right Arrow 1">
            <a:extLst>
              <a:ext uri="{FF2B5EF4-FFF2-40B4-BE49-F238E27FC236}">
                <a16:creationId xmlns:a16="http://schemas.microsoft.com/office/drawing/2014/main" id="{3172FB04-90F0-344B-AA88-9EB8DC8AF497}"/>
              </a:ext>
            </a:extLst>
          </p:cNvPr>
          <p:cNvSpPr/>
          <p:nvPr/>
        </p:nvSpPr>
        <p:spPr>
          <a:xfrm>
            <a:off x="1136445" y="5512487"/>
            <a:ext cx="895555" cy="6952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5F104AE6-A586-4A44-9699-B7E3840FFA09}"/>
              </a:ext>
            </a:extLst>
          </p:cNvPr>
          <p:cNvSpPr>
            <a:spLocks noGrp="1"/>
          </p:cNvSpPr>
          <p:nvPr>
            <p:ph type="sldNum" sz="quarter" idx="12"/>
          </p:nvPr>
        </p:nvSpPr>
        <p:spPr/>
        <p:txBody>
          <a:bodyPr/>
          <a:lstStyle/>
          <a:p>
            <a:fld id="{934C0642-4071-7D48-AFF8-BD27182896CC}" type="slidenum">
              <a:rPr lang="en-US" smtClean="0"/>
              <a:t>13</a:t>
            </a:fld>
            <a:endParaRPr lang="en-US"/>
          </a:p>
        </p:txBody>
      </p:sp>
    </p:spTree>
    <p:extLst>
      <p:ext uri="{BB962C8B-B14F-4D97-AF65-F5344CB8AC3E}">
        <p14:creationId xmlns:p14="http://schemas.microsoft.com/office/powerpoint/2010/main" val="3867950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A15CB-928C-86BC-E273-CF08E943CF5B}"/>
              </a:ext>
            </a:extLst>
          </p:cNvPr>
          <p:cNvSpPr>
            <a:spLocks noGrp="1"/>
          </p:cNvSpPr>
          <p:nvPr>
            <p:ph type="title"/>
          </p:nvPr>
        </p:nvSpPr>
        <p:spPr/>
        <p:txBody>
          <a:bodyPr/>
          <a:lstStyle/>
          <a:p>
            <a:r>
              <a:rPr lang="en-US" dirty="0"/>
              <a:t>Merge types</a:t>
            </a:r>
          </a:p>
        </p:txBody>
      </p:sp>
      <p:sp>
        <p:nvSpPr>
          <p:cNvPr id="3" name="Content Placeholder 2">
            <a:extLst>
              <a:ext uri="{FF2B5EF4-FFF2-40B4-BE49-F238E27FC236}">
                <a16:creationId xmlns:a16="http://schemas.microsoft.com/office/drawing/2014/main" id="{EED2CE94-EEEE-0026-F471-373EB1419427}"/>
              </a:ext>
            </a:extLst>
          </p:cNvPr>
          <p:cNvSpPr>
            <a:spLocks noGrp="1"/>
          </p:cNvSpPr>
          <p:nvPr>
            <p:ph idx="1"/>
          </p:nvPr>
        </p:nvSpPr>
        <p:spPr/>
        <p:txBody>
          <a:bodyPr/>
          <a:lstStyle/>
          <a:p>
            <a:r>
              <a:rPr lang="en-US" dirty="0"/>
              <a:t>Inner: only keep the rows where the keys match</a:t>
            </a:r>
          </a:p>
          <a:p>
            <a:r>
              <a:rPr lang="en-US" dirty="0"/>
              <a:t>Right: </a:t>
            </a:r>
          </a:p>
          <a:p>
            <a:pPr lvl="1"/>
            <a:r>
              <a:rPr lang="en-US" dirty="0"/>
              <a:t>Keep all the right </a:t>
            </a:r>
            <a:r>
              <a:rPr lang="en-US" dirty="0" err="1"/>
              <a:t>dataframe</a:t>
            </a:r>
            <a:r>
              <a:rPr lang="en-US" dirty="0"/>
              <a:t> rows.  </a:t>
            </a:r>
          </a:p>
          <a:p>
            <a:pPr lvl="1"/>
            <a:r>
              <a:rPr lang="en-US" dirty="0"/>
              <a:t>Populate rows that didn’t have match from the left </a:t>
            </a:r>
            <a:r>
              <a:rPr lang="en-US" dirty="0" err="1"/>
              <a:t>dataframe</a:t>
            </a:r>
            <a:r>
              <a:rPr lang="en-US" dirty="0"/>
              <a:t> with </a:t>
            </a:r>
            <a:r>
              <a:rPr lang="en-US" dirty="0" err="1"/>
              <a:t>NaN</a:t>
            </a:r>
            <a:endParaRPr lang="en-US" dirty="0"/>
          </a:p>
          <a:p>
            <a:r>
              <a:rPr lang="en-US" dirty="0"/>
              <a:t>Left – like right, but keep left </a:t>
            </a:r>
            <a:r>
              <a:rPr lang="en-US" dirty="0" err="1"/>
              <a:t>dataframe</a:t>
            </a:r>
            <a:r>
              <a:rPr lang="en-US" dirty="0"/>
              <a:t> rows…</a:t>
            </a:r>
          </a:p>
          <a:p>
            <a:r>
              <a:rPr lang="en-US" dirty="0"/>
              <a:t>Outer: </a:t>
            </a:r>
          </a:p>
          <a:p>
            <a:pPr lvl="1"/>
            <a:r>
              <a:rPr lang="en-US" dirty="0"/>
              <a:t>Keep all rows</a:t>
            </a:r>
          </a:p>
          <a:p>
            <a:pPr lvl="1"/>
            <a:r>
              <a:rPr lang="en-US" dirty="0"/>
              <a:t>Populate rows that don’t have matching keys with </a:t>
            </a:r>
            <a:r>
              <a:rPr lang="en-US" dirty="0" err="1"/>
              <a:t>NaN</a:t>
            </a:r>
            <a:r>
              <a:rPr lang="en-US" dirty="0"/>
              <a:t>.</a:t>
            </a:r>
          </a:p>
        </p:txBody>
      </p:sp>
      <p:sp>
        <p:nvSpPr>
          <p:cNvPr id="4" name="Slide Number Placeholder 3">
            <a:extLst>
              <a:ext uri="{FF2B5EF4-FFF2-40B4-BE49-F238E27FC236}">
                <a16:creationId xmlns:a16="http://schemas.microsoft.com/office/drawing/2014/main" id="{302FD2E5-BCC1-5314-8967-EBFB22D475E1}"/>
              </a:ext>
            </a:extLst>
          </p:cNvPr>
          <p:cNvSpPr>
            <a:spLocks noGrp="1"/>
          </p:cNvSpPr>
          <p:nvPr>
            <p:ph type="sldNum" sz="quarter" idx="12"/>
          </p:nvPr>
        </p:nvSpPr>
        <p:spPr/>
        <p:txBody>
          <a:bodyPr/>
          <a:lstStyle/>
          <a:p>
            <a:fld id="{934C0642-4071-7D48-AFF8-BD27182896CC}" type="slidenum">
              <a:rPr lang="en-US" smtClean="0"/>
              <a:t>14</a:t>
            </a:fld>
            <a:endParaRPr lang="en-US"/>
          </a:p>
        </p:txBody>
      </p:sp>
    </p:spTree>
    <p:extLst>
      <p:ext uri="{BB962C8B-B14F-4D97-AF65-F5344CB8AC3E}">
        <p14:creationId xmlns:p14="http://schemas.microsoft.com/office/powerpoint/2010/main" val="4241429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645E4-89CA-E13B-31B0-5163BAC6D370}"/>
              </a:ext>
            </a:extLst>
          </p:cNvPr>
          <p:cNvSpPr>
            <a:spLocks noGrp="1"/>
          </p:cNvSpPr>
          <p:nvPr>
            <p:ph type="title"/>
          </p:nvPr>
        </p:nvSpPr>
        <p:spPr/>
        <p:txBody>
          <a:bodyPr/>
          <a:lstStyle/>
          <a:p>
            <a:r>
              <a:rPr lang="en-US" dirty="0"/>
              <a:t>Let’s try this in a </a:t>
            </a:r>
            <a:r>
              <a:rPr lang="en-US" dirty="0" err="1"/>
              <a:t>jupyter</a:t>
            </a:r>
            <a:r>
              <a:rPr lang="en-US" dirty="0"/>
              <a:t> notebook</a:t>
            </a:r>
          </a:p>
        </p:txBody>
      </p:sp>
      <p:sp>
        <p:nvSpPr>
          <p:cNvPr id="3" name="Content Placeholder 2">
            <a:extLst>
              <a:ext uri="{FF2B5EF4-FFF2-40B4-BE49-F238E27FC236}">
                <a16:creationId xmlns:a16="http://schemas.microsoft.com/office/drawing/2014/main" id="{9F09E69F-2072-BB4C-FA46-26D1BB66351B}"/>
              </a:ext>
            </a:extLst>
          </p:cNvPr>
          <p:cNvSpPr>
            <a:spLocks noGrp="1"/>
          </p:cNvSpPr>
          <p:nvPr>
            <p:ph idx="1"/>
          </p:nvPr>
        </p:nvSpPr>
        <p:spPr/>
        <p:txBody>
          <a:bodyPr/>
          <a:lstStyle/>
          <a:p>
            <a:r>
              <a:rPr lang="en-US" dirty="0"/>
              <a:t>We’ll come back to this slide deck in a bit to talk about </a:t>
            </a:r>
            <a:r>
              <a:rPr lang="en-US" dirty="0" err="1"/>
              <a:t>Groupby</a:t>
            </a:r>
            <a:endParaRPr lang="en-US" dirty="0"/>
          </a:p>
        </p:txBody>
      </p:sp>
      <p:sp>
        <p:nvSpPr>
          <p:cNvPr id="4" name="Slide Number Placeholder 3">
            <a:extLst>
              <a:ext uri="{FF2B5EF4-FFF2-40B4-BE49-F238E27FC236}">
                <a16:creationId xmlns:a16="http://schemas.microsoft.com/office/drawing/2014/main" id="{997F9B07-BF24-B138-447E-1D3818291382}"/>
              </a:ext>
            </a:extLst>
          </p:cNvPr>
          <p:cNvSpPr>
            <a:spLocks noGrp="1"/>
          </p:cNvSpPr>
          <p:nvPr>
            <p:ph type="sldNum" sz="quarter" idx="12"/>
          </p:nvPr>
        </p:nvSpPr>
        <p:spPr/>
        <p:txBody>
          <a:bodyPr/>
          <a:lstStyle/>
          <a:p>
            <a:fld id="{934C0642-4071-7D48-AFF8-BD27182896CC}" type="slidenum">
              <a:rPr lang="en-US" smtClean="0"/>
              <a:t>15</a:t>
            </a:fld>
            <a:endParaRPr lang="en-US"/>
          </a:p>
        </p:txBody>
      </p:sp>
    </p:spTree>
    <p:extLst>
      <p:ext uri="{BB962C8B-B14F-4D97-AF65-F5344CB8AC3E}">
        <p14:creationId xmlns:p14="http://schemas.microsoft.com/office/powerpoint/2010/main" val="4034622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0DC7B-9FDD-D148-B290-62022D6EAEE1}"/>
              </a:ext>
            </a:extLst>
          </p:cNvPr>
          <p:cNvSpPr>
            <a:spLocks noGrp="1"/>
          </p:cNvSpPr>
          <p:nvPr>
            <p:ph type="title"/>
          </p:nvPr>
        </p:nvSpPr>
        <p:spPr/>
        <p:txBody>
          <a:bodyPr/>
          <a:lstStyle/>
          <a:p>
            <a:r>
              <a:rPr lang="en-US" dirty="0" err="1"/>
              <a:t>Groupby</a:t>
            </a:r>
            <a:endParaRPr lang="en-US" dirty="0"/>
          </a:p>
        </p:txBody>
      </p:sp>
      <p:sp>
        <p:nvSpPr>
          <p:cNvPr id="3" name="Text Placeholder 2">
            <a:extLst>
              <a:ext uri="{FF2B5EF4-FFF2-40B4-BE49-F238E27FC236}">
                <a16:creationId xmlns:a16="http://schemas.microsoft.com/office/drawing/2014/main" id="{22142B0D-4D2E-F84E-BB90-75AF796DC38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9602E43-B233-B043-87AD-DE2F353AFE3F}"/>
              </a:ext>
            </a:extLst>
          </p:cNvPr>
          <p:cNvSpPr>
            <a:spLocks noGrp="1"/>
          </p:cNvSpPr>
          <p:nvPr>
            <p:ph type="sldNum" sz="quarter" idx="12"/>
          </p:nvPr>
        </p:nvSpPr>
        <p:spPr/>
        <p:txBody>
          <a:bodyPr/>
          <a:lstStyle/>
          <a:p>
            <a:fld id="{934C0642-4071-7D48-AFF8-BD27182896CC}" type="slidenum">
              <a:rPr lang="en-US" smtClean="0"/>
              <a:t>16</a:t>
            </a:fld>
            <a:endParaRPr lang="en-US"/>
          </a:p>
        </p:txBody>
      </p:sp>
    </p:spTree>
    <p:extLst>
      <p:ext uri="{BB962C8B-B14F-4D97-AF65-F5344CB8AC3E}">
        <p14:creationId xmlns:p14="http://schemas.microsoft.com/office/powerpoint/2010/main" val="3556260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Manipulating Granularity: Group By</a:t>
            </a:r>
          </a:p>
        </p:txBody>
      </p:sp>
      <p:grpSp>
        <p:nvGrpSpPr>
          <p:cNvPr id="80" name="Group 79"/>
          <p:cNvGrpSpPr/>
          <p:nvPr/>
        </p:nvGrpSpPr>
        <p:grpSpPr>
          <a:xfrm>
            <a:off x="922041" y="1846263"/>
            <a:ext cx="1036330" cy="407773"/>
            <a:chOff x="922041" y="1846263"/>
            <a:chExt cx="1036330" cy="407773"/>
          </a:xfrm>
        </p:grpSpPr>
        <p:sp>
          <p:nvSpPr>
            <p:cNvPr id="3" name="Rectangle 2"/>
            <p:cNvSpPr/>
            <p:nvPr/>
          </p:nvSpPr>
          <p:spPr>
            <a:xfrm>
              <a:off x="922041" y="18462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A</a:t>
              </a:r>
            </a:p>
          </p:txBody>
        </p:sp>
        <p:sp>
          <p:nvSpPr>
            <p:cNvPr id="16" name="Rectangle 15"/>
            <p:cNvSpPr/>
            <p:nvPr/>
          </p:nvSpPr>
          <p:spPr>
            <a:xfrm>
              <a:off x="1464966" y="18462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3</a:t>
              </a:r>
            </a:p>
          </p:txBody>
        </p:sp>
      </p:grpSp>
      <p:grpSp>
        <p:nvGrpSpPr>
          <p:cNvPr id="79" name="Group 78"/>
          <p:cNvGrpSpPr/>
          <p:nvPr/>
        </p:nvGrpSpPr>
        <p:grpSpPr>
          <a:xfrm>
            <a:off x="922041" y="2379663"/>
            <a:ext cx="1036330" cy="407773"/>
            <a:chOff x="922041" y="2379663"/>
            <a:chExt cx="1036330" cy="407773"/>
          </a:xfrm>
        </p:grpSpPr>
        <p:sp>
          <p:nvSpPr>
            <p:cNvPr id="17" name="Rectangle 16"/>
            <p:cNvSpPr/>
            <p:nvPr/>
          </p:nvSpPr>
          <p:spPr>
            <a:xfrm>
              <a:off x="922041" y="23796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B</a:t>
              </a:r>
            </a:p>
          </p:txBody>
        </p:sp>
        <p:sp>
          <p:nvSpPr>
            <p:cNvPr id="18" name="Rectangle 17"/>
            <p:cNvSpPr/>
            <p:nvPr/>
          </p:nvSpPr>
          <p:spPr>
            <a:xfrm>
              <a:off x="1464966" y="23796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1</a:t>
              </a:r>
            </a:p>
          </p:txBody>
        </p:sp>
      </p:grpSp>
      <p:grpSp>
        <p:nvGrpSpPr>
          <p:cNvPr id="78" name="Group 77"/>
          <p:cNvGrpSpPr/>
          <p:nvPr/>
        </p:nvGrpSpPr>
        <p:grpSpPr>
          <a:xfrm>
            <a:off x="922041" y="2913063"/>
            <a:ext cx="1036330" cy="407773"/>
            <a:chOff x="922041" y="2913063"/>
            <a:chExt cx="1036330" cy="407773"/>
          </a:xfrm>
        </p:grpSpPr>
        <p:sp>
          <p:nvSpPr>
            <p:cNvPr id="19" name="Rectangle 18"/>
            <p:cNvSpPr/>
            <p:nvPr/>
          </p:nvSpPr>
          <p:spPr>
            <a:xfrm>
              <a:off x="922041" y="29130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C</a:t>
              </a:r>
            </a:p>
          </p:txBody>
        </p:sp>
        <p:sp>
          <p:nvSpPr>
            <p:cNvPr id="20" name="Rectangle 19"/>
            <p:cNvSpPr/>
            <p:nvPr/>
          </p:nvSpPr>
          <p:spPr>
            <a:xfrm>
              <a:off x="1464966" y="29130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4</a:t>
              </a:r>
            </a:p>
          </p:txBody>
        </p:sp>
      </p:grpSp>
      <p:grpSp>
        <p:nvGrpSpPr>
          <p:cNvPr id="77" name="Group 76"/>
          <p:cNvGrpSpPr/>
          <p:nvPr/>
        </p:nvGrpSpPr>
        <p:grpSpPr>
          <a:xfrm>
            <a:off x="922041" y="3446463"/>
            <a:ext cx="1036330" cy="407773"/>
            <a:chOff x="922041" y="3446463"/>
            <a:chExt cx="1036330" cy="407773"/>
          </a:xfrm>
        </p:grpSpPr>
        <p:sp>
          <p:nvSpPr>
            <p:cNvPr id="21" name="Rectangle 20"/>
            <p:cNvSpPr/>
            <p:nvPr/>
          </p:nvSpPr>
          <p:spPr>
            <a:xfrm>
              <a:off x="922041" y="34464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A</a:t>
              </a:r>
            </a:p>
          </p:txBody>
        </p:sp>
        <p:sp>
          <p:nvSpPr>
            <p:cNvPr id="22" name="Rectangle 21"/>
            <p:cNvSpPr/>
            <p:nvPr/>
          </p:nvSpPr>
          <p:spPr>
            <a:xfrm>
              <a:off x="1464966" y="34464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1</a:t>
              </a:r>
            </a:p>
          </p:txBody>
        </p:sp>
      </p:grpSp>
      <p:grpSp>
        <p:nvGrpSpPr>
          <p:cNvPr id="76" name="Group 75"/>
          <p:cNvGrpSpPr/>
          <p:nvPr/>
        </p:nvGrpSpPr>
        <p:grpSpPr>
          <a:xfrm>
            <a:off x="922041" y="3979863"/>
            <a:ext cx="1036330" cy="407773"/>
            <a:chOff x="922041" y="3979863"/>
            <a:chExt cx="1036330" cy="407773"/>
          </a:xfrm>
        </p:grpSpPr>
        <p:sp>
          <p:nvSpPr>
            <p:cNvPr id="23" name="Rectangle 22"/>
            <p:cNvSpPr/>
            <p:nvPr/>
          </p:nvSpPr>
          <p:spPr>
            <a:xfrm>
              <a:off x="922041" y="39798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B</a:t>
              </a:r>
            </a:p>
          </p:txBody>
        </p:sp>
        <p:sp>
          <p:nvSpPr>
            <p:cNvPr id="24" name="Rectangle 23"/>
            <p:cNvSpPr/>
            <p:nvPr/>
          </p:nvSpPr>
          <p:spPr>
            <a:xfrm>
              <a:off x="1464966" y="39798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5</a:t>
              </a:r>
            </a:p>
          </p:txBody>
        </p:sp>
      </p:grpSp>
      <p:grpSp>
        <p:nvGrpSpPr>
          <p:cNvPr id="75" name="Group 74"/>
          <p:cNvGrpSpPr/>
          <p:nvPr/>
        </p:nvGrpSpPr>
        <p:grpSpPr>
          <a:xfrm>
            <a:off x="922041" y="4513263"/>
            <a:ext cx="1036330" cy="407773"/>
            <a:chOff x="922041" y="4513263"/>
            <a:chExt cx="1036330" cy="407773"/>
          </a:xfrm>
        </p:grpSpPr>
        <p:sp>
          <p:nvSpPr>
            <p:cNvPr id="25" name="Rectangle 24"/>
            <p:cNvSpPr/>
            <p:nvPr/>
          </p:nvSpPr>
          <p:spPr>
            <a:xfrm>
              <a:off x="922041" y="45132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C</a:t>
              </a:r>
            </a:p>
          </p:txBody>
        </p:sp>
        <p:sp>
          <p:nvSpPr>
            <p:cNvPr id="26" name="Rectangle 25"/>
            <p:cNvSpPr/>
            <p:nvPr/>
          </p:nvSpPr>
          <p:spPr>
            <a:xfrm>
              <a:off x="1464966" y="45132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9</a:t>
              </a:r>
            </a:p>
          </p:txBody>
        </p:sp>
      </p:grpSp>
      <p:grpSp>
        <p:nvGrpSpPr>
          <p:cNvPr id="73" name="Group 72"/>
          <p:cNvGrpSpPr/>
          <p:nvPr/>
        </p:nvGrpSpPr>
        <p:grpSpPr>
          <a:xfrm>
            <a:off x="922041" y="5580063"/>
            <a:ext cx="1036330" cy="407773"/>
            <a:chOff x="922041" y="5580063"/>
            <a:chExt cx="1036330" cy="407773"/>
          </a:xfrm>
        </p:grpSpPr>
        <p:sp>
          <p:nvSpPr>
            <p:cNvPr id="37" name="Rectangle 36"/>
            <p:cNvSpPr/>
            <p:nvPr/>
          </p:nvSpPr>
          <p:spPr>
            <a:xfrm>
              <a:off x="922041" y="55800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B</a:t>
              </a:r>
            </a:p>
          </p:txBody>
        </p:sp>
        <p:sp>
          <p:nvSpPr>
            <p:cNvPr id="38" name="Rectangle 37"/>
            <p:cNvSpPr/>
            <p:nvPr/>
          </p:nvSpPr>
          <p:spPr>
            <a:xfrm>
              <a:off x="1464966" y="55800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6</a:t>
              </a:r>
            </a:p>
          </p:txBody>
        </p:sp>
      </p:grpSp>
      <p:grpSp>
        <p:nvGrpSpPr>
          <p:cNvPr id="72" name="Group 71"/>
          <p:cNvGrpSpPr/>
          <p:nvPr/>
        </p:nvGrpSpPr>
        <p:grpSpPr>
          <a:xfrm>
            <a:off x="922041" y="6113463"/>
            <a:ext cx="1036330" cy="407773"/>
            <a:chOff x="922041" y="6113463"/>
            <a:chExt cx="1036330" cy="407773"/>
          </a:xfrm>
        </p:grpSpPr>
        <p:sp>
          <p:nvSpPr>
            <p:cNvPr id="40" name="Rectangle 39"/>
            <p:cNvSpPr/>
            <p:nvPr/>
          </p:nvSpPr>
          <p:spPr>
            <a:xfrm>
              <a:off x="922041" y="61134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C</a:t>
              </a:r>
            </a:p>
          </p:txBody>
        </p:sp>
        <p:sp>
          <p:nvSpPr>
            <p:cNvPr id="41" name="Rectangle 40"/>
            <p:cNvSpPr/>
            <p:nvPr/>
          </p:nvSpPr>
          <p:spPr>
            <a:xfrm>
              <a:off x="1464966" y="61134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5</a:t>
              </a:r>
            </a:p>
          </p:txBody>
        </p:sp>
      </p:grpSp>
      <p:sp>
        <p:nvSpPr>
          <p:cNvPr id="43" name="TextBox 42"/>
          <p:cNvSpPr txBox="1"/>
          <p:nvPr/>
        </p:nvSpPr>
        <p:spPr>
          <a:xfrm>
            <a:off x="820411" y="1414118"/>
            <a:ext cx="595035" cy="369332"/>
          </a:xfrm>
          <a:prstGeom prst="rect">
            <a:avLst/>
          </a:prstGeom>
        </p:spPr>
        <p:txBody>
          <a:bodyPr wrap="none" rtlCol="0">
            <a:spAutoFit/>
          </a:bodyPr>
          <a:lstStyle/>
          <a:p>
            <a:r>
              <a:rPr lang="en-US"/>
              <a:t>Key</a:t>
            </a:r>
          </a:p>
        </p:txBody>
      </p:sp>
      <p:sp>
        <p:nvSpPr>
          <p:cNvPr id="44" name="TextBox 43"/>
          <p:cNvSpPr txBox="1"/>
          <p:nvPr/>
        </p:nvSpPr>
        <p:spPr>
          <a:xfrm>
            <a:off x="1348771" y="1414118"/>
            <a:ext cx="748923" cy="369332"/>
          </a:xfrm>
          <a:prstGeom prst="rect">
            <a:avLst/>
          </a:prstGeom>
        </p:spPr>
        <p:txBody>
          <a:bodyPr wrap="none" rtlCol="0">
            <a:spAutoFit/>
          </a:bodyPr>
          <a:lstStyle/>
          <a:p>
            <a:r>
              <a:rPr lang="en-US"/>
              <a:t>Data</a:t>
            </a:r>
          </a:p>
        </p:txBody>
      </p:sp>
      <p:grpSp>
        <p:nvGrpSpPr>
          <p:cNvPr id="74" name="Group 73"/>
          <p:cNvGrpSpPr/>
          <p:nvPr/>
        </p:nvGrpSpPr>
        <p:grpSpPr>
          <a:xfrm>
            <a:off x="922041" y="5046663"/>
            <a:ext cx="1036330" cy="407773"/>
            <a:chOff x="922041" y="5046663"/>
            <a:chExt cx="1036330" cy="407773"/>
          </a:xfrm>
        </p:grpSpPr>
        <p:sp>
          <p:nvSpPr>
            <p:cNvPr id="64" name="Rectangle 63"/>
            <p:cNvSpPr/>
            <p:nvPr/>
          </p:nvSpPr>
          <p:spPr>
            <a:xfrm>
              <a:off x="922041" y="50466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A</a:t>
              </a:r>
            </a:p>
          </p:txBody>
        </p:sp>
        <p:sp>
          <p:nvSpPr>
            <p:cNvPr id="65" name="Rectangle 64"/>
            <p:cNvSpPr/>
            <p:nvPr/>
          </p:nvSpPr>
          <p:spPr>
            <a:xfrm>
              <a:off x="1464966" y="50466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2</a:t>
              </a:r>
            </a:p>
          </p:txBody>
        </p:sp>
      </p:grpSp>
      <p:grpSp>
        <p:nvGrpSpPr>
          <p:cNvPr id="81" name="Group 80"/>
          <p:cNvGrpSpPr/>
          <p:nvPr/>
        </p:nvGrpSpPr>
        <p:grpSpPr>
          <a:xfrm>
            <a:off x="922041" y="1846263"/>
            <a:ext cx="1036330" cy="407773"/>
            <a:chOff x="922041" y="1846263"/>
            <a:chExt cx="1036330" cy="407773"/>
          </a:xfrm>
        </p:grpSpPr>
        <p:sp>
          <p:nvSpPr>
            <p:cNvPr id="82" name="Rectangle 81"/>
            <p:cNvSpPr/>
            <p:nvPr/>
          </p:nvSpPr>
          <p:spPr>
            <a:xfrm>
              <a:off x="922041" y="18462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A</a:t>
              </a:r>
            </a:p>
          </p:txBody>
        </p:sp>
        <p:sp>
          <p:nvSpPr>
            <p:cNvPr id="83" name="Rectangle 82"/>
            <p:cNvSpPr/>
            <p:nvPr/>
          </p:nvSpPr>
          <p:spPr>
            <a:xfrm>
              <a:off x="1464966" y="18462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3</a:t>
              </a:r>
            </a:p>
          </p:txBody>
        </p:sp>
      </p:grpSp>
      <p:grpSp>
        <p:nvGrpSpPr>
          <p:cNvPr id="84" name="Group 83"/>
          <p:cNvGrpSpPr/>
          <p:nvPr/>
        </p:nvGrpSpPr>
        <p:grpSpPr>
          <a:xfrm>
            <a:off x="922041" y="2379663"/>
            <a:ext cx="1036330" cy="407773"/>
            <a:chOff x="922041" y="2379663"/>
            <a:chExt cx="1036330" cy="407773"/>
          </a:xfrm>
        </p:grpSpPr>
        <p:sp>
          <p:nvSpPr>
            <p:cNvPr id="85" name="Rectangle 84"/>
            <p:cNvSpPr/>
            <p:nvPr/>
          </p:nvSpPr>
          <p:spPr>
            <a:xfrm>
              <a:off x="922041" y="23796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B</a:t>
              </a:r>
            </a:p>
          </p:txBody>
        </p:sp>
        <p:sp>
          <p:nvSpPr>
            <p:cNvPr id="86" name="Rectangle 85"/>
            <p:cNvSpPr/>
            <p:nvPr/>
          </p:nvSpPr>
          <p:spPr>
            <a:xfrm>
              <a:off x="1464966" y="23796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1</a:t>
              </a:r>
            </a:p>
          </p:txBody>
        </p:sp>
      </p:grpSp>
      <p:grpSp>
        <p:nvGrpSpPr>
          <p:cNvPr id="87" name="Group 86"/>
          <p:cNvGrpSpPr/>
          <p:nvPr/>
        </p:nvGrpSpPr>
        <p:grpSpPr>
          <a:xfrm>
            <a:off x="922041" y="2913063"/>
            <a:ext cx="1036330" cy="407773"/>
            <a:chOff x="922041" y="2913063"/>
            <a:chExt cx="1036330" cy="407773"/>
          </a:xfrm>
        </p:grpSpPr>
        <p:sp>
          <p:nvSpPr>
            <p:cNvPr id="88" name="Rectangle 87"/>
            <p:cNvSpPr/>
            <p:nvPr/>
          </p:nvSpPr>
          <p:spPr>
            <a:xfrm>
              <a:off x="922041" y="29130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C</a:t>
              </a:r>
            </a:p>
          </p:txBody>
        </p:sp>
        <p:sp>
          <p:nvSpPr>
            <p:cNvPr id="89" name="Rectangle 88"/>
            <p:cNvSpPr/>
            <p:nvPr/>
          </p:nvSpPr>
          <p:spPr>
            <a:xfrm>
              <a:off x="1464966" y="29130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4</a:t>
              </a:r>
            </a:p>
          </p:txBody>
        </p:sp>
      </p:grpSp>
      <p:grpSp>
        <p:nvGrpSpPr>
          <p:cNvPr id="90" name="Group 89"/>
          <p:cNvGrpSpPr/>
          <p:nvPr/>
        </p:nvGrpSpPr>
        <p:grpSpPr>
          <a:xfrm>
            <a:off x="922041" y="3446463"/>
            <a:ext cx="1036330" cy="407773"/>
            <a:chOff x="922041" y="3446463"/>
            <a:chExt cx="1036330" cy="407773"/>
          </a:xfrm>
        </p:grpSpPr>
        <p:sp>
          <p:nvSpPr>
            <p:cNvPr id="91" name="Rectangle 90"/>
            <p:cNvSpPr/>
            <p:nvPr/>
          </p:nvSpPr>
          <p:spPr>
            <a:xfrm>
              <a:off x="922041" y="34464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A</a:t>
              </a:r>
            </a:p>
          </p:txBody>
        </p:sp>
        <p:sp>
          <p:nvSpPr>
            <p:cNvPr id="92" name="Rectangle 91"/>
            <p:cNvSpPr/>
            <p:nvPr/>
          </p:nvSpPr>
          <p:spPr>
            <a:xfrm>
              <a:off x="1464966" y="34464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1</a:t>
              </a:r>
            </a:p>
          </p:txBody>
        </p:sp>
      </p:grpSp>
      <p:grpSp>
        <p:nvGrpSpPr>
          <p:cNvPr id="93" name="Group 92"/>
          <p:cNvGrpSpPr/>
          <p:nvPr/>
        </p:nvGrpSpPr>
        <p:grpSpPr>
          <a:xfrm>
            <a:off x="922041" y="3979863"/>
            <a:ext cx="1036330" cy="407773"/>
            <a:chOff x="922041" y="3979863"/>
            <a:chExt cx="1036330" cy="407773"/>
          </a:xfrm>
        </p:grpSpPr>
        <p:sp>
          <p:nvSpPr>
            <p:cNvPr id="94" name="Rectangle 93"/>
            <p:cNvSpPr/>
            <p:nvPr/>
          </p:nvSpPr>
          <p:spPr>
            <a:xfrm>
              <a:off x="922041" y="39798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B</a:t>
              </a:r>
            </a:p>
          </p:txBody>
        </p:sp>
        <p:sp>
          <p:nvSpPr>
            <p:cNvPr id="95" name="Rectangle 94"/>
            <p:cNvSpPr/>
            <p:nvPr/>
          </p:nvSpPr>
          <p:spPr>
            <a:xfrm>
              <a:off x="1464966" y="39798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5</a:t>
              </a:r>
            </a:p>
          </p:txBody>
        </p:sp>
      </p:grpSp>
      <p:grpSp>
        <p:nvGrpSpPr>
          <p:cNvPr id="96" name="Group 95"/>
          <p:cNvGrpSpPr/>
          <p:nvPr/>
        </p:nvGrpSpPr>
        <p:grpSpPr>
          <a:xfrm>
            <a:off x="922041" y="4513263"/>
            <a:ext cx="1036330" cy="407773"/>
            <a:chOff x="922041" y="4513263"/>
            <a:chExt cx="1036330" cy="407773"/>
          </a:xfrm>
        </p:grpSpPr>
        <p:sp>
          <p:nvSpPr>
            <p:cNvPr id="97" name="Rectangle 96"/>
            <p:cNvSpPr/>
            <p:nvPr/>
          </p:nvSpPr>
          <p:spPr>
            <a:xfrm>
              <a:off x="922041" y="45132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C</a:t>
              </a:r>
            </a:p>
          </p:txBody>
        </p:sp>
        <p:sp>
          <p:nvSpPr>
            <p:cNvPr id="98" name="Rectangle 97"/>
            <p:cNvSpPr/>
            <p:nvPr/>
          </p:nvSpPr>
          <p:spPr>
            <a:xfrm>
              <a:off x="1464966" y="45132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9</a:t>
              </a:r>
            </a:p>
          </p:txBody>
        </p:sp>
      </p:grpSp>
      <p:grpSp>
        <p:nvGrpSpPr>
          <p:cNvPr id="99" name="Group 98"/>
          <p:cNvGrpSpPr/>
          <p:nvPr/>
        </p:nvGrpSpPr>
        <p:grpSpPr>
          <a:xfrm>
            <a:off x="922041" y="5580063"/>
            <a:ext cx="1036330" cy="407773"/>
            <a:chOff x="922041" y="5580063"/>
            <a:chExt cx="1036330" cy="407773"/>
          </a:xfrm>
        </p:grpSpPr>
        <p:sp>
          <p:nvSpPr>
            <p:cNvPr id="100" name="Rectangle 99"/>
            <p:cNvSpPr/>
            <p:nvPr/>
          </p:nvSpPr>
          <p:spPr>
            <a:xfrm>
              <a:off x="922041" y="55800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B</a:t>
              </a:r>
            </a:p>
          </p:txBody>
        </p:sp>
        <p:sp>
          <p:nvSpPr>
            <p:cNvPr id="101" name="Rectangle 100"/>
            <p:cNvSpPr/>
            <p:nvPr/>
          </p:nvSpPr>
          <p:spPr>
            <a:xfrm>
              <a:off x="1464966" y="55800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6</a:t>
              </a:r>
            </a:p>
          </p:txBody>
        </p:sp>
      </p:grpSp>
      <p:grpSp>
        <p:nvGrpSpPr>
          <p:cNvPr id="102" name="Group 101"/>
          <p:cNvGrpSpPr/>
          <p:nvPr/>
        </p:nvGrpSpPr>
        <p:grpSpPr>
          <a:xfrm>
            <a:off x="922041" y="6113463"/>
            <a:ext cx="1036330" cy="407773"/>
            <a:chOff x="922041" y="6113463"/>
            <a:chExt cx="1036330" cy="407773"/>
          </a:xfrm>
        </p:grpSpPr>
        <p:sp>
          <p:nvSpPr>
            <p:cNvPr id="103" name="Rectangle 102"/>
            <p:cNvSpPr/>
            <p:nvPr/>
          </p:nvSpPr>
          <p:spPr>
            <a:xfrm>
              <a:off x="922041" y="61134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C</a:t>
              </a:r>
            </a:p>
          </p:txBody>
        </p:sp>
        <p:sp>
          <p:nvSpPr>
            <p:cNvPr id="104" name="Rectangle 103"/>
            <p:cNvSpPr/>
            <p:nvPr/>
          </p:nvSpPr>
          <p:spPr>
            <a:xfrm>
              <a:off x="1464966" y="61134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5</a:t>
              </a:r>
            </a:p>
          </p:txBody>
        </p:sp>
      </p:grpSp>
      <p:grpSp>
        <p:nvGrpSpPr>
          <p:cNvPr id="105" name="Group 104"/>
          <p:cNvGrpSpPr/>
          <p:nvPr/>
        </p:nvGrpSpPr>
        <p:grpSpPr>
          <a:xfrm>
            <a:off x="922041" y="5046663"/>
            <a:ext cx="1036330" cy="407773"/>
            <a:chOff x="922041" y="5046663"/>
            <a:chExt cx="1036330" cy="407773"/>
          </a:xfrm>
        </p:grpSpPr>
        <p:sp>
          <p:nvSpPr>
            <p:cNvPr id="106" name="Rectangle 105"/>
            <p:cNvSpPr/>
            <p:nvPr/>
          </p:nvSpPr>
          <p:spPr>
            <a:xfrm>
              <a:off x="922041" y="50466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A</a:t>
              </a:r>
            </a:p>
          </p:txBody>
        </p:sp>
        <p:sp>
          <p:nvSpPr>
            <p:cNvPr id="107" name="Rectangle 106"/>
            <p:cNvSpPr/>
            <p:nvPr/>
          </p:nvSpPr>
          <p:spPr>
            <a:xfrm>
              <a:off x="1464966" y="50466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2</a:t>
              </a:r>
            </a:p>
          </p:txBody>
        </p:sp>
      </p:grpSp>
      <p:sp>
        <p:nvSpPr>
          <p:cNvPr id="4" name="Slide Number Placeholder 3">
            <a:extLst>
              <a:ext uri="{FF2B5EF4-FFF2-40B4-BE49-F238E27FC236}">
                <a16:creationId xmlns:a16="http://schemas.microsoft.com/office/drawing/2014/main" id="{F6C82119-7A05-3942-A740-6C07E461213B}"/>
              </a:ext>
            </a:extLst>
          </p:cNvPr>
          <p:cNvSpPr>
            <a:spLocks noGrp="1"/>
          </p:cNvSpPr>
          <p:nvPr>
            <p:ph type="sldNum" sz="quarter" idx="12"/>
          </p:nvPr>
        </p:nvSpPr>
        <p:spPr/>
        <p:txBody>
          <a:bodyPr/>
          <a:lstStyle/>
          <a:p>
            <a:fld id="{934C0642-4071-7D48-AFF8-BD27182896CC}" type="slidenum">
              <a:rPr lang="en-US" smtClean="0"/>
              <a:t>17</a:t>
            </a:fld>
            <a:endParaRPr lang="en-US"/>
          </a:p>
        </p:txBody>
      </p:sp>
    </p:spTree>
    <p:extLst>
      <p:ext uri="{BB962C8B-B14F-4D97-AF65-F5344CB8AC3E}">
        <p14:creationId xmlns:p14="http://schemas.microsoft.com/office/powerpoint/2010/main" val="1860788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Manipulating Granularity: Group By</a:t>
            </a:r>
          </a:p>
        </p:txBody>
      </p:sp>
      <p:sp>
        <p:nvSpPr>
          <p:cNvPr id="43" name="TextBox 42"/>
          <p:cNvSpPr txBox="1"/>
          <p:nvPr/>
        </p:nvSpPr>
        <p:spPr>
          <a:xfrm>
            <a:off x="820411" y="1414118"/>
            <a:ext cx="595035" cy="369332"/>
          </a:xfrm>
          <a:prstGeom prst="rect">
            <a:avLst/>
          </a:prstGeom>
        </p:spPr>
        <p:txBody>
          <a:bodyPr wrap="none" rtlCol="0">
            <a:spAutoFit/>
          </a:bodyPr>
          <a:lstStyle/>
          <a:p>
            <a:r>
              <a:rPr lang="en-US"/>
              <a:t>Key</a:t>
            </a:r>
          </a:p>
        </p:txBody>
      </p:sp>
      <p:sp>
        <p:nvSpPr>
          <p:cNvPr id="44" name="TextBox 43"/>
          <p:cNvSpPr txBox="1"/>
          <p:nvPr/>
        </p:nvSpPr>
        <p:spPr>
          <a:xfrm>
            <a:off x="1348771" y="1414118"/>
            <a:ext cx="748923" cy="369332"/>
          </a:xfrm>
          <a:prstGeom prst="rect">
            <a:avLst/>
          </a:prstGeom>
        </p:spPr>
        <p:txBody>
          <a:bodyPr wrap="none" rtlCol="0">
            <a:spAutoFit/>
          </a:bodyPr>
          <a:lstStyle/>
          <a:p>
            <a:r>
              <a:rPr lang="en-US"/>
              <a:t>Data</a:t>
            </a:r>
          </a:p>
        </p:txBody>
      </p:sp>
      <p:grpSp>
        <p:nvGrpSpPr>
          <p:cNvPr id="72" name="Group 71"/>
          <p:cNvGrpSpPr/>
          <p:nvPr/>
        </p:nvGrpSpPr>
        <p:grpSpPr>
          <a:xfrm>
            <a:off x="3598181" y="1753929"/>
            <a:ext cx="1036330" cy="407773"/>
            <a:chOff x="931566" y="1442351"/>
            <a:chExt cx="1036330" cy="407773"/>
          </a:xfrm>
        </p:grpSpPr>
        <p:sp>
          <p:nvSpPr>
            <p:cNvPr id="73" name="Rectangle 72"/>
            <p:cNvSpPr/>
            <p:nvPr/>
          </p:nvSpPr>
          <p:spPr>
            <a:xfrm>
              <a:off x="931566" y="1442351"/>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A</a:t>
              </a:r>
            </a:p>
          </p:txBody>
        </p:sp>
        <p:sp>
          <p:nvSpPr>
            <p:cNvPr id="74" name="Rectangle 73"/>
            <p:cNvSpPr/>
            <p:nvPr/>
          </p:nvSpPr>
          <p:spPr>
            <a:xfrm>
              <a:off x="1474491" y="1442351"/>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3</a:t>
              </a:r>
            </a:p>
          </p:txBody>
        </p:sp>
      </p:grpSp>
      <p:grpSp>
        <p:nvGrpSpPr>
          <p:cNvPr id="75" name="Group 74"/>
          <p:cNvGrpSpPr/>
          <p:nvPr/>
        </p:nvGrpSpPr>
        <p:grpSpPr>
          <a:xfrm>
            <a:off x="3598181" y="2233540"/>
            <a:ext cx="1036330" cy="407773"/>
            <a:chOff x="931566" y="3042551"/>
            <a:chExt cx="1036330" cy="407773"/>
          </a:xfrm>
        </p:grpSpPr>
        <p:sp>
          <p:nvSpPr>
            <p:cNvPr id="76" name="Rectangle 75"/>
            <p:cNvSpPr/>
            <p:nvPr/>
          </p:nvSpPr>
          <p:spPr>
            <a:xfrm>
              <a:off x="931566" y="3042551"/>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A</a:t>
              </a:r>
            </a:p>
          </p:txBody>
        </p:sp>
        <p:sp>
          <p:nvSpPr>
            <p:cNvPr id="77" name="Rectangle 76"/>
            <p:cNvSpPr/>
            <p:nvPr/>
          </p:nvSpPr>
          <p:spPr>
            <a:xfrm>
              <a:off x="1474491" y="3042551"/>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1</a:t>
              </a:r>
            </a:p>
          </p:txBody>
        </p:sp>
      </p:grpSp>
      <p:grpSp>
        <p:nvGrpSpPr>
          <p:cNvPr id="78" name="Group 77"/>
          <p:cNvGrpSpPr/>
          <p:nvPr/>
        </p:nvGrpSpPr>
        <p:grpSpPr>
          <a:xfrm>
            <a:off x="3598181" y="2713151"/>
            <a:ext cx="1036330" cy="407773"/>
            <a:chOff x="931566" y="3042551"/>
            <a:chExt cx="1036330" cy="407773"/>
          </a:xfrm>
        </p:grpSpPr>
        <p:sp>
          <p:nvSpPr>
            <p:cNvPr id="79" name="Rectangle 78"/>
            <p:cNvSpPr/>
            <p:nvPr/>
          </p:nvSpPr>
          <p:spPr>
            <a:xfrm>
              <a:off x="931566" y="3042551"/>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A</a:t>
              </a:r>
            </a:p>
          </p:txBody>
        </p:sp>
        <p:sp>
          <p:nvSpPr>
            <p:cNvPr id="80" name="Rectangle 79"/>
            <p:cNvSpPr/>
            <p:nvPr/>
          </p:nvSpPr>
          <p:spPr>
            <a:xfrm>
              <a:off x="1474491" y="3042551"/>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2</a:t>
              </a:r>
            </a:p>
          </p:txBody>
        </p:sp>
      </p:grpSp>
      <p:grpSp>
        <p:nvGrpSpPr>
          <p:cNvPr id="83" name="Group 82"/>
          <p:cNvGrpSpPr/>
          <p:nvPr/>
        </p:nvGrpSpPr>
        <p:grpSpPr>
          <a:xfrm>
            <a:off x="922041" y="1846263"/>
            <a:ext cx="1036330" cy="407773"/>
            <a:chOff x="922041" y="1846263"/>
            <a:chExt cx="1036330" cy="407773"/>
          </a:xfrm>
        </p:grpSpPr>
        <p:sp>
          <p:nvSpPr>
            <p:cNvPr id="84" name="Rectangle 83"/>
            <p:cNvSpPr/>
            <p:nvPr/>
          </p:nvSpPr>
          <p:spPr>
            <a:xfrm>
              <a:off x="922041" y="18462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A</a:t>
              </a:r>
            </a:p>
          </p:txBody>
        </p:sp>
        <p:sp>
          <p:nvSpPr>
            <p:cNvPr id="85" name="Rectangle 84"/>
            <p:cNvSpPr/>
            <p:nvPr/>
          </p:nvSpPr>
          <p:spPr>
            <a:xfrm>
              <a:off x="1464966" y="18462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3</a:t>
              </a:r>
            </a:p>
          </p:txBody>
        </p:sp>
      </p:grpSp>
      <p:grpSp>
        <p:nvGrpSpPr>
          <p:cNvPr id="86" name="Group 85"/>
          <p:cNvGrpSpPr/>
          <p:nvPr/>
        </p:nvGrpSpPr>
        <p:grpSpPr>
          <a:xfrm>
            <a:off x="922041" y="2379663"/>
            <a:ext cx="1036330" cy="407773"/>
            <a:chOff x="922041" y="2379663"/>
            <a:chExt cx="1036330" cy="407773"/>
          </a:xfrm>
        </p:grpSpPr>
        <p:sp>
          <p:nvSpPr>
            <p:cNvPr id="87" name="Rectangle 86"/>
            <p:cNvSpPr/>
            <p:nvPr/>
          </p:nvSpPr>
          <p:spPr>
            <a:xfrm>
              <a:off x="922041" y="23796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B</a:t>
              </a:r>
            </a:p>
          </p:txBody>
        </p:sp>
        <p:sp>
          <p:nvSpPr>
            <p:cNvPr id="88" name="Rectangle 87"/>
            <p:cNvSpPr/>
            <p:nvPr/>
          </p:nvSpPr>
          <p:spPr>
            <a:xfrm>
              <a:off x="1464966" y="23796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1</a:t>
              </a:r>
            </a:p>
          </p:txBody>
        </p:sp>
      </p:grpSp>
      <p:grpSp>
        <p:nvGrpSpPr>
          <p:cNvPr id="89" name="Group 88"/>
          <p:cNvGrpSpPr/>
          <p:nvPr/>
        </p:nvGrpSpPr>
        <p:grpSpPr>
          <a:xfrm>
            <a:off x="922041" y="2913063"/>
            <a:ext cx="1036330" cy="407773"/>
            <a:chOff x="922041" y="2913063"/>
            <a:chExt cx="1036330" cy="407773"/>
          </a:xfrm>
        </p:grpSpPr>
        <p:sp>
          <p:nvSpPr>
            <p:cNvPr id="90" name="Rectangle 89"/>
            <p:cNvSpPr/>
            <p:nvPr/>
          </p:nvSpPr>
          <p:spPr>
            <a:xfrm>
              <a:off x="922041" y="29130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C</a:t>
              </a:r>
            </a:p>
          </p:txBody>
        </p:sp>
        <p:sp>
          <p:nvSpPr>
            <p:cNvPr id="91" name="Rectangle 90"/>
            <p:cNvSpPr/>
            <p:nvPr/>
          </p:nvSpPr>
          <p:spPr>
            <a:xfrm>
              <a:off x="1464966" y="29130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4</a:t>
              </a:r>
            </a:p>
          </p:txBody>
        </p:sp>
      </p:grpSp>
      <p:grpSp>
        <p:nvGrpSpPr>
          <p:cNvPr id="92" name="Group 91"/>
          <p:cNvGrpSpPr/>
          <p:nvPr/>
        </p:nvGrpSpPr>
        <p:grpSpPr>
          <a:xfrm>
            <a:off x="922041" y="3446463"/>
            <a:ext cx="1036330" cy="407773"/>
            <a:chOff x="922041" y="3446463"/>
            <a:chExt cx="1036330" cy="407773"/>
          </a:xfrm>
        </p:grpSpPr>
        <p:sp>
          <p:nvSpPr>
            <p:cNvPr id="93" name="Rectangle 92"/>
            <p:cNvSpPr/>
            <p:nvPr/>
          </p:nvSpPr>
          <p:spPr>
            <a:xfrm>
              <a:off x="922041" y="34464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A</a:t>
              </a:r>
            </a:p>
          </p:txBody>
        </p:sp>
        <p:sp>
          <p:nvSpPr>
            <p:cNvPr id="94" name="Rectangle 93"/>
            <p:cNvSpPr/>
            <p:nvPr/>
          </p:nvSpPr>
          <p:spPr>
            <a:xfrm>
              <a:off x="1464966" y="34464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1</a:t>
              </a:r>
            </a:p>
          </p:txBody>
        </p:sp>
      </p:grpSp>
      <p:grpSp>
        <p:nvGrpSpPr>
          <p:cNvPr id="95" name="Group 94"/>
          <p:cNvGrpSpPr/>
          <p:nvPr/>
        </p:nvGrpSpPr>
        <p:grpSpPr>
          <a:xfrm>
            <a:off x="922041" y="3979863"/>
            <a:ext cx="1036330" cy="407773"/>
            <a:chOff x="922041" y="3979863"/>
            <a:chExt cx="1036330" cy="407773"/>
          </a:xfrm>
        </p:grpSpPr>
        <p:sp>
          <p:nvSpPr>
            <p:cNvPr id="96" name="Rectangle 95"/>
            <p:cNvSpPr/>
            <p:nvPr/>
          </p:nvSpPr>
          <p:spPr>
            <a:xfrm>
              <a:off x="922041" y="39798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B</a:t>
              </a:r>
            </a:p>
          </p:txBody>
        </p:sp>
        <p:sp>
          <p:nvSpPr>
            <p:cNvPr id="97" name="Rectangle 96"/>
            <p:cNvSpPr/>
            <p:nvPr/>
          </p:nvSpPr>
          <p:spPr>
            <a:xfrm>
              <a:off x="1464966" y="39798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5</a:t>
              </a:r>
            </a:p>
          </p:txBody>
        </p:sp>
      </p:grpSp>
      <p:grpSp>
        <p:nvGrpSpPr>
          <p:cNvPr id="98" name="Group 97"/>
          <p:cNvGrpSpPr/>
          <p:nvPr/>
        </p:nvGrpSpPr>
        <p:grpSpPr>
          <a:xfrm>
            <a:off x="922041" y="4513263"/>
            <a:ext cx="1036330" cy="407773"/>
            <a:chOff x="922041" y="4513263"/>
            <a:chExt cx="1036330" cy="407773"/>
          </a:xfrm>
        </p:grpSpPr>
        <p:sp>
          <p:nvSpPr>
            <p:cNvPr id="99" name="Rectangle 98"/>
            <p:cNvSpPr/>
            <p:nvPr/>
          </p:nvSpPr>
          <p:spPr>
            <a:xfrm>
              <a:off x="922041" y="45132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C</a:t>
              </a:r>
            </a:p>
          </p:txBody>
        </p:sp>
        <p:sp>
          <p:nvSpPr>
            <p:cNvPr id="100" name="Rectangle 99"/>
            <p:cNvSpPr/>
            <p:nvPr/>
          </p:nvSpPr>
          <p:spPr>
            <a:xfrm>
              <a:off x="1464966" y="45132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9</a:t>
              </a:r>
            </a:p>
          </p:txBody>
        </p:sp>
      </p:grpSp>
      <p:grpSp>
        <p:nvGrpSpPr>
          <p:cNvPr id="101" name="Group 100"/>
          <p:cNvGrpSpPr/>
          <p:nvPr/>
        </p:nvGrpSpPr>
        <p:grpSpPr>
          <a:xfrm>
            <a:off x="922041" y="5580063"/>
            <a:ext cx="1036330" cy="407773"/>
            <a:chOff x="922041" y="5580063"/>
            <a:chExt cx="1036330" cy="407773"/>
          </a:xfrm>
        </p:grpSpPr>
        <p:sp>
          <p:nvSpPr>
            <p:cNvPr id="102" name="Rectangle 101"/>
            <p:cNvSpPr/>
            <p:nvPr/>
          </p:nvSpPr>
          <p:spPr>
            <a:xfrm>
              <a:off x="922041" y="55800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B</a:t>
              </a:r>
            </a:p>
          </p:txBody>
        </p:sp>
        <p:sp>
          <p:nvSpPr>
            <p:cNvPr id="103" name="Rectangle 102"/>
            <p:cNvSpPr/>
            <p:nvPr/>
          </p:nvSpPr>
          <p:spPr>
            <a:xfrm>
              <a:off x="1464966" y="55800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6</a:t>
              </a:r>
            </a:p>
          </p:txBody>
        </p:sp>
      </p:grpSp>
      <p:grpSp>
        <p:nvGrpSpPr>
          <p:cNvPr id="104" name="Group 103"/>
          <p:cNvGrpSpPr/>
          <p:nvPr/>
        </p:nvGrpSpPr>
        <p:grpSpPr>
          <a:xfrm>
            <a:off x="922041" y="6113463"/>
            <a:ext cx="1036330" cy="407773"/>
            <a:chOff x="922041" y="6113463"/>
            <a:chExt cx="1036330" cy="407773"/>
          </a:xfrm>
        </p:grpSpPr>
        <p:sp>
          <p:nvSpPr>
            <p:cNvPr id="105" name="Rectangle 104"/>
            <p:cNvSpPr/>
            <p:nvPr/>
          </p:nvSpPr>
          <p:spPr>
            <a:xfrm>
              <a:off x="922041" y="61134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C</a:t>
              </a:r>
            </a:p>
          </p:txBody>
        </p:sp>
        <p:sp>
          <p:nvSpPr>
            <p:cNvPr id="106" name="Rectangle 105"/>
            <p:cNvSpPr/>
            <p:nvPr/>
          </p:nvSpPr>
          <p:spPr>
            <a:xfrm>
              <a:off x="1464966" y="61134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5</a:t>
              </a:r>
            </a:p>
          </p:txBody>
        </p:sp>
      </p:grpSp>
      <p:grpSp>
        <p:nvGrpSpPr>
          <p:cNvPr id="107" name="Group 106"/>
          <p:cNvGrpSpPr/>
          <p:nvPr/>
        </p:nvGrpSpPr>
        <p:grpSpPr>
          <a:xfrm>
            <a:off x="922041" y="5046663"/>
            <a:ext cx="1036330" cy="407773"/>
            <a:chOff x="922041" y="5046663"/>
            <a:chExt cx="1036330" cy="407773"/>
          </a:xfrm>
        </p:grpSpPr>
        <p:sp>
          <p:nvSpPr>
            <p:cNvPr id="108" name="Rectangle 107"/>
            <p:cNvSpPr/>
            <p:nvPr/>
          </p:nvSpPr>
          <p:spPr>
            <a:xfrm>
              <a:off x="922041" y="50466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A</a:t>
              </a:r>
            </a:p>
          </p:txBody>
        </p:sp>
        <p:sp>
          <p:nvSpPr>
            <p:cNvPr id="109" name="Rectangle 108"/>
            <p:cNvSpPr/>
            <p:nvPr/>
          </p:nvSpPr>
          <p:spPr>
            <a:xfrm>
              <a:off x="1464966" y="50466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2</a:t>
              </a:r>
            </a:p>
          </p:txBody>
        </p:sp>
      </p:grpSp>
      <p:grpSp>
        <p:nvGrpSpPr>
          <p:cNvPr id="113" name="Group 112"/>
          <p:cNvGrpSpPr/>
          <p:nvPr/>
        </p:nvGrpSpPr>
        <p:grpSpPr>
          <a:xfrm>
            <a:off x="922041" y="2379663"/>
            <a:ext cx="1036330" cy="407773"/>
            <a:chOff x="922041" y="2379663"/>
            <a:chExt cx="1036330" cy="407773"/>
          </a:xfrm>
        </p:grpSpPr>
        <p:sp>
          <p:nvSpPr>
            <p:cNvPr id="114" name="Rectangle 113"/>
            <p:cNvSpPr/>
            <p:nvPr/>
          </p:nvSpPr>
          <p:spPr>
            <a:xfrm>
              <a:off x="922041" y="23796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B</a:t>
              </a:r>
            </a:p>
          </p:txBody>
        </p:sp>
        <p:sp>
          <p:nvSpPr>
            <p:cNvPr id="115" name="Rectangle 114"/>
            <p:cNvSpPr/>
            <p:nvPr/>
          </p:nvSpPr>
          <p:spPr>
            <a:xfrm>
              <a:off x="1464966" y="23796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1</a:t>
              </a:r>
            </a:p>
          </p:txBody>
        </p:sp>
      </p:grpSp>
      <p:grpSp>
        <p:nvGrpSpPr>
          <p:cNvPr id="116" name="Group 115"/>
          <p:cNvGrpSpPr/>
          <p:nvPr/>
        </p:nvGrpSpPr>
        <p:grpSpPr>
          <a:xfrm>
            <a:off x="922041" y="2913063"/>
            <a:ext cx="1036330" cy="407773"/>
            <a:chOff x="922041" y="2913063"/>
            <a:chExt cx="1036330" cy="407773"/>
          </a:xfrm>
        </p:grpSpPr>
        <p:sp>
          <p:nvSpPr>
            <p:cNvPr id="117" name="Rectangle 116"/>
            <p:cNvSpPr/>
            <p:nvPr/>
          </p:nvSpPr>
          <p:spPr>
            <a:xfrm>
              <a:off x="922041" y="29130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C</a:t>
              </a:r>
            </a:p>
          </p:txBody>
        </p:sp>
        <p:sp>
          <p:nvSpPr>
            <p:cNvPr id="118" name="Rectangle 117"/>
            <p:cNvSpPr/>
            <p:nvPr/>
          </p:nvSpPr>
          <p:spPr>
            <a:xfrm>
              <a:off x="1464966" y="29130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4</a:t>
              </a:r>
            </a:p>
          </p:txBody>
        </p:sp>
      </p:grpSp>
      <p:grpSp>
        <p:nvGrpSpPr>
          <p:cNvPr id="122" name="Group 121"/>
          <p:cNvGrpSpPr/>
          <p:nvPr/>
        </p:nvGrpSpPr>
        <p:grpSpPr>
          <a:xfrm>
            <a:off x="922041" y="3979863"/>
            <a:ext cx="1036330" cy="407773"/>
            <a:chOff x="922041" y="3979863"/>
            <a:chExt cx="1036330" cy="407773"/>
          </a:xfrm>
        </p:grpSpPr>
        <p:sp>
          <p:nvSpPr>
            <p:cNvPr id="123" name="Rectangle 122"/>
            <p:cNvSpPr/>
            <p:nvPr/>
          </p:nvSpPr>
          <p:spPr>
            <a:xfrm>
              <a:off x="922041" y="39798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B</a:t>
              </a:r>
            </a:p>
          </p:txBody>
        </p:sp>
        <p:sp>
          <p:nvSpPr>
            <p:cNvPr id="124" name="Rectangle 123"/>
            <p:cNvSpPr/>
            <p:nvPr/>
          </p:nvSpPr>
          <p:spPr>
            <a:xfrm>
              <a:off x="1464966" y="39798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5</a:t>
              </a:r>
            </a:p>
          </p:txBody>
        </p:sp>
      </p:grpSp>
      <p:grpSp>
        <p:nvGrpSpPr>
          <p:cNvPr id="125" name="Group 124"/>
          <p:cNvGrpSpPr/>
          <p:nvPr/>
        </p:nvGrpSpPr>
        <p:grpSpPr>
          <a:xfrm>
            <a:off x="922041" y="4513263"/>
            <a:ext cx="1036330" cy="407773"/>
            <a:chOff x="922041" y="4513263"/>
            <a:chExt cx="1036330" cy="407773"/>
          </a:xfrm>
        </p:grpSpPr>
        <p:sp>
          <p:nvSpPr>
            <p:cNvPr id="126" name="Rectangle 125"/>
            <p:cNvSpPr/>
            <p:nvPr/>
          </p:nvSpPr>
          <p:spPr>
            <a:xfrm>
              <a:off x="922041" y="45132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C</a:t>
              </a:r>
            </a:p>
          </p:txBody>
        </p:sp>
        <p:sp>
          <p:nvSpPr>
            <p:cNvPr id="127" name="Rectangle 126"/>
            <p:cNvSpPr/>
            <p:nvPr/>
          </p:nvSpPr>
          <p:spPr>
            <a:xfrm>
              <a:off x="1464966" y="45132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9</a:t>
              </a:r>
            </a:p>
          </p:txBody>
        </p:sp>
      </p:grpSp>
      <p:grpSp>
        <p:nvGrpSpPr>
          <p:cNvPr id="128" name="Group 127"/>
          <p:cNvGrpSpPr/>
          <p:nvPr/>
        </p:nvGrpSpPr>
        <p:grpSpPr>
          <a:xfrm>
            <a:off x="922041" y="5580063"/>
            <a:ext cx="1036330" cy="407773"/>
            <a:chOff x="922041" y="5580063"/>
            <a:chExt cx="1036330" cy="407773"/>
          </a:xfrm>
        </p:grpSpPr>
        <p:sp>
          <p:nvSpPr>
            <p:cNvPr id="129" name="Rectangle 128"/>
            <p:cNvSpPr/>
            <p:nvPr/>
          </p:nvSpPr>
          <p:spPr>
            <a:xfrm>
              <a:off x="922041" y="55800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B</a:t>
              </a:r>
            </a:p>
          </p:txBody>
        </p:sp>
        <p:sp>
          <p:nvSpPr>
            <p:cNvPr id="130" name="Rectangle 129"/>
            <p:cNvSpPr/>
            <p:nvPr/>
          </p:nvSpPr>
          <p:spPr>
            <a:xfrm>
              <a:off x="1464966" y="55800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6</a:t>
              </a:r>
            </a:p>
          </p:txBody>
        </p:sp>
      </p:grpSp>
      <p:grpSp>
        <p:nvGrpSpPr>
          <p:cNvPr id="131" name="Group 130"/>
          <p:cNvGrpSpPr/>
          <p:nvPr/>
        </p:nvGrpSpPr>
        <p:grpSpPr>
          <a:xfrm>
            <a:off x="922041" y="6113463"/>
            <a:ext cx="1036330" cy="407773"/>
            <a:chOff x="922041" y="6113463"/>
            <a:chExt cx="1036330" cy="407773"/>
          </a:xfrm>
        </p:grpSpPr>
        <p:sp>
          <p:nvSpPr>
            <p:cNvPr id="132" name="Rectangle 131"/>
            <p:cNvSpPr/>
            <p:nvPr/>
          </p:nvSpPr>
          <p:spPr>
            <a:xfrm>
              <a:off x="922041" y="61134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C</a:t>
              </a:r>
            </a:p>
          </p:txBody>
        </p:sp>
        <p:sp>
          <p:nvSpPr>
            <p:cNvPr id="133" name="Rectangle 132"/>
            <p:cNvSpPr/>
            <p:nvPr/>
          </p:nvSpPr>
          <p:spPr>
            <a:xfrm>
              <a:off x="1464966" y="61134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5</a:t>
              </a:r>
            </a:p>
          </p:txBody>
        </p:sp>
      </p:grpSp>
      <p:sp>
        <p:nvSpPr>
          <p:cNvPr id="3" name="Slide Number Placeholder 2">
            <a:extLst>
              <a:ext uri="{FF2B5EF4-FFF2-40B4-BE49-F238E27FC236}">
                <a16:creationId xmlns:a16="http://schemas.microsoft.com/office/drawing/2014/main" id="{B6BFA83F-D27C-A742-B516-3EC17D6E1EC3}"/>
              </a:ext>
            </a:extLst>
          </p:cNvPr>
          <p:cNvSpPr>
            <a:spLocks noGrp="1"/>
          </p:cNvSpPr>
          <p:nvPr>
            <p:ph type="sldNum" sz="quarter" idx="12"/>
          </p:nvPr>
        </p:nvSpPr>
        <p:spPr/>
        <p:txBody>
          <a:bodyPr/>
          <a:lstStyle/>
          <a:p>
            <a:fld id="{934C0642-4071-7D48-AFF8-BD27182896CC}" type="slidenum">
              <a:rPr lang="en-US" smtClean="0"/>
              <a:t>18</a:t>
            </a:fld>
            <a:endParaRPr lang="en-US"/>
          </a:p>
        </p:txBody>
      </p:sp>
    </p:spTree>
    <p:extLst>
      <p:ext uri="{BB962C8B-B14F-4D97-AF65-F5344CB8AC3E}">
        <p14:creationId xmlns:p14="http://schemas.microsoft.com/office/powerpoint/2010/main" val="25023123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Manipulating Granularity: Group By</a:t>
            </a:r>
          </a:p>
        </p:txBody>
      </p:sp>
      <p:sp>
        <p:nvSpPr>
          <p:cNvPr id="43" name="TextBox 42"/>
          <p:cNvSpPr txBox="1"/>
          <p:nvPr/>
        </p:nvSpPr>
        <p:spPr>
          <a:xfrm>
            <a:off x="820411" y="1414118"/>
            <a:ext cx="595035" cy="369332"/>
          </a:xfrm>
          <a:prstGeom prst="rect">
            <a:avLst/>
          </a:prstGeom>
        </p:spPr>
        <p:txBody>
          <a:bodyPr wrap="none" rtlCol="0">
            <a:spAutoFit/>
          </a:bodyPr>
          <a:lstStyle/>
          <a:p>
            <a:r>
              <a:rPr lang="en-US"/>
              <a:t>Key</a:t>
            </a:r>
          </a:p>
        </p:txBody>
      </p:sp>
      <p:sp>
        <p:nvSpPr>
          <p:cNvPr id="44" name="TextBox 43"/>
          <p:cNvSpPr txBox="1"/>
          <p:nvPr/>
        </p:nvSpPr>
        <p:spPr>
          <a:xfrm>
            <a:off x="1348771" y="1414118"/>
            <a:ext cx="748923" cy="369332"/>
          </a:xfrm>
          <a:prstGeom prst="rect">
            <a:avLst/>
          </a:prstGeom>
        </p:spPr>
        <p:txBody>
          <a:bodyPr wrap="none" rtlCol="0">
            <a:spAutoFit/>
          </a:bodyPr>
          <a:lstStyle/>
          <a:p>
            <a:r>
              <a:rPr lang="en-US"/>
              <a:t>Data</a:t>
            </a:r>
          </a:p>
        </p:txBody>
      </p:sp>
      <p:grpSp>
        <p:nvGrpSpPr>
          <p:cNvPr id="72" name="Group 71"/>
          <p:cNvGrpSpPr/>
          <p:nvPr/>
        </p:nvGrpSpPr>
        <p:grpSpPr>
          <a:xfrm>
            <a:off x="3598181" y="1753929"/>
            <a:ext cx="1036330" cy="407773"/>
            <a:chOff x="931566" y="1442351"/>
            <a:chExt cx="1036330" cy="407773"/>
          </a:xfrm>
        </p:grpSpPr>
        <p:sp>
          <p:nvSpPr>
            <p:cNvPr id="73" name="Rectangle 72"/>
            <p:cNvSpPr/>
            <p:nvPr/>
          </p:nvSpPr>
          <p:spPr>
            <a:xfrm>
              <a:off x="931566" y="1442351"/>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A</a:t>
              </a:r>
            </a:p>
          </p:txBody>
        </p:sp>
        <p:sp>
          <p:nvSpPr>
            <p:cNvPr id="74" name="Rectangle 73"/>
            <p:cNvSpPr/>
            <p:nvPr/>
          </p:nvSpPr>
          <p:spPr>
            <a:xfrm>
              <a:off x="1474491" y="1442351"/>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3</a:t>
              </a:r>
            </a:p>
          </p:txBody>
        </p:sp>
      </p:grpSp>
      <p:grpSp>
        <p:nvGrpSpPr>
          <p:cNvPr id="75" name="Group 74"/>
          <p:cNvGrpSpPr/>
          <p:nvPr/>
        </p:nvGrpSpPr>
        <p:grpSpPr>
          <a:xfrm>
            <a:off x="3598181" y="2233540"/>
            <a:ext cx="1036330" cy="407773"/>
            <a:chOff x="931566" y="3042551"/>
            <a:chExt cx="1036330" cy="407773"/>
          </a:xfrm>
        </p:grpSpPr>
        <p:sp>
          <p:nvSpPr>
            <p:cNvPr id="76" name="Rectangle 75"/>
            <p:cNvSpPr/>
            <p:nvPr/>
          </p:nvSpPr>
          <p:spPr>
            <a:xfrm>
              <a:off x="931566" y="3042551"/>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A</a:t>
              </a:r>
            </a:p>
          </p:txBody>
        </p:sp>
        <p:sp>
          <p:nvSpPr>
            <p:cNvPr id="77" name="Rectangle 76"/>
            <p:cNvSpPr/>
            <p:nvPr/>
          </p:nvSpPr>
          <p:spPr>
            <a:xfrm>
              <a:off x="1474491" y="3042551"/>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1</a:t>
              </a:r>
            </a:p>
          </p:txBody>
        </p:sp>
      </p:grpSp>
      <p:grpSp>
        <p:nvGrpSpPr>
          <p:cNvPr id="78" name="Group 77"/>
          <p:cNvGrpSpPr/>
          <p:nvPr/>
        </p:nvGrpSpPr>
        <p:grpSpPr>
          <a:xfrm>
            <a:off x="3598181" y="2713151"/>
            <a:ext cx="1036330" cy="407773"/>
            <a:chOff x="931566" y="3042551"/>
            <a:chExt cx="1036330" cy="407773"/>
          </a:xfrm>
        </p:grpSpPr>
        <p:sp>
          <p:nvSpPr>
            <p:cNvPr id="79" name="Rectangle 78"/>
            <p:cNvSpPr/>
            <p:nvPr/>
          </p:nvSpPr>
          <p:spPr>
            <a:xfrm>
              <a:off x="931566" y="3042551"/>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A</a:t>
              </a:r>
            </a:p>
          </p:txBody>
        </p:sp>
        <p:sp>
          <p:nvSpPr>
            <p:cNvPr id="80" name="Rectangle 79"/>
            <p:cNvSpPr/>
            <p:nvPr/>
          </p:nvSpPr>
          <p:spPr>
            <a:xfrm>
              <a:off x="1474491" y="3042551"/>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2</a:t>
              </a:r>
            </a:p>
          </p:txBody>
        </p:sp>
      </p:grpSp>
      <p:grpSp>
        <p:nvGrpSpPr>
          <p:cNvPr id="83" name="Group 82"/>
          <p:cNvGrpSpPr/>
          <p:nvPr/>
        </p:nvGrpSpPr>
        <p:grpSpPr>
          <a:xfrm>
            <a:off x="922041" y="1846263"/>
            <a:ext cx="1036330" cy="407773"/>
            <a:chOff x="922041" y="1846263"/>
            <a:chExt cx="1036330" cy="407773"/>
          </a:xfrm>
        </p:grpSpPr>
        <p:sp>
          <p:nvSpPr>
            <p:cNvPr id="84" name="Rectangle 83"/>
            <p:cNvSpPr/>
            <p:nvPr/>
          </p:nvSpPr>
          <p:spPr>
            <a:xfrm>
              <a:off x="922041" y="18462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A</a:t>
              </a:r>
            </a:p>
          </p:txBody>
        </p:sp>
        <p:sp>
          <p:nvSpPr>
            <p:cNvPr id="85" name="Rectangle 84"/>
            <p:cNvSpPr/>
            <p:nvPr/>
          </p:nvSpPr>
          <p:spPr>
            <a:xfrm>
              <a:off x="1464966" y="18462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3</a:t>
              </a:r>
            </a:p>
          </p:txBody>
        </p:sp>
      </p:grpSp>
      <p:grpSp>
        <p:nvGrpSpPr>
          <p:cNvPr id="86" name="Group 85"/>
          <p:cNvGrpSpPr/>
          <p:nvPr/>
        </p:nvGrpSpPr>
        <p:grpSpPr>
          <a:xfrm>
            <a:off x="922041" y="2379663"/>
            <a:ext cx="1036330" cy="407773"/>
            <a:chOff x="922041" y="2379663"/>
            <a:chExt cx="1036330" cy="407773"/>
          </a:xfrm>
        </p:grpSpPr>
        <p:sp>
          <p:nvSpPr>
            <p:cNvPr id="87" name="Rectangle 86"/>
            <p:cNvSpPr/>
            <p:nvPr/>
          </p:nvSpPr>
          <p:spPr>
            <a:xfrm>
              <a:off x="922041" y="23796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B</a:t>
              </a:r>
            </a:p>
          </p:txBody>
        </p:sp>
        <p:sp>
          <p:nvSpPr>
            <p:cNvPr id="88" name="Rectangle 87"/>
            <p:cNvSpPr/>
            <p:nvPr/>
          </p:nvSpPr>
          <p:spPr>
            <a:xfrm>
              <a:off x="1464966" y="23796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1</a:t>
              </a:r>
            </a:p>
          </p:txBody>
        </p:sp>
      </p:grpSp>
      <p:grpSp>
        <p:nvGrpSpPr>
          <p:cNvPr id="89" name="Group 88"/>
          <p:cNvGrpSpPr/>
          <p:nvPr/>
        </p:nvGrpSpPr>
        <p:grpSpPr>
          <a:xfrm>
            <a:off x="922041" y="2913063"/>
            <a:ext cx="1036330" cy="407773"/>
            <a:chOff x="922041" y="2913063"/>
            <a:chExt cx="1036330" cy="407773"/>
          </a:xfrm>
        </p:grpSpPr>
        <p:sp>
          <p:nvSpPr>
            <p:cNvPr id="90" name="Rectangle 89"/>
            <p:cNvSpPr/>
            <p:nvPr/>
          </p:nvSpPr>
          <p:spPr>
            <a:xfrm>
              <a:off x="922041" y="29130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C</a:t>
              </a:r>
            </a:p>
          </p:txBody>
        </p:sp>
        <p:sp>
          <p:nvSpPr>
            <p:cNvPr id="91" name="Rectangle 90"/>
            <p:cNvSpPr/>
            <p:nvPr/>
          </p:nvSpPr>
          <p:spPr>
            <a:xfrm>
              <a:off x="1464966" y="29130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4</a:t>
              </a:r>
            </a:p>
          </p:txBody>
        </p:sp>
      </p:grpSp>
      <p:grpSp>
        <p:nvGrpSpPr>
          <p:cNvPr id="92" name="Group 91"/>
          <p:cNvGrpSpPr/>
          <p:nvPr/>
        </p:nvGrpSpPr>
        <p:grpSpPr>
          <a:xfrm>
            <a:off x="922041" y="3446463"/>
            <a:ext cx="1036330" cy="407773"/>
            <a:chOff x="922041" y="3446463"/>
            <a:chExt cx="1036330" cy="407773"/>
          </a:xfrm>
        </p:grpSpPr>
        <p:sp>
          <p:nvSpPr>
            <p:cNvPr id="93" name="Rectangle 92"/>
            <p:cNvSpPr/>
            <p:nvPr/>
          </p:nvSpPr>
          <p:spPr>
            <a:xfrm>
              <a:off x="922041" y="34464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A</a:t>
              </a:r>
            </a:p>
          </p:txBody>
        </p:sp>
        <p:sp>
          <p:nvSpPr>
            <p:cNvPr id="94" name="Rectangle 93"/>
            <p:cNvSpPr/>
            <p:nvPr/>
          </p:nvSpPr>
          <p:spPr>
            <a:xfrm>
              <a:off x="1464966" y="34464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1</a:t>
              </a:r>
            </a:p>
          </p:txBody>
        </p:sp>
      </p:grpSp>
      <p:grpSp>
        <p:nvGrpSpPr>
          <p:cNvPr id="95" name="Group 94"/>
          <p:cNvGrpSpPr/>
          <p:nvPr/>
        </p:nvGrpSpPr>
        <p:grpSpPr>
          <a:xfrm>
            <a:off x="922041" y="3979863"/>
            <a:ext cx="1036330" cy="407773"/>
            <a:chOff x="922041" y="3979863"/>
            <a:chExt cx="1036330" cy="407773"/>
          </a:xfrm>
        </p:grpSpPr>
        <p:sp>
          <p:nvSpPr>
            <p:cNvPr id="96" name="Rectangle 95"/>
            <p:cNvSpPr/>
            <p:nvPr/>
          </p:nvSpPr>
          <p:spPr>
            <a:xfrm>
              <a:off x="922041" y="39798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B</a:t>
              </a:r>
            </a:p>
          </p:txBody>
        </p:sp>
        <p:sp>
          <p:nvSpPr>
            <p:cNvPr id="97" name="Rectangle 96"/>
            <p:cNvSpPr/>
            <p:nvPr/>
          </p:nvSpPr>
          <p:spPr>
            <a:xfrm>
              <a:off x="1464966" y="39798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5</a:t>
              </a:r>
            </a:p>
          </p:txBody>
        </p:sp>
      </p:grpSp>
      <p:grpSp>
        <p:nvGrpSpPr>
          <p:cNvPr id="98" name="Group 97"/>
          <p:cNvGrpSpPr/>
          <p:nvPr/>
        </p:nvGrpSpPr>
        <p:grpSpPr>
          <a:xfrm>
            <a:off x="922041" y="4513263"/>
            <a:ext cx="1036330" cy="407773"/>
            <a:chOff x="922041" y="4513263"/>
            <a:chExt cx="1036330" cy="407773"/>
          </a:xfrm>
        </p:grpSpPr>
        <p:sp>
          <p:nvSpPr>
            <p:cNvPr id="99" name="Rectangle 98"/>
            <p:cNvSpPr/>
            <p:nvPr/>
          </p:nvSpPr>
          <p:spPr>
            <a:xfrm>
              <a:off x="922041" y="45132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C</a:t>
              </a:r>
            </a:p>
          </p:txBody>
        </p:sp>
        <p:sp>
          <p:nvSpPr>
            <p:cNvPr id="100" name="Rectangle 99"/>
            <p:cNvSpPr/>
            <p:nvPr/>
          </p:nvSpPr>
          <p:spPr>
            <a:xfrm>
              <a:off x="1464966" y="45132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9</a:t>
              </a:r>
            </a:p>
          </p:txBody>
        </p:sp>
      </p:grpSp>
      <p:grpSp>
        <p:nvGrpSpPr>
          <p:cNvPr id="101" name="Group 100"/>
          <p:cNvGrpSpPr/>
          <p:nvPr/>
        </p:nvGrpSpPr>
        <p:grpSpPr>
          <a:xfrm>
            <a:off x="922041" y="5580063"/>
            <a:ext cx="1036330" cy="407773"/>
            <a:chOff x="922041" y="5580063"/>
            <a:chExt cx="1036330" cy="407773"/>
          </a:xfrm>
        </p:grpSpPr>
        <p:sp>
          <p:nvSpPr>
            <p:cNvPr id="102" name="Rectangle 101"/>
            <p:cNvSpPr/>
            <p:nvPr/>
          </p:nvSpPr>
          <p:spPr>
            <a:xfrm>
              <a:off x="922041" y="55800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B</a:t>
              </a:r>
            </a:p>
          </p:txBody>
        </p:sp>
        <p:sp>
          <p:nvSpPr>
            <p:cNvPr id="103" name="Rectangle 102"/>
            <p:cNvSpPr/>
            <p:nvPr/>
          </p:nvSpPr>
          <p:spPr>
            <a:xfrm>
              <a:off x="1464966" y="55800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6</a:t>
              </a:r>
            </a:p>
          </p:txBody>
        </p:sp>
      </p:grpSp>
      <p:grpSp>
        <p:nvGrpSpPr>
          <p:cNvPr id="104" name="Group 103"/>
          <p:cNvGrpSpPr/>
          <p:nvPr/>
        </p:nvGrpSpPr>
        <p:grpSpPr>
          <a:xfrm>
            <a:off x="922041" y="6113463"/>
            <a:ext cx="1036330" cy="407773"/>
            <a:chOff x="922041" y="6113463"/>
            <a:chExt cx="1036330" cy="407773"/>
          </a:xfrm>
        </p:grpSpPr>
        <p:sp>
          <p:nvSpPr>
            <p:cNvPr id="105" name="Rectangle 104"/>
            <p:cNvSpPr/>
            <p:nvPr/>
          </p:nvSpPr>
          <p:spPr>
            <a:xfrm>
              <a:off x="922041" y="61134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C</a:t>
              </a:r>
            </a:p>
          </p:txBody>
        </p:sp>
        <p:sp>
          <p:nvSpPr>
            <p:cNvPr id="106" name="Rectangle 105"/>
            <p:cNvSpPr/>
            <p:nvPr/>
          </p:nvSpPr>
          <p:spPr>
            <a:xfrm>
              <a:off x="1464966" y="61134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5</a:t>
              </a:r>
            </a:p>
          </p:txBody>
        </p:sp>
      </p:grpSp>
      <p:grpSp>
        <p:nvGrpSpPr>
          <p:cNvPr id="107" name="Group 106"/>
          <p:cNvGrpSpPr/>
          <p:nvPr/>
        </p:nvGrpSpPr>
        <p:grpSpPr>
          <a:xfrm>
            <a:off x="922041" y="5046663"/>
            <a:ext cx="1036330" cy="407773"/>
            <a:chOff x="922041" y="5046663"/>
            <a:chExt cx="1036330" cy="407773"/>
          </a:xfrm>
        </p:grpSpPr>
        <p:sp>
          <p:nvSpPr>
            <p:cNvPr id="108" name="Rectangle 107"/>
            <p:cNvSpPr/>
            <p:nvPr/>
          </p:nvSpPr>
          <p:spPr>
            <a:xfrm>
              <a:off x="922041" y="50466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A</a:t>
              </a:r>
            </a:p>
          </p:txBody>
        </p:sp>
        <p:sp>
          <p:nvSpPr>
            <p:cNvPr id="109" name="Rectangle 108"/>
            <p:cNvSpPr/>
            <p:nvPr/>
          </p:nvSpPr>
          <p:spPr>
            <a:xfrm>
              <a:off x="1464966" y="50466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2</a:t>
              </a:r>
            </a:p>
          </p:txBody>
        </p:sp>
      </p:grpSp>
      <p:grpSp>
        <p:nvGrpSpPr>
          <p:cNvPr id="113" name="Group 112"/>
          <p:cNvGrpSpPr/>
          <p:nvPr/>
        </p:nvGrpSpPr>
        <p:grpSpPr>
          <a:xfrm>
            <a:off x="3598181" y="3496577"/>
            <a:ext cx="1036330" cy="407773"/>
            <a:chOff x="922041" y="2379663"/>
            <a:chExt cx="1036330" cy="407773"/>
          </a:xfrm>
        </p:grpSpPr>
        <p:sp>
          <p:nvSpPr>
            <p:cNvPr id="114" name="Rectangle 113"/>
            <p:cNvSpPr/>
            <p:nvPr/>
          </p:nvSpPr>
          <p:spPr>
            <a:xfrm>
              <a:off x="922041" y="23796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B</a:t>
              </a:r>
            </a:p>
          </p:txBody>
        </p:sp>
        <p:sp>
          <p:nvSpPr>
            <p:cNvPr id="115" name="Rectangle 114"/>
            <p:cNvSpPr/>
            <p:nvPr/>
          </p:nvSpPr>
          <p:spPr>
            <a:xfrm>
              <a:off x="1464966" y="23796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1</a:t>
              </a:r>
            </a:p>
          </p:txBody>
        </p:sp>
      </p:grpSp>
      <p:grpSp>
        <p:nvGrpSpPr>
          <p:cNvPr id="116" name="Group 115"/>
          <p:cNvGrpSpPr/>
          <p:nvPr/>
        </p:nvGrpSpPr>
        <p:grpSpPr>
          <a:xfrm>
            <a:off x="3601516" y="5250549"/>
            <a:ext cx="1036330" cy="407773"/>
            <a:chOff x="922041" y="2913063"/>
            <a:chExt cx="1036330" cy="407773"/>
          </a:xfrm>
        </p:grpSpPr>
        <p:sp>
          <p:nvSpPr>
            <p:cNvPr id="117" name="Rectangle 116"/>
            <p:cNvSpPr/>
            <p:nvPr/>
          </p:nvSpPr>
          <p:spPr>
            <a:xfrm>
              <a:off x="922041" y="29130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C</a:t>
              </a:r>
            </a:p>
          </p:txBody>
        </p:sp>
        <p:sp>
          <p:nvSpPr>
            <p:cNvPr id="118" name="Rectangle 117"/>
            <p:cNvSpPr/>
            <p:nvPr/>
          </p:nvSpPr>
          <p:spPr>
            <a:xfrm>
              <a:off x="1464966" y="29130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4</a:t>
              </a:r>
            </a:p>
          </p:txBody>
        </p:sp>
      </p:grpSp>
      <p:grpSp>
        <p:nvGrpSpPr>
          <p:cNvPr id="122" name="Group 121"/>
          <p:cNvGrpSpPr/>
          <p:nvPr/>
        </p:nvGrpSpPr>
        <p:grpSpPr>
          <a:xfrm>
            <a:off x="3598181" y="3981850"/>
            <a:ext cx="1036330" cy="407773"/>
            <a:chOff x="922041" y="3979863"/>
            <a:chExt cx="1036330" cy="407773"/>
          </a:xfrm>
        </p:grpSpPr>
        <p:sp>
          <p:nvSpPr>
            <p:cNvPr id="123" name="Rectangle 122"/>
            <p:cNvSpPr/>
            <p:nvPr/>
          </p:nvSpPr>
          <p:spPr>
            <a:xfrm>
              <a:off x="922041" y="39798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B</a:t>
              </a:r>
            </a:p>
          </p:txBody>
        </p:sp>
        <p:sp>
          <p:nvSpPr>
            <p:cNvPr id="124" name="Rectangle 123"/>
            <p:cNvSpPr/>
            <p:nvPr/>
          </p:nvSpPr>
          <p:spPr>
            <a:xfrm>
              <a:off x="1464966" y="39798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5</a:t>
              </a:r>
            </a:p>
          </p:txBody>
        </p:sp>
      </p:grpSp>
      <p:grpSp>
        <p:nvGrpSpPr>
          <p:cNvPr id="125" name="Group 124"/>
          <p:cNvGrpSpPr/>
          <p:nvPr/>
        </p:nvGrpSpPr>
        <p:grpSpPr>
          <a:xfrm>
            <a:off x="3598181" y="5718204"/>
            <a:ext cx="1036330" cy="407773"/>
            <a:chOff x="922041" y="4513263"/>
            <a:chExt cx="1036330" cy="407773"/>
          </a:xfrm>
        </p:grpSpPr>
        <p:sp>
          <p:nvSpPr>
            <p:cNvPr id="126" name="Rectangle 125"/>
            <p:cNvSpPr/>
            <p:nvPr/>
          </p:nvSpPr>
          <p:spPr>
            <a:xfrm>
              <a:off x="922041" y="45132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C</a:t>
              </a:r>
            </a:p>
          </p:txBody>
        </p:sp>
        <p:sp>
          <p:nvSpPr>
            <p:cNvPr id="127" name="Rectangle 126"/>
            <p:cNvSpPr/>
            <p:nvPr/>
          </p:nvSpPr>
          <p:spPr>
            <a:xfrm>
              <a:off x="1464966" y="45132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9</a:t>
              </a:r>
            </a:p>
          </p:txBody>
        </p:sp>
      </p:grpSp>
      <p:grpSp>
        <p:nvGrpSpPr>
          <p:cNvPr id="128" name="Group 127"/>
          <p:cNvGrpSpPr/>
          <p:nvPr/>
        </p:nvGrpSpPr>
        <p:grpSpPr>
          <a:xfrm>
            <a:off x="3598181" y="4467123"/>
            <a:ext cx="1036330" cy="407773"/>
            <a:chOff x="922041" y="5580063"/>
            <a:chExt cx="1036330" cy="407773"/>
          </a:xfrm>
        </p:grpSpPr>
        <p:sp>
          <p:nvSpPr>
            <p:cNvPr id="129" name="Rectangle 128"/>
            <p:cNvSpPr/>
            <p:nvPr/>
          </p:nvSpPr>
          <p:spPr>
            <a:xfrm>
              <a:off x="922041" y="55800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B</a:t>
              </a:r>
            </a:p>
          </p:txBody>
        </p:sp>
        <p:sp>
          <p:nvSpPr>
            <p:cNvPr id="130" name="Rectangle 129"/>
            <p:cNvSpPr/>
            <p:nvPr/>
          </p:nvSpPr>
          <p:spPr>
            <a:xfrm>
              <a:off x="1464966" y="55800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6</a:t>
              </a:r>
            </a:p>
          </p:txBody>
        </p:sp>
      </p:grpSp>
      <p:grpSp>
        <p:nvGrpSpPr>
          <p:cNvPr id="131" name="Group 130"/>
          <p:cNvGrpSpPr/>
          <p:nvPr/>
        </p:nvGrpSpPr>
        <p:grpSpPr>
          <a:xfrm>
            <a:off x="3598181" y="6191722"/>
            <a:ext cx="1036330" cy="407773"/>
            <a:chOff x="922041" y="6113463"/>
            <a:chExt cx="1036330" cy="407773"/>
          </a:xfrm>
        </p:grpSpPr>
        <p:sp>
          <p:nvSpPr>
            <p:cNvPr id="132" name="Rectangle 131"/>
            <p:cNvSpPr/>
            <p:nvPr/>
          </p:nvSpPr>
          <p:spPr>
            <a:xfrm>
              <a:off x="922041" y="61134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C</a:t>
              </a:r>
            </a:p>
          </p:txBody>
        </p:sp>
        <p:sp>
          <p:nvSpPr>
            <p:cNvPr id="133" name="Rectangle 132"/>
            <p:cNvSpPr/>
            <p:nvPr/>
          </p:nvSpPr>
          <p:spPr>
            <a:xfrm>
              <a:off x="1464966" y="61134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5</a:t>
              </a:r>
            </a:p>
          </p:txBody>
        </p:sp>
      </p:grpSp>
      <p:cxnSp>
        <p:nvCxnSpPr>
          <p:cNvPr id="59" name="Straight Arrow Connector 58"/>
          <p:cNvCxnSpPr/>
          <p:nvPr/>
        </p:nvCxnSpPr>
        <p:spPr>
          <a:xfrm>
            <a:off x="2222180" y="3973515"/>
            <a:ext cx="1109599" cy="0"/>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sp>
        <p:nvSpPr>
          <p:cNvPr id="60" name="TextBox 59"/>
          <p:cNvSpPr txBox="1"/>
          <p:nvPr/>
        </p:nvSpPr>
        <p:spPr>
          <a:xfrm>
            <a:off x="2222180" y="3650349"/>
            <a:ext cx="1109599" cy="646331"/>
          </a:xfrm>
          <a:prstGeom prst="rect">
            <a:avLst/>
          </a:prstGeom>
        </p:spPr>
        <p:txBody>
          <a:bodyPr wrap="none" rtlCol="0">
            <a:spAutoFit/>
          </a:bodyPr>
          <a:lstStyle/>
          <a:p>
            <a:pPr algn="ctr"/>
            <a:r>
              <a:rPr lang="en-US" dirty="0"/>
              <a:t>Split into</a:t>
            </a:r>
          </a:p>
          <a:p>
            <a:pPr algn="ctr"/>
            <a:r>
              <a:rPr lang="en-US" dirty="0"/>
              <a:t>Groups</a:t>
            </a:r>
          </a:p>
        </p:txBody>
      </p:sp>
      <p:sp>
        <p:nvSpPr>
          <p:cNvPr id="3" name="Slide Number Placeholder 2">
            <a:extLst>
              <a:ext uri="{FF2B5EF4-FFF2-40B4-BE49-F238E27FC236}">
                <a16:creationId xmlns:a16="http://schemas.microsoft.com/office/drawing/2014/main" id="{640D49D5-111D-1644-913C-A1C1C607298E}"/>
              </a:ext>
            </a:extLst>
          </p:cNvPr>
          <p:cNvSpPr>
            <a:spLocks noGrp="1"/>
          </p:cNvSpPr>
          <p:nvPr>
            <p:ph type="sldNum" sz="quarter" idx="12"/>
          </p:nvPr>
        </p:nvSpPr>
        <p:spPr/>
        <p:txBody>
          <a:bodyPr/>
          <a:lstStyle/>
          <a:p>
            <a:fld id="{934C0642-4071-7D48-AFF8-BD27182896CC}" type="slidenum">
              <a:rPr lang="en-US" smtClean="0"/>
              <a:t>19</a:t>
            </a:fld>
            <a:endParaRPr lang="en-US"/>
          </a:p>
        </p:txBody>
      </p:sp>
    </p:spTree>
    <p:extLst>
      <p:ext uri="{BB962C8B-B14F-4D97-AF65-F5344CB8AC3E}">
        <p14:creationId xmlns:p14="http://schemas.microsoft.com/office/powerpoint/2010/main" val="38935358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9F630-F565-2D4A-B758-2448EC28453F}"/>
              </a:ext>
            </a:extLst>
          </p:cNvPr>
          <p:cNvSpPr>
            <a:spLocks noGrp="1"/>
          </p:cNvSpPr>
          <p:nvPr>
            <p:ph type="title"/>
          </p:nvPr>
        </p:nvSpPr>
        <p:spPr/>
        <p:txBody>
          <a:bodyPr/>
          <a:lstStyle/>
          <a:p>
            <a:r>
              <a:rPr lang="en-US" dirty="0"/>
              <a:t>Recap – key concept from lecture 2</a:t>
            </a:r>
          </a:p>
        </p:txBody>
      </p:sp>
      <p:sp>
        <p:nvSpPr>
          <p:cNvPr id="3" name="Content Placeholder 2">
            <a:extLst>
              <a:ext uri="{FF2B5EF4-FFF2-40B4-BE49-F238E27FC236}">
                <a16:creationId xmlns:a16="http://schemas.microsoft.com/office/drawing/2014/main" id="{F096AC1D-521D-6F46-913D-29FA84230E17}"/>
              </a:ext>
            </a:extLst>
          </p:cNvPr>
          <p:cNvSpPr>
            <a:spLocks noGrp="1"/>
          </p:cNvSpPr>
          <p:nvPr>
            <p:ph idx="1"/>
          </p:nvPr>
        </p:nvSpPr>
        <p:spPr/>
        <p:txBody>
          <a:bodyPr/>
          <a:lstStyle/>
          <a:p>
            <a:r>
              <a:rPr lang="en-US" dirty="0"/>
              <a:t>Prediction versus inference (y versus </a:t>
            </a:r>
            <a:r>
              <a:rPr lang="el-GR" dirty="0"/>
              <a:t>β</a:t>
            </a:r>
            <a:r>
              <a:rPr lang="en-US" dirty="0"/>
              <a:t>)</a:t>
            </a:r>
          </a:p>
          <a:p>
            <a:pPr marL="0" indent="0">
              <a:buNone/>
            </a:pPr>
            <a:endParaRPr lang="en-US" dirty="0"/>
          </a:p>
          <a:p>
            <a:pPr marL="0" indent="0">
              <a:buNone/>
            </a:pPr>
            <a:endParaRPr lang="en-US" dirty="0"/>
          </a:p>
          <a:p>
            <a:pPr lvl="1"/>
            <a:r>
              <a:rPr lang="en-US" dirty="0"/>
              <a:t>      is a </a:t>
            </a:r>
            <a:r>
              <a:rPr lang="en-US" b="1" dirty="0"/>
              <a:t>prediction</a:t>
            </a:r>
            <a:r>
              <a:rPr lang="en-US" dirty="0"/>
              <a:t> of a </a:t>
            </a:r>
            <a:r>
              <a:rPr lang="en-US" i="1" dirty="0"/>
              <a:t>target variable</a:t>
            </a:r>
          </a:p>
          <a:p>
            <a:pPr lvl="1"/>
            <a:r>
              <a:rPr lang="en-US" dirty="0"/>
              <a:t>      </a:t>
            </a:r>
            <a:r>
              <a:rPr lang="en-US" b="1" dirty="0"/>
              <a:t>infers</a:t>
            </a:r>
            <a:r>
              <a:rPr lang="en-US" i="1" dirty="0"/>
              <a:t> </a:t>
            </a:r>
            <a:r>
              <a:rPr lang="en-US" dirty="0"/>
              <a:t>a relationship between two variables</a:t>
            </a:r>
          </a:p>
          <a:p>
            <a:endParaRPr lang="en-US" dirty="0"/>
          </a:p>
        </p:txBody>
      </p:sp>
      <p:sp>
        <p:nvSpPr>
          <p:cNvPr id="4" name="Slide Number Placeholder 3">
            <a:extLst>
              <a:ext uri="{FF2B5EF4-FFF2-40B4-BE49-F238E27FC236}">
                <a16:creationId xmlns:a16="http://schemas.microsoft.com/office/drawing/2014/main" id="{7C9E763C-806C-F846-A771-4DEF1DBFDBF7}"/>
              </a:ext>
            </a:extLst>
          </p:cNvPr>
          <p:cNvSpPr>
            <a:spLocks noGrp="1"/>
          </p:cNvSpPr>
          <p:nvPr>
            <p:ph type="sldNum" sz="quarter" idx="12"/>
          </p:nvPr>
        </p:nvSpPr>
        <p:spPr/>
        <p:txBody>
          <a:bodyPr/>
          <a:lstStyle/>
          <a:p>
            <a:fld id="{934C0642-4071-7D48-AFF8-BD27182896CC}" type="slidenum">
              <a:rPr lang="en-US" smtClean="0"/>
              <a:t>2</a:t>
            </a:fld>
            <a:endParaRPr lang="en-US"/>
          </a:p>
        </p:txBody>
      </p:sp>
      <p:pic>
        <p:nvPicPr>
          <p:cNvPr id="5" name="Picture 4">
            <a:extLst>
              <a:ext uri="{FF2B5EF4-FFF2-40B4-BE49-F238E27FC236}">
                <a16:creationId xmlns:a16="http://schemas.microsoft.com/office/drawing/2014/main" id="{44567BEB-6378-9290-3CE1-44C5742FBC8F}"/>
              </a:ext>
            </a:extLst>
          </p:cNvPr>
          <p:cNvPicPr>
            <a:picLocks noChangeAspect="1"/>
          </p:cNvPicPr>
          <p:nvPr/>
        </p:nvPicPr>
        <p:blipFill>
          <a:blip r:embed="rId3"/>
          <a:stretch>
            <a:fillRect/>
          </a:stretch>
        </p:blipFill>
        <p:spPr>
          <a:xfrm>
            <a:off x="4728147" y="2434909"/>
            <a:ext cx="2586716" cy="892492"/>
          </a:xfrm>
          <a:prstGeom prst="rect">
            <a:avLst/>
          </a:prstGeom>
        </p:spPr>
      </p:pic>
      <p:pic>
        <p:nvPicPr>
          <p:cNvPr id="6" name="Picture 5">
            <a:extLst>
              <a:ext uri="{FF2B5EF4-FFF2-40B4-BE49-F238E27FC236}">
                <a16:creationId xmlns:a16="http://schemas.microsoft.com/office/drawing/2014/main" id="{51961EE6-1B61-CB23-8C94-80EE740F42D2}"/>
              </a:ext>
            </a:extLst>
          </p:cNvPr>
          <p:cNvPicPr>
            <a:picLocks noChangeAspect="1"/>
          </p:cNvPicPr>
          <p:nvPr/>
        </p:nvPicPr>
        <p:blipFill>
          <a:blip r:embed="rId4"/>
          <a:stretch>
            <a:fillRect/>
          </a:stretch>
        </p:blipFill>
        <p:spPr>
          <a:xfrm>
            <a:off x="1599647" y="3361056"/>
            <a:ext cx="318397" cy="443483"/>
          </a:xfrm>
          <a:prstGeom prst="rect">
            <a:avLst/>
          </a:prstGeom>
        </p:spPr>
      </p:pic>
      <p:pic>
        <p:nvPicPr>
          <p:cNvPr id="7" name="Picture 6">
            <a:extLst>
              <a:ext uri="{FF2B5EF4-FFF2-40B4-BE49-F238E27FC236}">
                <a16:creationId xmlns:a16="http://schemas.microsoft.com/office/drawing/2014/main" id="{5C19D73D-7CD9-3554-8295-1A71AE8509E9}"/>
              </a:ext>
            </a:extLst>
          </p:cNvPr>
          <p:cNvPicPr>
            <a:picLocks noChangeAspect="1"/>
          </p:cNvPicPr>
          <p:nvPr/>
        </p:nvPicPr>
        <p:blipFill>
          <a:blip r:embed="rId5"/>
          <a:stretch>
            <a:fillRect/>
          </a:stretch>
        </p:blipFill>
        <p:spPr>
          <a:xfrm>
            <a:off x="1658503" y="3715701"/>
            <a:ext cx="318397" cy="480599"/>
          </a:xfrm>
          <a:prstGeom prst="rect">
            <a:avLst/>
          </a:prstGeom>
        </p:spPr>
      </p:pic>
    </p:spTree>
    <p:extLst>
      <p:ext uri="{BB962C8B-B14F-4D97-AF65-F5344CB8AC3E}">
        <p14:creationId xmlns:p14="http://schemas.microsoft.com/office/powerpoint/2010/main" val="3887816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Manipulating Granularity: Group By</a:t>
            </a:r>
          </a:p>
        </p:txBody>
      </p:sp>
      <p:sp>
        <p:nvSpPr>
          <p:cNvPr id="43" name="TextBox 42"/>
          <p:cNvSpPr txBox="1"/>
          <p:nvPr/>
        </p:nvSpPr>
        <p:spPr>
          <a:xfrm>
            <a:off x="820411" y="1414118"/>
            <a:ext cx="595035" cy="369332"/>
          </a:xfrm>
          <a:prstGeom prst="rect">
            <a:avLst/>
          </a:prstGeom>
        </p:spPr>
        <p:txBody>
          <a:bodyPr wrap="none" rtlCol="0">
            <a:spAutoFit/>
          </a:bodyPr>
          <a:lstStyle/>
          <a:p>
            <a:r>
              <a:rPr lang="en-US"/>
              <a:t>Key</a:t>
            </a:r>
          </a:p>
        </p:txBody>
      </p:sp>
      <p:sp>
        <p:nvSpPr>
          <p:cNvPr id="44" name="TextBox 43"/>
          <p:cNvSpPr txBox="1"/>
          <p:nvPr/>
        </p:nvSpPr>
        <p:spPr>
          <a:xfrm>
            <a:off x="1348771" y="1414118"/>
            <a:ext cx="748923" cy="369332"/>
          </a:xfrm>
          <a:prstGeom prst="rect">
            <a:avLst/>
          </a:prstGeom>
        </p:spPr>
        <p:txBody>
          <a:bodyPr wrap="none" rtlCol="0">
            <a:spAutoFit/>
          </a:bodyPr>
          <a:lstStyle/>
          <a:p>
            <a:r>
              <a:rPr lang="en-US"/>
              <a:t>Data</a:t>
            </a:r>
          </a:p>
        </p:txBody>
      </p:sp>
      <p:grpSp>
        <p:nvGrpSpPr>
          <p:cNvPr id="72" name="Group 71"/>
          <p:cNvGrpSpPr/>
          <p:nvPr/>
        </p:nvGrpSpPr>
        <p:grpSpPr>
          <a:xfrm>
            <a:off x="3598181" y="1753929"/>
            <a:ext cx="1036330" cy="407773"/>
            <a:chOff x="931566" y="1442351"/>
            <a:chExt cx="1036330" cy="407773"/>
          </a:xfrm>
        </p:grpSpPr>
        <p:sp>
          <p:nvSpPr>
            <p:cNvPr id="73" name="Rectangle 72"/>
            <p:cNvSpPr/>
            <p:nvPr/>
          </p:nvSpPr>
          <p:spPr>
            <a:xfrm>
              <a:off x="931566" y="1442351"/>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A</a:t>
              </a:r>
            </a:p>
          </p:txBody>
        </p:sp>
        <p:sp>
          <p:nvSpPr>
            <p:cNvPr id="74" name="Rectangle 73"/>
            <p:cNvSpPr/>
            <p:nvPr/>
          </p:nvSpPr>
          <p:spPr>
            <a:xfrm>
              <a:off x="1474491" y="1442351"/>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3</a:t>
              </a:r>
            </a:p>
          </p:txBody>
        </p:sp>
      </p:grpSp>
      <p:grpSp>
        <p:nvGrpSpPr>
          <p:cNvPr id="75" name="Group 74"/>
          <p:cNvGrpSpPr/>
          <p:nvPr/>
        </p:nvGrpSpPr>
        <p:grpSpPr>
          <a:xfrm>
            <a:off x="3598181" y="2233540"/>
            <a:ext cx="1036330" cy="407773"/>
            <a:chOff x="931566" y="3042551"/>
            <a:chExt cx="1036330" cy="407773"/>
          </a:xfrm>
        </p:grpSpPr>
        <p:sp>
          <p:nvSpPr>
            <p:cNvPr id="76" name="Rectangle 75"/>
            <p:cNvSpPr/>
            <p:nvPr/>
          </p:nvSpPr>
          <p:spPr>
            <a:xfrm>
              <a:off x="931566" y="3042551"/>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A</a:t>
              </a:r>
            </a:p>
          </p:txBody>
        </p:sp>
        <p:sp>
          <p:nvSpPr>
            <p:cNvPr id="77" name="Rectangle 76"/>
            <p:cNvSpPr/>
            <p:nvPr/>
          </p:nvSpPr>
          <p:spPr>
            <a:xfrm>
              <a:off x="1474491" y="3042551"/>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1</a:t>
              </a:r>
            </a:p>
          </p:txBody>
        </p:sp>
      </p:grpSp>
      <p:grpSp>
        <p:nvGrpSpPr>
          <p:cNvPr id="78" name="Group 77"/>
          <p:cNvGrpSpPr/>
          <p:nvPr/>
        </p:nvGrpSpPr>
        <p:grpSpPr>
          <a:xfrm>
            <a:off x="3598181" y="2713151"/>
            <a:ext cx="1036330" cy="407773"/>
            <a:chOff x="931566" y="3042551"/>
            <a:chExt cx="1036330" cy="407773"/>
          </a:xfrm>
        </p:grpSpPr>
        <p:sp>
          <p:nvSpPr>
            <p:cNvPr id="79" name="Rectangle 78"/>
            <p:cNvSpPr/>
            <p:nvPr/>
          </p:nvSpPr>
          <p:spPr>
            <a:xfrm>
              <a:off x="931566" y="3042551"/>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A</a:t>
              </a:r>
            </a:p>
          </p:txBody>
        </p:sp>
        <p:sp>
          <p:nvSpPr>
            <p:cNvPr id="80" name="Rectangle 79"/>
            <p:cNvSpPr/>
            <p:nvPr/>
          </p:nvSpPr>
          <p:spPr>
            <a:xfrm>
              <a:off x="1474491" y="3042551"/>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2</a:t>
              </a:r>
            </a:p>
          </p:txBody>
        </p:sp>
      </p:grpSp>
      <p:grpSp>
        <p:nvGrpSpPr>
          <p:cNvPr id="83" name="Group 82"/>
          <p:cNvGrpSpPr/>
          <p:nvPr/>
        </p:nvGrpSpPr>
        <p:grpSpPr>
          <a:xfrm>
            <a:off x="922041" y="1846263"/>
            <a:ext cx="1036330" cy="407773"/>
            <a:chOff x="922041" y="1846263"/>
            <a:chExt cx="1036330" cy="407773"/>
          </a:xfrm>
        </p:grpSpPr>
        <p:sp>
          <p:nvSpPr>
            <p:cNvPr id="84" name="Rectangle 83"/>
            <p:cNvSpPr/>
            <p:nvPr/>
          </p:nvSpPr>
          <p:spPr>
            <a:xfrm>
              <a:off x="922041" y="18462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A</a:t>
              </a:r>
            </a:p>
          </p:txBody>
        </p:sp>
        <p:sp>
          <p:nvSpPr>
            <p:cNvPr id="85" name="Rectangle 84"/>
            <p:cNvSpPr/>
            <p:nvPr/>
          </p:nvSpPr>
          <p:spPr>
            <a:xfrm>
              <a:off x="1464966" y="18462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3</a:t>
              </a:r>
            </a:p>
          </p:txBody>
        </p:sp>
      </p:grpSp>
      <p:grpSp>
        <p:nvGrpSpPr>
          <p:cNvPr id="86" name="Group 85"/>
          <p:cNvGrpSpPr/>
          <p:nvPr/>
        </p:nvGrpSpPr>
        <p:grpSpPr>
          <a:xfrm>
            <a:off x="922041" y="2379663"/>
            <a:ext cx="1036330" cy="407773"/>
            <a:chOff x="922041" y="2379663"/>
            <a:chExt cx="1036330" cy="407773"/>
          </a:xfrm>
        </p:grpSpPr>
        <p:sp>
          <p:nvSpPr>
            <p:cNvPr id="87" name="Rectangle 86"/>
            <p:cNvSpPr/>
            <p:nvPr/>
          </p:nvSpPr>
          <p:spPr>
            <a:xfrm>
              <a:off x="922041" y="23796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B</a:t>
              </a:r>
            </a:p>
          </p:txBody>
        </p:sp>
        <p:sp>
          <p:nvSpPr>
            <p:cNvPr id="88" name="Rectangle 87"/>
            <p:cNvSpPr/>
            <p:nvPr/>
          </p:nvSpPr>
          <p:spPr>
            <a:xfrm>
              <a:off x="1464966" y="23796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1</a:t>
              </a:r>
            </a:p>
          </p:txBody>
        </p:sp>
      </p:grpSp>
      <p:grpSp>
        <p:nvGrpSpPr>
          <p:cNvPr id="89" name="Group 88"/>
          <p:cNvGrpSpPr/>
          <p:nvPr/>
        </p:nvGrpSpPr>
        <p:grpSpPr>
          <a:xfrm>
            <a:off x="922041" y="2913063"/>
            <a:ext cx="1036330" cy="407773"/>
            <a:chOff x="922041" y="2913063"/>
            <a:chExt cx="1036330" cy="407773"/>
          </a:xfrm>
        </p:grpSpPr>
        <p:sp>
          <p:nvSpPr>
            <p:cNvPr id="90" name="Rectangle 89"/>
            <p:cNvSpPr/>
            <p:nvPr/>
          </p:nvSpPr>
          <p:spPr>
            <a:xfrm>
              <a:off x="922041" y="29130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C</a:t>
              </a:r>
            </a:p>
          </p:txBody>
        </p:sp>
        <p:sp>
          <p:nvSpPr>
            <p:cNvPr id="91" name="Rectangle 90"/>
            <p:cNvSpPr/>
            <p:nvPr/>
          </p:nvSpPr>
          <p:spPr>
            <a:xfrm>
              <a:off x="1464966" y="29130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4</a:t>
              </a:r>
            </a:p>
          </p:txBody>
        </p:sp>
      </p:grpSp>
      <p:grpSp>
        <p:nvGrpSpPr>
          <p:cNvPr id="92" name="Group 91"/>
          <p:cNvGrpSpPr/>
          <p:nvPr/>
        </p:nvGrpSpPr>
        <p:grpSpPr>
          <a:xfrm>
            <a:off x="922041" y="3446463"/>
            <a:ext cx="1036330" cy="407773"/>
            <a:chOff x="922041" y="3446463"/>
            <a:chExt cx="1036330" cy="407773"/>
          </a:xfrm>
        </p:grpSpPr>
        <p:sp>
          <p:nvSpPr>
            <p:cNvPr id="93" name="Rectangle 92"/>
            <p:cNvSpPr/>
            <p:nvPr/>
          </p:nvSpPr>
          <p:spPr>
            <a:xfrm>
              <a:off x="922041" y="34464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A</a:t>
              </a:r>
            </a:p>
          </p:txBody>
        </p:sp>
        <p:sp>
          <p:nvSpPr>
            <p:cNvPr id="94" name="Rectangle 93"/>
            <p:cNvSpPr/>
            <p:nvPr/>
          </p:nvSpPr>
          <p:spPr>
            <a:xfrm>
              <a:off x="1464966" y="34464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1</a:t>
              </a:r>
            </a:p>
          </p:txBody>
        </p:sp>
      </p:grpSp>
      <p:grpSp>
        <p:nvGrpSpPr>
          <p:cNvPr id="95" name="Group 94"/>
          <p:cNvGrpSpPr/>
          <p:nvPr/>
        </p:nvGrpSpPr>
        <p:grpSpPr>
          <a:xfrm>
            <a:off x="922041" y="3979863"/>
            <a:ext cx="1036330" cy="407773"/>
            <a:chOff x="922041" y="3979863"/>
            <a:chExt cx="1036330" cy="407773"/>
          </a:xfrm>
        </p:grpSpPr>
        <p:sp>
          <p:nvSpPr>
            <p:cNvPr id="96" name="Rectangle 95"/>
            <p:cNvSpPr/>
            <p:nvPr/>
          </p:nvSpPr>
          <p:spPr>
            <a:xfrm>
              <a:off x="922041" y="39798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B</a:t>
              </a:r>
            </a:p>
          </p:txBody>
        </p:sp>
        <p:sp>
          <p:nvSpPr>
            <p:cNvPr id="97" name="Rectangle 96"/>
            <p:cNvSpPr/>
            <p:nvPr/>
          </p:nvSpPr>
          <p:spPr>
            <a:xfrm>
              <a:off x="1464966" y="39798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5</a:t>
              </a:r>
            </a:p>
          </p:txBody>
        </p:sp>
      </p:grpSp>
      <p:grpSp>
        <p:nvGrpSpPr>
          <p:cNvPr id="98" name="Group 97"/>
          <p:cNvGrpSpPr/>
          <p:nvPr/>
        </p:nvGrpSpPr>
        <p:grpSpPr>
          <a:xfrm>
            <a:off x="922041" y="4513263"/>
            <a:ext cx="1036330" cy="407773"/>
            <a:chOff x="922041" y="4513263"/>
            <a:chExt cx="1036330" cy="407773"/>
          </a:xfrm>
        </p:grpSpPr>
        <p:sp>
          <p:nvSpPr>
            <p:cNvPr id="99" name="Rectangle 98"/>
            <p:cNvSpPr/>
            <p:nvPr/>
          </p:nvSpPr>
          <p:spPr>
            <a:xfrm>
              <a:off x="922041" y="45132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C</a:t>
              </a:r>
            </a:p>
          </p:txBody>
        </p:sp>
        <p:sp>
          <p:nvSpPr>
            <p:cNvPr id="100" name="Rectangle 99"/>
            <p:cNvSpPr/>
            <p:nvPr/>
          </p:nvSpPr>
          <p:spPr>
            <a:xfrm>
              <a:off x="1464966" y="45132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9</a:t>
              </a:r>
            </a:p>
          </p:txBody>
        </p:sp>
      </p:grpSp>
      <p:grpSp>
        <p:nvGrpSpPr>
          <p:cNvPr id="101" name="Group 100"/>
          <p:cNvGrpSpPr/>
          <p:nvPr/>
        </p:nvGrpSpPr>
        <p:grpSpPr>
          <a:xfrm>
            <a:off x="922041" y="5580063"/>
            <a:ext cx="1036330" cy="407773"/>
            <a:chOff x="922041" y="5580063"/>
            <a:chExt cx="1036330" cy="407773"/>
          </a:xfrm>
        </p:grpSpPr>
        <p:sp>
          <p:nvSpPr>
            <p:cNvPr id="102" name="Rectangle 101"/>
            <p:cNvSpPr/>
            <p:nvPr/>
          </p:nvSpPr>
          <p:spPr>
            <a:xfrm>
              <a:off x="922041" y="55800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B</a:t>
              </a:r>
            </a:p>
          </p:txBody>
        </p:sp>
        <p:sp>
          <p:nvSpPr>
            <p:cNvPr id="103" name="Rectangle 102"/>
            <p:cNvSpPr/>
            <p:nvPr/>
          </p:nvSpPr>
          <p:spPr>
            <a:xfrm>
              <a:off x="1464966" y="55800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6</a:t>
              </a:r>
            </a:p>
          </p:txBody>
        </p:sp>
      </p:grpSp>
      <p:grpSp>
        <p:nvGrpSpPr>
          <p:cNvPr id="104" name="Group 103"/>
          <p:cNvGrpSpPr/>
          <p:nvPr/>
        </p:nvGrpSpPr>
        <p:grpSpPr>
          <a:xfrm>
            <a:off x="922041" y="6113463"/>
            <a:ext cx="1036330" cy="407773"/>
            <a:chOff x="922041" y="6113463"/>
            <a:chExt cx="1036330" cy="407773"/>
          </a:xfrm>
        </p:grpSpPr>
        <p:sp>
          <p:nvSpPr>
            <p:cNvPr id="105" name="Rectangle 104"/>
            <p:cNvSpPr/>
            <p:nvPr/>
          </p:nvSpPr>
          <p:spPr>
            <a:xfrm>
              <a:off x="922041" y="61134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C</a:t>
              </a:r>
            </a:p>
          </p:txBody>
        </p:sp>
        <p:sp>
          <p:nvSpPr>
            <p:cNvPr id="106" name="Rectangle 105"/>
            <p:cNvSpPr/>
            <p:nvPr/>
          </p:nvSpPr>
          <p:spPr>
            <a:xfrm>
              <a:off x="1464966" y="61134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5</a:t>
              </a:r>
            </a:p>
          </p:txBody>
        </p:sp>
      </p:grpSp>
      <p:grpSp>
        <p:nvGrpSpPr>
          <p:cNvPr id="107" name="Group 106"/>
          <p:cNvGrpSpPr/>
          <p:nvPr/>
        </p:nvGrpSpPr>
        <p:grpSpPr>
          <a:xfrm>
            <a:off x="922041" y="5046663"/>
            <a:ext cx="1036330" cy="407773"/>
            <a:chOff x="922041" y="5046663"/>
            <a:chExt cx="1036330" cy="407773"/>
          </a:xfrm>
        </p:grpSpPr>
        <p:sp>
          <p:nvSpPr>
            <p:cNvPr id="108" name="Rectangle 107"/>
            <p:cNvSpPr/>
            <p:nvPr/>
          </p:nvSpPr>
          <p:spPr>
            <a:xfrm>
              <a:off x="922041" y="50466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A</a:t>
              </a:r>
            </a:p>
          </p:txBody>
        </p:sp>
        <p:sp>
          <p:nvSpPr>
            <p:cNvPr id="109" name="Rectangle 108"/>
            <p:cNvSpPr/>
            <p:nvPr/>
          </p:nvSpPr>
          <p:spPr>
            <a:xfrm>
              <a:off x="1464966" y="50466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2</a:t>
              </a:r>
            </a:p>
          </p:txBody>
        </p:sp>
      </p:grpSp>
      <p:grpSp>
        <p:nvGrpSpPr>
          <p:cNvPr id="113" name="Group 112"/>
          <p:cNvGrpSpPr/>
          <p:nvPr/>
        </p:nvGrpSpPr>
        <p:grpSpPr>
          <a:xfrm>
            <a:off x="3598181" y="3496577"/>
            <a:ext cx="1036330" cy="407773"/>
            <a:chOff x="922041" y="2379663"/>
            <a:chExt cx="1036330" cy="407773"/>
          </a:xfrm>
        </p:grpSpPr>
        <p:sp>
          <p:nvSpPr>
            <p:cNvPr id="114" name="Rectangle 113"/>
            <p:cNvSpPr/>
            <p:nvPr/>
          </p:nvSpPr>
          <p:spPr>
            <a:xfrm>
              <a:off x="922041" y="23796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B</a:t>
              </a:r>
            </a:p>
          </p:txBody>
        </p:sp>
        <p:sp>
          <p:nvSpPr>
            <p:cNvPr id="115" name="Rectangle 114"/>
            <p:cNvSpPr/>
            <p:nvPr/>
          </p:nvSpPr>
          <p:spPr>
            <a:xfrm>
              <a:off x="1464966" y="23796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1</a:t>
              </a:r>
            </a:p>
          </p:txBody>
        </p:sp>
      </p:grpSp>
      <p:grpSp>
        <p:nvGrpSpPr>
          <p:cNvPr id="116" name="Group 115"/>
          <p:cNvGrpSpPr/>
          <p:nvPr/>
        </p:nvGrpSpPr>
        <p:grpSpPr>
          <a:xfrm>
            <a:off x="3601516" y="5250549"/>
            <a:ext cx="1036330" cy="407773"/>
            <a:chOff x="922041" y="2913063"/>
            <a:chExt cx="1036330" cy="407773"/>
          </a:xfrm>
        </p:grpSpPr>
        <p:sp>
          <p:nvSpPr>
            <p:cNvPr id="117" name="Rectangle 116"/>
            <p:cNvSpPr/>
            <p:nvPr/>
          </p:nvSpPr>
          <p:spPr>
            <a:xfrm>
              <a:off x="922041" y="29130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C</a:t>
              </a:r>
            </a:p>
          </p:txBody>
        </p:sp>
        <p:sp>
          <p:nvSpPr>
            <p:cNvPr id="118" name="Rectangle 117"/>
            <p:cNvSpPr/>
            <p:nvPr/>
          </p:nvSpPr>
          <p:spPr>
            <a:xfrm>
              <a:off x="1464966" y="29130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4</a:t>
              </a:r>
            </a:p>
          </p:txBody>
        </p:sp>
      </p:grpSp>
      <p:grpSp>
        <p:nvGrpSpPr>
          <p:cNvPr id="122" name="Group 121"/>
          <p:cNvGrpSpPr/>
          <p:nvPr/>
        </p:nvGrpSpPr>
        <p:grpSpPr>
          <a:xfrm>
            <a:off x="3598181" y="3981850"/>
            <a:ext cx="1036330" cy="407773"/>
            <a:chOff x="922041" y="3979863"/>
            <a:chExt cx="1036330" cy="407773"/>
          </a:xfrm>
        </p:grpSpPr>
        <p:sp>
          <p:nvSpPr>
            <p:cNvPr id="123" name="Rectangle 122"/>
            <p:cNvSpPr/>
            <p:nvPr/>
          </p:nvSpPr>
          <p:spPr>
            <a:xfrm>
              <a:off x="922041" y="39798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B</a:t>
              </a:r>
            </a:p>
          </p:txBody>
        </p:sp>
        <p:sp>
          <p:nvSpPr>
            <p:cNvPr id="124" name="Rectangle 123"/>
            <p:cNvSpPr/>
            <p:nvPr/>
          </p:nvSpPr>
          <p:spPr>
            <a:xfrm>
              <a:off x="1464966" y="39798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5</a:t>
              </a:r>
            </a:p>
          </p:txBody>
        </p:sp>
      </p:grpSp>
      <p:grpSp>
        <p:nvGrpSpPr>
          <p:cNvPr id="125" name="Group 124"/>
          <p:cNvGrpSpPr/>
          <p:nvPr/>
        </p:nvGrpSpPr>
        <p:grpSpPr>
          <a:xfrm>
            <a:off x="3598181" y="5718204"/>
            <a:ext cx="1036330" cy="407773"/>
            <a:chOff x="922041" y="4513263"/>
            <a:chExt cx="1036330" cy="407773"/>
          </a:xfrm>
        </p:grpSpPr>
        <p:sp>
          <p:nvSpPr>
            <p:cNvPr id="126" name="Rectangle 125"/>
            <p:cNvSpPr/>
            <p:nvPr/>
          </p:nvSpPr>
          <p:spPr>
            <a:xfrm>
              <a:off x="922041" y="45132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C</a:t>
              </a:r>
            </a:p>
          </p:txBody>
        </p:sp>
        <p:sp>
          <p:nvSpPr>
            <p:cNvPr id="127" name="Rectangle 126"/>
            <p:cNvSpPr/>
            <p:nvPr/>
          </p:nvSpPr>
          <p:spPr>
            <a:xfrm>
              <a:off x="1464966" y="45132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9</a:t>
              </a:r>
            </a:p>
          </p:txBody>
        </p:sp>
      </p:grpSp>
      <p:grpSp>
        <p:nvGrpSpPr>
          <p:cNvPr id="128" name="Group 127"/>
          <p:cNvGrpSpPr/>
          <p:nvPr/>
        </p:nvGrpSpPr>
        <p:grpSpPr>
          <a:xfrm>
            <a:off x="3598181" y="4467123"/>
            <a:ext cx="1036330" cy="407773"/>
            <a:chOff x="922041" y="5580063"/>
            <a:chExt cx="1036330" cy="407773"/>
          </a:xfrm>
        </p:grpSpPr>
        <p:sp>
          <p:nvSpPr>
            <p:cNvPr id="129" name="Rectangle 128"/>
            <p:cNvSpPr/>
            <p:nvPr/>
          </p:nvSpPr>
          <p:spPr>
            <a:xfrm>
              <a:off x="922041" y="55800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B</a:t>
              </a:r>
            </a:p>
          </p:txBody>
        </p:sp>
        <p:sp>
          <p:nvSpPr>
            <p:cNvPr id="130" name="Rectangle 129"/>
            <p:cNvSpPr/>
            <p:nvPr/>
          </p:nvSpPr>
          <p:spPr>
            <a:xfrm>
              <a:off x="1464966" y="55800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6</a:t>
              </a:r>
            </a:p>
          </p:txBody>
        </p:sp>
      </p:grpSp>
      <p:grpSp>
        <p:nvGrpSpPr>
          <p:cNvPr id="131" name="Group 130"/>
          <p:cNvGrpSpPr/>
          <p:nvPr/>
        </p:nvGrpSpPr>
        <p:grpSpPr>
          <a:xfrm>
            <a:off x="3598181" y="6191722"/>
            <a:ext cx="1036330" cy="407773"/>
            <a:chOff x="922041" y="6113463"/>
            <a:chExt cx="1036330" cy="407773"/>
          </a:xfrm>
        </p:grpSpPr>
        <p:sp>
          <p:nvSpPr>
            <p:cNvPr id="132" name="Rectangle 131"/>
            <p:cNvSpPr/>
            <p:nvPr/>
          </p:nvSpPr>
          <p:spPr>
            <a:xfrm>
              <a:off x="922041" y="61134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C</a:t>
              </a:r>
            </a:p>
          </p:txBody>
        </p:sp>
        <p:sp>
          <p:nvSpPr>
            <p:cNvPr id="133" name="Rectangle 132"/>
            <p:cNvSpPr/>
            <p:nvPr/>
          </p:nvSpPr>
          <p:spPr>
            <a:xfrm>
              <a:off x="1464966" y="61134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5</a:t>
              </a:r>
            </a:p>
          </p:txBody>
        </p:sp>
      </p:grpSp>
      <p:cxnSp>
        <p:nvCxnSpPr>
          <p:cNvPr id="59" name="Straight Arrow Connector 58"/>
          <p:cNvCxnSpPr/>
          <p:nvPr/>
        </p:nvCxnSpPr>
        <p:spPr>
          <a:xfrm>
            <a:off x="2222180" y="3973515"/>
            <a:ext cx="1109599" cy="0"/>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sp>
        <p:nvSpPr>
          <p:cNvPr id="60" name="TextBox 59"/>
          <p:cNvSpPr txBox="1"/>
          <p:nvPr/>
        </p:nvSpPr>
        <p:spPr>
          <a:xfrm>
            <a:off x="2222180" y="3650349"/>
            <a:ext cx="1109599" cy="646331"/>
          </a:xfrm>
          <a:prstGeom prst="rect">
            <a:avLst/>
          </a:prstGeom>
        </p:spPr>
        <p:txBody>
          <a:bodyPr wrap="none" rtlCol="0">
            <a:spAutoFit/>
          </a:bodyPr>
          <a:lstStyle/>
          <a:p>
            <a:pPr algn="ctr"/>
            <a:r>
              <a:rPr lang="en-US" dirty="0"/>
              <a:t>Split into</a:t>
            </a:r>
          </a:p>
          <a:p>
            <a:pPr algn="ctr"/>
            <a:r>
              <a:rPr lang="en-US" dirty="0"/>
              <a:t>Groups</a:t>
            </a:r>
          </a:p>
        </p:txBody>
      </p:sp>
      <p:sp>
        <p:nvSpPr>
          <p:cNvPr id="61" name="TextBox 60"/>
          <p:cNvSpPr txBox="1"/>
          <p:nvPr/>
        </p:nvSpPr>
        <p:spPr>
          <a:xfrm>
            <a:off x="4902547" y="2141105"/>
            <a:ext cx="1428596" cy="646331"/>
          </a:xfrm>
          <a:prstGeom prst="rect">
            <a:avLst/>
          </a:prstGeom>
        </p:spPr>
        <p:txBody>
          <a:bodyPr wrap="none" rtlCol="0">
            <a:spAutoFit/>
          </a:bodyPr>
          <a:lstStyle/>
          <a:p>
            <a:pPr algn="ctr"/>
            <a:r>
              <a:rPr lang="en-US" dirty="0"/>
              <a:t>Aggregate</a:t>
            </a:r>
          </a:p>
          <a:p>
            <a:pPr algn="ctr"/>
            <a:r>
              <a:rPr lang="en-US" dirty="0"/>
              <a:t>Function</a:t>
            </a:r>
          </a:p>
        </p:txBody>
      </p:sp>
      <p:cxnSp>
        <p:nvCxnSpPr>
          <p:cNvPr id="62" name="Straight Arrow Connector 61"/>
          <p:cNvCxnSpPr/>
          <p:nvPr/>
        </p:nvCxnSpPr>
        <p:spPr>
          <a:xfrm>
            <a:off x="4902547" y="2464271"/>
            <a:ext cx="1428596" cy="0"/>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sp>
        <p:nvSpPr>
          <p:cNvPr id="81" name="TextBox 80"/>
          <p:cNvSpPr txBox="1"/>
          <p:nvPr/>
        </p:nvSpPr>
        <p:spPr>
          <a:xfrm>
            <a:off x="4902547" y="3854236"/>
            <a:ext cx="1428596" cy="646331"/>
          </a:xfrm>
          <a:prstGeom prst="rect">
            <a:avLst/>
          </a:prstGeom>
        </p:spPr>
        <p:txBody>
          <a:bodyPr wrap="none" rtlCol="0">
            <a:spAutoFit/>
          </a:bodyPr>
          <a:lstStyle/>
          <a:p>
            <a:pPr algn="ctr"/>
            <a:r>
              <a:rPr lang="en-US" dirty="0"/>
              <a:t>Aggregate</a:t>
            </a:r>
          </a:p>
          <a:p>
            <a:pPr algn="ctr"/>
            <a:r>
              <a:rPr lang="en-US" dirty="0"/>
              <a:t>Function</a:t>
            </a:r>
          </a:p>
        </p:txBody>
      </p:sp>
      <p:cxnSp>
        <p:nvCxnSpPr>
          <p:cNvPr id="82" name="Straight Arrow Connector 81"/>
          <p:cNvCxnSpPr/>
          <p:nvPr/>
        </p:nvCxnSpPr>
        <p:spPr>
          <a:xfrm>
            <a:off x="4902547" y="4177402"/>
            <a:ext cx="1428596" cy="0"/>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sp>
        <p:nvSpPr>
          <p:cNvPr id="110" name="TextBox 109"/>
          <p:cNvSpPr txBox="1"/>
          <p:nvPr/>
        </p:nvSpPr>
        <p:spPr>
          <a:xfrm>
            <a:off x="4942817" y="5613772"/>
            <a:ext cx="1428596" cy="646331"/>
          </a:xfrm>
          <a:prstGeom prst="rect">
            <a:avLst/>
          </a:prstGeom>
        </p:spPr>
        <p:txBody>
          <a:bodyPr wrap="none" rtlCol="0">
            <a:spAutoFit/>
          </a:bodyPr>
          <a:lstStyle/>
          <a:p>
            <a:pPr algn="ctr"/>
            <a:r>
              <a:rPr lang="en-US" dirty="0"/>
              <a:t>Aggregate</a:t>
            </a:r>
          </a:p>
          <a:p>
            <a:pPr algn="ctr"/>
            <a:r>
              <a:rPr lang="en-US" dirty="0"/>
              <a:t>Function</a:t>
            </a:r>
          </a:p>
        </p:txBody>
      </p:sp>
      <p:cxnSp>
        <p:nvCxnSpPr>
          <p:cNvPr id="111" name="Straight Arrow Connector 110"/>
          <p:cNvCxnSpPr/>
          <p:nvPr/>
        </p:nvCxnSpPr>
        <p:spPr>
          <a:xfrm>
            <a:off x="4942817" y="5936938"/>
            <a:ext cx="1428596" cy="0"/>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grpSp>
        <p:nvGrpSpPr>
          <p:cNvPr id="112" name="Group 111"/>
          <p:cNvGrpSpPr/>
          <p:nvPr/>
        </p:nvGrpSpPr>
        <p:grpSpPr>
          <a:xfrm>
            <a:off x="6599179" y="2211406"/>
            <a:ext cx="1199792" cy="407773"/>
            <a:chOff x="931566" y="1442351"/>
            <a:chExt cx="1199792" cy="407773"/>
          </a:xfrm>
        </p:grpSpPr>
        <p:sp>
          <p:nvSpPr>
            <p:cNvPr id="119" name="Rectangle 118"/>
            <p:cNvSpPr/>
            <p:nvPr/>
          </p:nvSpPr>
          <p:spPr>
            <a:xfrm>
              <a:off x="931566" y="1442351"/>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A</a:t>
              </a:r>
            </a:p>
          </p:txBody>
        </p:sp>
        <p:sp>
          <p:nvSpPr>
            <p:cNvPr id="120" name="Rectangle 119"/>
            <p:cNvSpPr/>
            <p:nvPr/>
          </p:nvSpPr>
          <p:spPr>
            <a:xfrm>
              <a:off x="1474491" y="1442351"/>
              <a:ext cx="656867"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6</a:t>
              </a:r>
            </a:p>
          </p:txBody>
        </p:sp>
      </p:grpSp>
      <p:grpSp>
        <p:nvGrpSpPr>
          <p:cNvPr id="121" name="Group 120"/>
          <p:cNvGrpSpPr/>
          <p:nvPr/>
        </p:nvGrpSpPr>
        <p:grpSpPr>
          <a:xfrm>
            <a:off x="6599179" y="3888907"/>
            <a:ext cx="1199792" cy="407773"/>
            <a:chOff x="931566" y="1442351"/>
            <a:chExt cx="1199792" cy="407773"/>
          </a:xfrm>
        </p:grpSpPr>
        <p:sp>
          <p:nvSpPr>
            <p:cNvPr id="134" name="Rectangle 133"/>
            <p:cNvSpPr/>
            <p:nvPr/>
          </p:nvSpPr>
          <p:spPr>
            <a:xfrm>
              <a:off x="931566" y="1442351"/>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B</a:t>
              </a:r>
            </a:p>
          </p:txBody>
        </p:sp>
        <p:sp>
          <p:nvSpPr>
            <p:cNvPr id="135" name="Rectangle 134"/>
            <p:cNvSpPr/>
            <p:nvPr/>
          </p:nvSpPr>
          <p:spPr>
            <a:xfrm>
              <a:off x="1474491" y="1442351"/>
              <a:ext cx="656867"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12</a:t>
              </a:r>
            </a:p>
          </p:txBody>
        </p:sp>
      </p:grpSp>
      <p:grpSp>
        <p:nvGrpSpPr>
          <p:cNvPr id="136" name="Group 135"/>
          <p:cNvGrpSpPr/>
          <p:nvPr/>
        </p:nvGrpSpPr>
        <p:grpSpPr>
          <a:xfrm>
            <a:off x="6599179" y="5733837"/>
            <a:ext cx="1199792" cy="407773"/>
            <a:chOff x="931566" y="1442351"/>
            <a:chExt cx="1199792" cy="407773"/>
          </a:xfrm>
        </p:grpSpPr>
        <p:sp>
          <p:nvSpPr>
            <p:cNvPr id="137" name="Rectangle 136"/>
            <p:cNvSpPr/>
            <p:nvPr/>
          </p:nvSpPr>
          <p:spPr>
            <a:xfrm>
              <a:off x="931566" y="1442351"/>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C</a:t>
              </a:r>
            </a:p>
          </p:txBody>
        </p:sp>
        <p:sp>
          <p:nvSpPr>
            <p:cNvPr id="138" name="Rectangle 137"/>
            <p:cNvSpPr/>
            <p:nvPr/>
          </p:nvSpPr>
          <p:spPr>
            <a:xfrm>
              <a:off x="1474491" y="1442351"/>
              <a:ext cx="656867"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18</a:t>
              </a:r>
            </a:p>
          </p:txBody>
        </p:sp>
      </p:grpSp>
      <p:grpSp>
        <p:nvGrpSpPr>
          <p:cNvPr id="139" name="Group 138"/>
          <p:cNvGrpSpPr/>
          <p:nvPr/>
        </p:nvGrpSpPr>
        <p:grpSpPr>
          <a:xfrm>
            <a:off x="6599179" y="2211406"/>
            <a:ext cx="1199792" cy="407773"/>
            <a:chOff x="931566" y="1442351"/>
            <a:chExt cx="1199792" cy="407773"/>
          </a:xfrm>
        </p:grpSpPr>
        <p:sp>
          <p:nvSpPr>
            <p:cNvPr id="140" name="Rectangle 139"/>
            <p:cNvSpPr/>
            <p:nvPr/>
          </p:nvSpPr>
          <p:spPr>
            <a:xfrm>
              <a:off x="931566" y="1442351"/>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A</a:t>
              </a:r>
            </a:p>
          </p:txBody>
        </p:sp>
        <p:sp>
          <p:nvSpPr>
            <p:cNvPr id="141" name="Rectangle 140"/>
            <p:cNvSpPr/>
            <p:nvPr/>
          </p:nvSpPr>
          <p:spPr>
            <a:xfrm>
              <a:off x="1474491" y="1442351"/>
              <a:ext cx="656867"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6</a:t>
              </a:r>
            </a:p>
          </p:txBody>
        </p:sp>
      </p:grpSp>
      <p:grpSp>
        <p:nvGrpSpPr>
          <p:cNvPr id="142" name="Group 141"/>
          <p:cNvGrpSpPr/>
          <p:nvPr/>
        </p:nvGrpSpPr>
        <p:grpSpPr>
          <a:xfrm>
            <a:off x="6599179" y="3888907"/>
            <a:ext cx="1199792" cy="407773"/>
            <a:chOff x="931566" y="1442351"/>
            <a:chExt cx="1199792" cy="407773"/>
          </a:xfrm>
        </p:grpSpPr>
        <p:sp>
          <p:nvSpPr>
            <p:cNvPr id="143" name="Rectangle 142"/>
            <p:cNvSpPr/>
            <p:nvPr/>
          </p:nvSpPr>
          <p:spPr>
            <a:xfrm>
              <a:off x="931566" y="1442351"/>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B</a:t>
              </a:r>
            </a:p>
          </p:txBody>
        </p:sp>
        <p:sp>
          <p:nvSpPr>
            <p:cNvPr id="144" name="Rectangle 143"/>
            <p:cNvSpPr/>
            <p:nvPr/>
          </p:nvSpPr>
          <p:spPr>
            <a:xfrm>
              <a:off x="1474491" y="1442351"/>
              <a:ext cx="656867"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12</a:t>
              </a:r>
            </a:p>
          </p:txBody>
        </p:sp>
      </p:grpSp>
      <p:grpSp>
        <p:nvGrpSpPr>
          <p:cNvPr id="145" name="Group 144"/>
          <p:cNvGrpSpPr/>
          <p:nvPr/>
        </p:nvGrpSpPr>
        <p:grpSpPr>
          <a:xfrm>
            <a:off x="6599179" y="5733837"/>
            <a:ext cx="1199792" cy="407773"/>
            <a:chOff x="931566" y="1442351"/>
            <a:chExt cx="1199792" cy="407773"/>
          </a:xfrm>
        </p:grpSpPr>
        <p:sp>
          <p:nvSpPr>
            <p:cNvPr id="146" name="Rectangle 145"/>
            <p:cNvSpPr/>
            <p:nvPr/>
          </p:nvSpPr>
          <p:spPr>
            <a:xfrm>
              <a:off x="931566" y="1442351"/>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C</a:t>
              </a:r>
            </a:p>
          </p:txBody>
        </p:sp>
        <p:sp>
          <p:nvSpPr>
            <p:cNvPr id="147" name="Rectangle 146"/>
            <p:cNvSpPr/>
            <p:nvPr/>
          </p:nvSpPr>
          <p:spPr>
            <a:xfrm>
              <a:off x="1474491" y="1442351"/>
              <a:ext cx="656867"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18</a:t>
              </a:r>
            </a:p>
          </p:txBody>
        </p:sp>
      </p:grpSp>
      <p:sp>
        <p:nvSpPr>
          <p:cNvPr id="3" name="Slide Number Placeholder 2">
            <a:extLst>
              <a:ext uri="{FF2B5EF4-FFF2-40B4-BE49-F238E27FC236}">
                <a16:creationId xmlns:a16="http://schemas.microsoft.com/office/drawing/2014/main" id="{D5EA21DA-DB46-AB49-89D6-03E6BB5D5FF9}"/>
              </a:ext>
            </a:extLst>
          </p:cNvPr>
          <p:cNvSpPr>
            <a:spLocks noGrp="1"/>
          </p:cNvSpPr>
          <p:nvPr>
            <p:ph type="sldNum" sz="quarter" idx="12"/>
          </p:nvPr>
        </p:nvSpPr>
        <p:spPr/>
        <p:txBody>
          <a:bodyPr/>
          <a:lstStyle/>
          <a:p>
            <a:fld id="{934C0642-4071-7D48-AFF8-BD27182896CC}" type="slidenum">
              <a:rPr lang="en-US" smtClean="0"/>
              <a:t>20</a:t>
            </a:fld>
            <a:endParaRPr lang="en-US"/>
          </a:p>
        </p:txBody>
      </p:sp>
    </p:spTree>
    <p:extLst>
      <p:ext uri="{BB962C8B-B14F-4D97-AF65-F5344CB8AC3E}">
        <p14:creationId xmlns:p14="http://schemas.microsoft.com/office/powerpoint/2010/main" val="34244234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Manipulating Granularity: Group By</a:t>
            </a:r>
          </a:p>
        </p:txBody>
      </p:sp>
      <p:sp>
        <p:nvSpPr>
          <p:cNvPr id="43" name="TextBox 42"/>
          <p:cNvSpPr txBox="1"/>
          <p:nvPr/>
        </p:nvSpPr>
        <p:spPr>
          <a:xfrm>
            <a:off x="820411" y="1414118"/>
            <a:ext cx="595035" cy="369332"/>
          </a:xfrm>
          <a:prstGeom prst="rect">
            <a:avLst/>
          </a:prstGeom>
        </p:spPr>
        <p:txBody>
          <a:bodyPr wrap="none" rtlCol="0">
            <a:spAutoFit/>
          </a:bodyPr>
          <a:lstStyle/>
          <a:p>
            <a:r>
              <a:rPr lang="en-US"/>
              <a:t>Key</a:t>
            </a:r>
          </a:p>
        </p:txBody>
      </p:sp>
      <p:sp>
        <p:nvSpPr>
          <p:cNvPr id="44" name="TextBox 43"/>
          <p:cNvSpPr txBox="1"/>
          <p:nvPr/>
        </p:nvSpPr>
        <p:spPr>
          <a:xfrm>
            <a:off x="1348771" y="1414118"/>
            <a:ext cx="748923" cy="369332"/>
          </a:xfrm>
          <a:prstGeom prst="rect">
            <a:avLst/>
          </a:prstGeom>
        </p:spPr>
        <p:txBody>
          <a:bodyPr wrap="none" rtlCol="0">
            <a:spAutoFit/>
          </a:bodyPr>
          <a:lstStyle/>
          <a:p>
            <a:r>
              <a:rPr lang="en-US"/>
              <a:t>Data</a:t>
            </a:r>
          </a:p>
        </p:txBody>
      </p:sp>
      <p:grpSp>
        <p:nvGrpSpPr>
          <p:cNvPr id="72" name="Group 71"/>
          <p:cNvGrpSpPr/>
          <p:nvPr/>
        </p:nvGrpSpPr>
        <p:grpSpPr>
          <a:xfrm>
            <a:off x="3598181" y="1753929"/>
            <a:ext cx="1036330" cy="407773"/>
            <a:chOff x="931566" y="1442351"/>
            <a:chExt cx="1036330" cy="407773"/>
          </a:xfrm>
        </p:grpSpPr>
        <p:sp>
          <p:nvSpPr>
            <p:cNvPr id="73" name="Rectangle 72"/>
            <p:cNvSpPr/>
            <p:nvPr/>
          </p:nvSpPr>
          <p:spPr>
            <a:xfrm>
              <a:off x="931566" y="1442351"/>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A</a:t>
              </a:r>
            </a:p>
          </p:txBody>
        </p:sp>
        <p:sp>
          <p:nvSpPr>
            <p:cNvPr id="74" name="Rectangle 73"/>
            <p:cNvSpPr/>
            <p:nvPr/>
          </p:nvSpPr>
          <p:spPr>
            <a:xfrm>
              <a:off x="1474491" y="1442351"/>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3</a:t>
              </a:r>
            </a:p>
          </p:txBody>
        </p:sp>
      </p:grpSp>
      <p:grpSp>
        <p:nvGrpSpPr>
          <p:cNvPr id="75" name="Group 74"/>
          <p:cNvGrpSpPr/>
          <p:nvPr/>
        </p:nvGrpSpPr>
        <p:grpSpPr>
          <a:xfrm>
            <a:off x="3598181" y="2233540"/>
            <a:ext cx="1036330" cy="407773"/>
            <a:chOff x="931566" y="3042551"/>
            <a:chExt cx="1036330" cy="407773"/>
          </a:xfrm>
        </p:grpSpPr>
        <p:sp>
          <p:nvSpPr>
            <p:cNvPr id="76" name="Rectangle 75"/>
            <p:cNvSpPr/>
            <p:nvPr/>
          </p:nvSpPr>
          <p:spPr>
            <a:xfrm>
              <a:off x="931566" y="3042551"/>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A</a:t>
              </a:r>
            </a:p>
          </p:txBody>
        </p:sp>
        <p:sp>
          <p:nvSpPr>
            <p:cNvPr id="77" name="Rectangle 76"/>
            <p:cNvSpPr/>
            <p:nvPr/>
          </p:nvSpPr>
          <p:spPr>
            <a:xfrm>
              <a:off x="1474491" y="3042551"/>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1</a:t>
              </a:r>
            </a:p>
          </p:txBody>
        </p:sp>
      </p:grpSp>
      <p:grpSp>
        <p:nvGrpSpPr>
          <p:cNvPr id="78" name="Group 77"/>
          <p:cNvGrpSpPr/>
          <p:nvPr/>
        </p:nvGrpSpPr>
        <p:grpSpPr>
          <a:xfrm>
            <a:off x="3598181" y="2713151"/>
            <a:ext cx="1036330" cy="407773"/>
            <a:chOff x="931566" y="3042551"/>
            <a:chExt cx="1036330" cy="407773"/>
          </a:xfrm>
        </p:grpSpPr>
        <p:sp>
          <p:nvSpPr>
            <p:cNvPr id="79" name="Rectangle 78"/>
            <p:cNvSpPr/>
            <p:nvPr/>
          </p:nvSpPr>
          <p:spPr>
            <a:xfrm>
              <a:off x="931566" y="3042551"/>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A</a:t>
              </a:r>
            </a:p>
          </p:txBody>
        </p:sp>
        <p:sp>
          <p:nvSpPr>
            <p:cNvPr id="80" name="Rectangle 79"/>
            <p:cNvSpPr/>
            <p:nvPr/>
          </p:nvSpPr>
          <p:spPr>
            <a:xfrm>
              <a:off x="1474491" y="3042551"/>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2</a:t>
              </a:r>
            </a:p>
          </p:txBody>
        </p:sp>
      </p:grpSp>
      <p:grpSp>
        <p:nvGrpSpPr>
          <p:cNvPr id="83" name="Group 82"/>
          <p:cNvGrpSpPr/>
          <p:nvPr/>
        </p:nvGrpSpPr>
        <p:grpSpPr>
          <a:xfrm>
            <a:off x="922041" y="1846263"/>
            <a:ext cx="1036330" cy="407773"/>
            <a:chOff x="922041" y="1846263"/>
            <a:chExt cx="1036330" cy="407773"/>
          </a:xfrm>
        </p:grpSpPr>
        <p:sp>
          <p:nvSpPr>
            <p:cNvPr id="84" name="Rectangle 83"/>
            <p:cNvSpPr/>
            <p:nvPr/>
          </p:nvSpPr>
          <p:spPr>
            <a:xfrm>
              <a:off x="922041" y="18462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A</a:t>
              </a:r>
            </a:p>
          </p:txBody>
        </p:sp>
        <p:sp>
          <p:nvSpPr>
            <p:cNvPr id="85" name="Rectangle 84"/>
            <p:cNvSpPr/>
            <p:nvPr/>
          </p:nvSpPr>
          <p:spPr>
            <a:xfrm>
              <a:off x="1464966" y="18462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3</a:t>
              </a:r>
            </a:p>
          </p:txBody>
        </p:sp>
      </p:grpSp>
      <p:grpSp>
        <p:nvGrpSpPr>
          <p:cNvPr id="86" name="Group 85"/>
          <p:cNvGrpSpPr/>
          <p:nvPr/>
        </p:nvGrpSpPr>
        <p:grpSpPr>
          <a:xfrm>
            <a:off x="922041" y="2379663"/>
            <a:ext cx="1036330" cy="407773"/>
            <a:chOff x="922041" y="2379663"/>
            <a:chExt cx="1036330" cy="407773"/>
          </a:xfrm>
        </p:grpSpPr>
        <p:sp>
          <p:nvSpPr>
            <p:cNvPr id="87" name="Rectangle 86"/>
            <p:cNvSpPr/>
            <p:nvPr/>
          </p:nvSpPr>
          <p:spPr>
            <a:xfrm>
              <a:off x="922041" y="23796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B</a:t>
              </a:r>
            </a:p>
          </p:txBody>
        </p:sp>
        <p:sp>
          <p:nvSpPr>
            <p:cNvPr id="88" name="Rectangle 87"/>
            <p:cNvSpPr/>
            <p:nvPr/>
          </p:nvSpPr>
          <p:spPr>
            <a:xfrm>
              <a:off x="1464966" y="23796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1</a:t>
              </a:r>
            </a:p>
          </p:txBody>
        </p:sp>
      </p:grpSp>
      <p:grpSp>
        <p:nvGrpSpPr>
          <p:cNvPr id="89" name="Group 88"/>
          <p:cNvGrpSpPr/>
          <p:nvPr/>
        </p:nvGrpSpPr>
        <p:grpSpPr>
          <a:xfrm>
            <a:off x="922041" y="2913063"/>
            <a:ext cx="1036330" cy="407773"/>
            <a:chOff x="922041" y="2913063"/>
            <a:chExt cx="1036330" cy="407773"/>
          </a:xfrm>
        </p:grpSpPr>
        <p:sp>
          <p:nvSpPr>
            <p:cNvPr id="90" name="Rectangle 89"/>
            <p:cNvSpPr/>
            <p:nvPr/>
          </p:nvSpPr>
          <p:spPr>
            <a:xfrm>
              <a:off x="922041" y="29130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C</a:t>
              </a:r>
            </a:p>
          </p:txBody>
        </p:sp>
        <p:sp>
          <p:nvSpPr>
            <p:cNvPr id="91" name="Rectangle 90"/>
            <p:cNvSpPr/>
            <p:nvPr/>
          </p:nvSpPr>
          <p:spPr>
            <a:xfrm>
              <a:off x="1464966" y="29130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4</a:t>
              </a:r>
            </a:p>
          </p:txBody>
        </p:sp>
      </p:grpSp>
      <p:grpSp>
        <p:nvGrpSpPr>
          <p:cNvPr id="92" name="Group 91"/>
          <p:cNvGrpSpPr/>
          <p:nvPr/>
        </p:nvGrpSpPr>
        <p:grpSpPr>
          <a:xfrm>
            <a:off x="922041" y="3446463"/>
            <a:ext cx="1036330" cy="407773"/>
            <a:chOff x="922041" y="3446463"/>
            <a:chExt cx="1036330" cy="407773"/>
          </a:xfrm>
        </p:grpSpPr>
        <p:sp>
          <p:nvSpPr>
            <p:cNvPr id="93" name="Rectangle 92"/>
            <p:cNvSpPr/>
            <p:nvPr/>
          </p:nvSpPr>
          <p:spPr>
            <a:xfrm>
              <a:off x="922041" y="34464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A</a:t>
              </a:r>
            </a:p>
          </p:txBody>
        </p:sp>
        <p:sp>
          <p:nvSpPr>
            <p:cNvPr id="94" name="Rectangle 93"/>
            <p:cNvSpPr/>
            <p:nvPr/>
          </p:nvSpPr>
          <p:spPr>
            <a:xfrm>
              <a:off x="1464966" y="34464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1</a:t>
              </a:r>
            </a:p>
          </p:txBody>
        </p:sp>
      </p:grpSp>
      <p:grpSp>
        <p:nvGrpSpPr>
          <p:cNvPr id="95" name="Group 94"/>
          <p:cNvGrpSpPr/>
          <p:nvPr/>
        </p:nvGrpSpPr>
        <p:grpSpPr>
          <a:xfrm>
            <a:off x="922041" y="3979863"/>
            <a:ext cx="1036330" cy="407773"/>
            <a:chOff x="922041" y="3979863"/>
            <a:chExt cx="1036330" cy="407773"/>
          </a:xfrm>
        </p:grpSpPr>
        <p:sp>
          <p:nvSpPr>
            <p:cNvPr id="96" name="Rectangle 95"/>
            <p:cNvSpPr/>
            <p:nvPr/>
          </p:nvSpPr>
          <p:spPr>
            <a:xfrm>
              <a:off x="922041" y="39798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B</a:t>
              </a:r>
            </a:p>
          </p:txBody>
        </p:sp>
        <p:sp>
          <p:nvSpPr>
            <p:cNvPr id="97" name="Rectangle 96"/>
            <p:cNvSpPr/>
            <p:nvPr/>
          </p:nvSpPr>
          <p:spPr>
            <a:xfrm>
              <a:off x="1464966" y="39798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5</a:t>
              </a:r>
            </a:p>
          </p:txBody>
        </p:sp>
      </p:grpSp>
      <p:grpSp>
        <p:nvGrpSpPr>
          <p:cNvPr id="98" name="Group 97"/>
          <p:cNvGrpSpPr/>
          <p:nvPr/>
        </p:nvGrpSpPr>
        <p:grpSpPr>
          <a:xfrm>
            <a:off x="922041" y="4513263"/>
            <a:ext cx="1036330" cy="407773"/>
            <a:chOff x="922041" y="4513263"/>
            <a:chExt cx="1036330" cy="407773"/>
          </a:xfrm>
        </p:grpSpPr>
        <p:sp>
          <p:nvSpPr>
            <p:cNvPr id="99" name="Rectangle 98"/>
            <p:cNvSpPr/>
            <p:nvPr/>
          </p:nvSpPr>
          <p:spPr>
            <a:xfrm>
              <a:off x="922041" y="45132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C</a:t>
              </a:r>
            </a:p>
          </p:txBody>
        </p:sp>
        <p:sp>
          <p:nvSpPr>
            <p:cNvPr id="100" name="Rectangle 99"/>
            <p:cNvSpPr/>
            <p:nvPr/>
          </p:nvSpPr>
          <p:spPr>
            <a:xfrm>
              <a:off x="1464966" y="45132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9</a:t>
              </a:r>
            </a:p>
          </p:txBody>
        </p:sp>
      </p:grpSp>
      <p:grpSp>
        <p:nvGrpSpPr>
          <p:cNvPr id="101" name="Group 100"/>
          <p:cNvGrpSpPr/>
          <p:nvPr/>
        </p:nvGrpSpPr>
        <p:grpSpPr>
          <a:xfrm>
            <a:off x="922041" y="5580063"/>
            <a:ext cx="1036330" cy="407773"/>
            <a:chOff x="922041" y="5580063"/>
            <a:chExt cx="1036330" cy="407773"/>
          </a:xfrm>
        </p:grpSpPr>
        <p:sp>
          <p:nvSpPr>
            <p:cNvPr id="102" name="Rectangle 101"/>
            <p:cNvSpPr/>
            <p:nvPr/>
          </p:nvSpPr>
          <p:spPr>
            <a:xfrm>
              <a:off x="922041" y="55800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B</a:t>
              </a:r>
            </a:p>
          </p:txBody>
        </p:sp>
        <p:sp>
          <p:nvSpPr>
            <p:cNvPr id="103" name="Rectangle 102"/>
            <p:cNvSpPr/>
            <p:nvPr/>
          </p:nvSpPr>
          <p:spPr>
            <a:xfrm>
              <a:off x="1464966" y="55800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6</a:t>
              </a:r>
            </a:p>
          </p:txBody>
        </p:sp>
      </p:grpSp>
      <p:grpSp>
        <p:nvGrpSpPr>
          <p:cNvPr id="104" name="Group 103"/>
          <p:cNvGrpSpPr/>
          <p:nvPr/>
        </p:nvGrpSpPr>
        <p:grpSpPr>
          <a:xfrm>
            <a:off x="922041" y="6113463"/>
            <a:ext cx="1036330" cy="407773"/>
            <a:chOff x="922041" y="6113463"/>
            <a:chExt cx="1036330" cy="407773"/>
          </a:xfrm>
        </p:grpSpPr>
        <p:sp>
          <p:nvSpPr>
            <p:cNvPr id="105" name="Rectangle 104"/>
            <p:cNvSpPr/>
            <p:nvPr/>
          </p:nvSpPr>
          <p:spPr>
            <a:xfrm>
              <a:off x="922041" y="61134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C</a:t>
              </a:r>
            </a:p>
          </p:txBody>
        </p:sp>
        <p:sp>
          <p:nvSpPr>
            <p:cNvPr id="106" name="Rectangle 105"/>
            <p:cNvSpPr/>
            <p:nvPr/>
          </p:nvSpPr>
          <p:spPr>
            <a:xfrm>
              <a:off x="1464966" y="61134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5</a:t>
              </a:r>
            </a:p>
          </p:txBody>
        </p:sp>
      </p:grpSp>
      <p:grpSp>
        <p:nvGrpSpPr>
          <p:cNvPr id="107" name="Group 106"/>
          <p:cNvGrpSpPr/>
          <p:nvPr/>
        </p:nvGrpSpPr>
        <p:grpSpPr>
          <a:xfrm>
            <a:off x="922041" y="5046663"/>
            <a:ext cx="1036330" cy="407773"/>
            <a:chOff x="922041" y="5046663"/>
            <a:chExt cx="1036330" cy="407773"/>
          </a:xfrm>
        </p:grpSpPr>
        <p:sp>
          <p:nvSpPr>
            <p:cNvPr id="108" name="Rectangle 107"/>
            <p:cNvSpPr/>
            <p:nvPr/>
          </p:nvSpPr>
          <p:spPr>
            <a:xfrm>
              <a:off x="922041" y="50466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A</a:t>
              </a:r>
            </a:p>
          </p:txBody>
        </p:sp>
        <p:sp>
          <p:nvSpPr>
            <p:cNvPr id="109" name="Rectangle 108"/>
            <p:cNvSpPr/>
            <p:nvPr/>
          </p:nvSpPr>
          <p:spPr>
            <a:xfrm>
              <a:off x="1464966" y="50466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2</a:t>
              </a:r>
            </a:p>
          </p:txBody>
        </p:sp>
      </p:grpSp>
      <p:grpSp>
        <p:nvGrpSpPr>
          <p:cNvPr id="113" name="Group 112"/>
          <p:cNvGrpSpPr/>
          <p:nvPr/>
        </p:nvGrpSpPr>
        <p:grpSpPr>
          <a:xfrm>
            <a:off x="3598181" y="3496577"/>
            <a:ext cx="1036330" cy="407773"/>
            <a:chOff x="922041" y="2379663"/>
            <a:chExt cx="1036330" cy="407773"/>
          </a:xfrm>
        </p:grpSpPr>
        <p:sp>
          <p:nvSpPr>
            <p:cNvPr id="114" name="Rectangle 113"/>
            <p:cNvSpPr/>
            <p:nvPr/>
          </p:nvSpPr>
          <p:spPr>
            <a:xfrm>
              <a:off x="922041" y="23796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B</a:t>
              </a:r>
            </a:p>
          </p:txBody>
        </p:sp>
        <p:sp>
          <p:nvSpPr>
            <p:cNvPr id="115" name="Rectangle 114"/>
            <p:cNvSpPr/>
            <p:nvPr/>
          </p:nvSpPr>
          <p:spPr>
            <a:xfrm>
              <a:off x="1464966" y="23796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1</a:t>
              </a:r>
            </a:p>
          </p:txBody>
        </p:sp>
      </p:grpSp>
      <p:grpSp>
        <p:nvGrpSpPr>
          <p:cNvPr id="116" name="Group 115"/>
          <p:cNvGrpSpPr/>
          <p:nvPr/>
        </p:nvGrpSpPr>
        <p:grpSpPr>
          <a:xfrm>
            <a:off x="3601516" y="5250549"/>
            <a:ext cx="1036330" cy="407773"/>
            <a:chOff x="922041" y="2913063"/>
            <a:chExt cx="1036330" cy="407773"/>
          </a:xfrm>
        </p:grpSpPr>
        <p:sp>
          <p:nvSpPr>
            <p:cNvPr id="117" name="Rectangle 116"/>
            <p:cNvSpPr/>
            <p:nvPr/>
          </p:nvSpPr>
          <p:spPr>
            <a:xfrm>
              <a:off x="922041" y="29130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C</a:t>
              </a:r>
            </a:p>
          </p:txBody>
        </p:sp>
        <p:sp>
          <p:nvSpPr>
            <p:cNvPr id="118" name="Rectangle 117"/>
            <p:cNvSpPr/>
            <p:nvPr/>
          </p:nvSpPr>
          <p:spPr>
            <a:xfrm>
              <a:off x="1464966" y="29130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4</a:t>
              </a:r>
            </a:p>
          </p:txBody>
        </p:sp>
      </p:grpSp>
      <p:grpSp>
        <p:nvGrpSpPr>
          <p:cNvPr id="122" name="Group 121"/>
          <p:cNvGrpSpPr/>
          <p:nvPr/>
        </p:nvGrpSpPr>
        <p:grpSpPr>
          <a:xfrm>
            <a:off x="3598181" y="3981850"/>
            <a:ext cx="1036330" cy="407773"/>
            <a:chOff x="922041" y="3979863"/>
            <a:chExt cx="1036330" cy="407773"/>
          </a:xfrm>
        </p:grpSpPr>
        <p:sp>
          <p:nvSpPr>
            <p:cNvPr id="123" name="Rectangle 122"/>
            <p:cNvSpPr/>
            <p:nvPr/>
          </p:nvSpPr>
          <p:spPr>
            <a:xfrm>
              <a:off x="922041" y="39798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B</a:t>
              </a:r>
            </a:p>
          </p:txBody>
        </p:sp>
        <p:sp>
          <p:nvSpPr>
            <p:cNvPr id="124" name="Rectangle 123"/>
            <p:cNvSpPr/>
            <p:nvPr/>
          </p:nvSpPr>
          <p:spPr>
            <a:xfrm>
              <a:off x="1464966" y="39798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5</a:t>
              </a:r>
            </a:p>
          </p:txBody>
        </p:sp>
      </p:grpSp>
      <p:grpSp>
        <p:nvGrpSpPr>
          <p:cNvPr id="125" name="Group 124"/>
          <p:cNvGrpSpPr/>
          <p:nvPr/>
        </p:nvGrpSpPr>
        <p:grpSpPr>
          <a:xfrm>
            <a:off x="3598181" y="5718204"/>
            <a:ext cx="1036330" cy="407773"/>
            <a:chOff x="922041" y="4513263"/>
            <a:chExt cx="1036330" cy="407773"/>
          </a:xfrm>
        </p:grpSpPr>
        <p:sp>
          <p:nvSpPr>
            <p:cNvPr id="126" name="Rectangle 125"/>
            <p:cNvSpPr/>
            <p:nvPr/>
          </p:nvSpPr>
          <p:spPr>
            <a:xfrm>
              <a:off x="922041" y="45132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C</a:t>
              </a:r>
            </a:p>
          </p:txBody>
        </p:sp>
        <p:sp>
          <p:nvSpPr>
            <p:cNvPr id="127" name="Rectangle 126"/>
            <p:cNvSpPr/>
            <p:nvPr/>
          </p:nvSpPr>
          <p:spPr>
            <a:xfrm>
              <a:off x="1464966" y="45132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9</a:t>
              </a:r>
            </a:p>
          </p:txBody>
        </p:sp>
      </p:grpSp>
      <p:grpSp>
        <p:nvGrpSpPr>
          <p:cNvPr id="128" name="Group 127"/>
          <p:cNvGrpSpPr/>
          <p:nvPr/>
        </p:nvGrpSpPr>
        <p:grpSpPr>
          <a:xfrm>
            <a:off x="3598181" y="4467123"/>
            <a:ext cx="1036330" cy="407773"/>
            <a:chOff x="922041" y="5580063"/>
            <a:chExt cx="1036330" cy="407773"/>
          </a:xfrm>
        </p:grpSpPr>
        <p:sp>
          <p:nvSpPr>
            <p:cNvPr id="129" name="Rectangle 128"/>
            <p:cNvSpPr/>
            <p:nvPr/>
          </p:nvSpPr>
          <p:spPr>
            <a:xfrm>
              <a:off x="922041" y="55800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B</a:t>
              </a:r>
            </a:p>
          </p:txBody>
        </p:sp>
        <p:sp>
          <p:nvSpPr>
            <p:cNvPr id="130" name="Rectangle 129"/>
            <p:cNvSpPr/>
            <p:nvPr/>
          </p:nvSpPr>
          <p:spPr>
            <a:xfrm>
              <a:off x="1464966" y="55800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6</a:t>
              </a:r>
            </a:p>
          </p:txBody>
        </p:sp>
      </p:grpSp>
      <p:grpSp>
        <p:nvGrpSpPr>
          <p:cNvPr id="131" name="Group 130"/>
          <p:cNvGrpSpPr/>
          <p:nvPr/>
        </p:nvGrpSpPr>
        <p:grpSpPr>
          <a:xfrm>
            <a:off x="3598181" y="6191722"/>
            <a:ext cx="1036330" cy="407773"/>
            <a:chOff x="922041" y="6113463"/>
            <a:chExt cx="1036330" cy="407773"/>
          </a:xfrm>
        </p:grpSpPr>
        <p:sp>
          <p:nvSpPr>
            <p:cNvPr id="132" name="Rectangle 131"/>
            <p:cNvSpPr/>
            <p:nvPr/>
          </p:nvSpPr>
          <p:spPr>
            <a:xfrm>
              <a:off x="922041" y="6113463"/>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C</a:t>
              </a:r>
            </a:p>
          </p:txBody>
        </p:sp>
        <p:sp>
          <p:nvSpPr>
            <p:cNvPr id="133" name="Rectangle 132"/>
            <p:cNvSpPr/>
            <p:nvPr/>
          </p:nvSpPr>
          <p:spPr>
            <a:xfrm>
              <a:off x="1464966" y="6113463"/>
              <a:ext cx="493405"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5</a:t>
              </a:r>
            </a:p>
          </p:txBody>
        </p:sp>
      </p:grpSp>
      <p:cxnSp>
        <p:nvCxnSpPr>
          <p:cNvPr id="59" name="Straight Arrow Connector 58"/>
          <p:cNvCxnSpPr/>
          <p:nvPr/>
        </p:nvCxnSpPr>
        <p:spPr>
          <a:xfrm>
            <a:off x="2222180" y="3973515"/>
            <a:ext cx="1109599" cy="0"/>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sp>
        <p:nvSpPr>
          <p:cNvPr id="60" name="TextBox 59"/>
          <p:cNvSpPr txBox="1"/>
          <p:nvPr/>
        </p:nvSpPr>
        <p:spPr>
          <a:xfrm>
            <a:off x="2222180" y="3650349"/>
            <a:ext cx="1109599" cy="646331"/>
          </a:xfrm>
          <a:prstGeom prst="rect">
            <a:avLst/>
          </a:prstGeom>
        </p:spPr>
        <p:txBody>
          <a:bodyPr wrap="none" rtlCol="0">
            <a:spAutoFit/>
          </a:bodyPr>
          <a:lstStyle/>
          <a:p>
            <a:pPr algn="ctr"/>
            <a:r>
              <a:rPr lang="en-US" dirty="0"/>
              <a:t>Split into</a:t>
            </a:r>
          </a:p>
          <a:p>
            <a:pPr algn="ctr"/>
            <a:r>
              <a:rPr lang="en-US" dirty="0"/>
              <a:t>Groups</a:t>
            </a:r>
          </a:p>
        </p:txBody>
      </p:sp>
      <p:sp>
        <p:nvSpPr>
          <p:cNvPr id="61" name="TextBox 60"/>
          <p:cNvSpPr txBox="1"/>
          <p:nvPr/>
        </p:nvSpPr>
        <p:spPr>
          <a:xfrm>
            <a:off x="4902547" y="2141105"/>
            <a:ext cx="1428596" cy="646331"/>
          </a:xfrm>
          <a:prstGeom prst="rect">
            <a:avLst/>
          </a:prstGeom>
        </p:spPr>
        <p:txBody>
          <a:bodyPr wrap="none" rtlCol="0">
            <a:spAutoFit/>
          </a:bodyPr>
          <a:lstStyle/>
          <a:p>
            <a:pPr algn="ctr"/>
            <a:r>
              <a:rPr lang="en-US" dirty="0"/>
              <a:t>Aggregate</a:t>
            </a:r>
          </a:p>
          <a:p>
            <a:pPr algn="ctr"/>
            <a:r>
              <a:rPr lang="en-US" dirty="0"/>
              <a:t>Function</a:t>
            </a:r>
          </a:p>
        </p:txBody>
      </p:sp>
      <p:cxnSp>
        <p:nvCxnSpPr>
          <p:cNvPr id="62" name="Straight Arrow Connector 61"/>
          <p:cNvCxnSpPr/>
          <p:nvPr/>
        </p:nvCxnSpPr>
        <p:spPr>
          <a:xfrm>
            <a:off x="4902547" y="2464271"/>
            <a:ext cx="1428596" cy="0"/>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sp>
        <p:nvSpPr>
          <p:cNvPr id="81" name="TextBox 80"/>
          <p:cNvSpPr txBox="1"/>
          <p:nvPr/>
        </p:nvSpPr>
        <p:spPr>
          <a:xfrm>
            <a:off x="4902547" y="3854236"/>
            <a:ext cx="1428596" cy="646331"/>
          </a:xfrm>
          <a:prstGeom prst="rect">
            <a:avLst/>
          </a:prstGeom>
        </p:spPr>
        <p:txBody>
          <a:bodyPr wrap="none" rtlCol="0">
            <a:spAutoFit/>
          </a:bodyPr>
          <a:lstStyle/>
          <a:p>
            <a:pPr algn="ctr"/>
            <a:r>
              <a:rPr lang="en-US" dirty="0"/>
              <a:t>Aggregate</a:t>
            </a:r>
          </a:p>
          <a:p>
            <a:pPr algn="ctr"/>
            <a:r>
              <a:rPr lang="en-US" dirty="0"/>
              <a:t>Function</a:t>
            </a:r>
          </a:p>
        </p:txBody>
      </p:sp>
      <p:cxnSp>
        <p:nvCxnSpPr>
          <p:cNvPr id="82" name="Straight Arrow Connector 81"/>
          <p:cNvCxnSpPr/>
          <p:nvPr/>
        </p:nvCxnSpPr>
        <p:spPr>
          <a:xfrm>
            <a:off x="4902547" y="4177402"/>
            <a:ext cx="1428596" cy="0"/>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sp>
        <p:nvSpPr>
          <p:cNvPr id="110" name="TextBox 109"/>
          <p:cNvSpPr txBox="1"/>
          <p:nvPr/>
        </p:nvSpPr>
        <p:spPr>
          <a:xfrm>
            <a:off x="4942817" y="5613772"/>
            <a:ext cx="1428596" cy="646331"/>
          </a:xfrm>
          <a:prstGeom prst="rect">
            <a:avLst/>
          </a:prstGeom>
        </p:spPr>
        <p:txBody>
          <a:bodyPr wrap="none" rtlCol="0">
            <a:spAutoFit/>
          </a:bodyPr>
          <a:lstStyle/>
          <a:p>
            <a:pPr algn="ctr"/>
            <a:r>
              <a:rPr lang="en-US" dirty="0"/>
              <a:t>Aggregate</a:t>
            </a:r>
          </a:p>
          <a:p>
            <a:pPr algn="ctr"/>
            <a:r>
              <a:rPr lang="en-US" dirty="0"/>
              <a:t>Function</a:t>
            </a:r>
          </a:p>
        </p:txBody>
      </p:sp>
      <p:cxnSp>
        <p:nvCxnSpPr>
          <p:cNvPr id="111" name="Straight Arrow Connector 110"/>
          <p:cNvCxnSpPr/>
          <p:nvPr/>
        </p:nvCxnSpPr>
        <p:spPr>
          <a:xfrm>
            <a:off x="4942817" y="5936938"/>
            <a:ext cx="1428596" cy="0"/>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grpSp>
        <p:nvGrpSpPr>
          <p:cNvPr id="112" name="Group 111"/>
          <p:cNvGrpSpPr/>
          <p:nvPr/>
        </p:nvGrpSpPr>
        <p:grpSpPr>
          <a:xfrm>
            <a:off x="6599179" y="2211406"/>
            <a:ext cx="1199792" cy="407773"/>
            <a:chOff x="931566" y="1442351"/>
            <a:chExt cx="1199792" cy="407773"/>
          </a:xfrm>
        </p:grpSpPr>
        <p:sp>
          <p:nvSpPr>
            <p:cNvPr id="119" name="Rectangle 118"/>
            <p:cNvSpPr/>
            <p:nvPr/>
          </p:nvSpPr>
          <p:spPr>
            <a:xfrm>
              <a:off x="931566" y="1442351"/>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A</a:t>
              </a:r>
            </a:p>
          </p:txBody>
        </p:sp>
        <p:sp>
          <p:nvSpPr>
            <p:cNvPr id="120" name="Rectangle 119"/>
            <p:cNvSpPr/>
            <p:nvPr/>
          </p:nvSpPr>
          <p:spPr>
            <a:xfrm>
              <a:off x="1474491" y="1442351"/>
              <a:ext cx="656867"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6</a:t>
              </a:r>
            </a:p>
          </p:txBody>
        </p:sp>
      </p:grpSp>
      <p:grpSp>
        <p:nvGrpSpPr>
          <p:cNvPr id="121" name="Group 120"/>
          <p:cNvGrpSpPr/>
          <p:nvPr/>
        </p:nvGrpSpPr>
        <p:grpSpPr>
          <a:xfrm>
            <a:off x="6599179" y="3888907"/>
            <a:ext cx="1199792" cy="407773"/>
            <a:chOff x="931566" y="1442351"/>
            <a:chExt cx="1199792" cy="407773"/>
          </a:xfrm>
        </p:grpSpPr>
        <p:sp>
          <p:nvSpPr>
            <p:cNvPr id="134" name="Rectangle 133"/>
            <p:cNvSpPr/>
            <p:nvPr/>
          </p:nvSpPr>
          <p:spPr>
            <a:xfrm>
              <a:off x="931566" y="1442351"/>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B</a:t>
              </a:r>
            </a:p>
          </p:txBody>
        </p:sp>
        <p:sp>
          <p:nvSpPr>
            <p:cNvPr id="135" name="Rectangle 134"/>
            <p:cNvSpPr/>
            <p:nvPr/>
          </p:nvSpPr>
          <p:spPr>
            <a:xfrm>
              <a:off x="1474491" y="1442351"/>
              <a:ext cx="656867"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12</a:t>
              </a:r>
            </a:p>
          </p:txBody>
        </p:sp>
      </p:grpSp>
      <p:grpSp>
        <p:nvGrpSpPr>
          <p:cNvPr id="136" name="Group 135"/>
          <p:cNvGrpSpPr/>
          <p:nvPr/>
        </p:nvGrpSpPr>
        <p:grpSpPr>
          <a:xfrm>
            <a:off x="9590619" y="4177401"/>
            <a:ext cx="1199792" cy="407773"/>
            <a:chOff x="931566" y="1442351"/>
            <a:chExt cx="1199792" cy="407773"/>
          </a:xfrm>
        </p:grpSpPr>
        <p:sp>
          <p:nvSpPr>
            <p:cNvPr id="137" name="Rectangle 136"/>
            <p:cNvSpPr/>
            <p:nvPr/>
          </p:nvSpPr>
          <p:spPr>
            <a:xfrm>
              <a:off x="931566" y="1442351"/>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C</a:t>
              </a:r>
            </a:p>
          </p:txBody>
        </p:sp>
        <p:sp>
          <p:nvSpPr>
            <p:cNvPr id="138" name="Rectangle 137"/>
            <p:cNvSpPr/>
            <p:nvPr/>
          </p:nvSpPr>
          <p:spPr>
            <a:xfrm>
              <a:off x="1474491" y="1442351"/>
              <a:ext cx="656867"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18</a:t>
              </a:r>
            </a:p>
          </p:txBody>
        </p:sp>
      </p:grpSp>
      <p:grpSp>
        <p:nvGrpSpPr>
          <p:cNvPr id="139" name="Group 138"/>
          <p:cNvGrpSpPr/>
          <p:nvPr/>
        </p:nvGrpSpPr>
        <p:grpSpPr>
          <a:xfrm>
            <a:off x="9590619" y="3242576"/>
            <a:ext cx="1199792" cy="407773"/>
            <a:chOff x="931566" y="1442351"/>
            <a:chExt cx="1199792" cy="407773"/>
          </a:xfrm>
        </p:grpSpPr>
        <p:sp>
          <p:nvSpPr>
            <p:cNvPr id="140" name="Rectangle 139"/>
            <p:cNvSpPr/>
            <p:nvPr/>
          </p:nvSpPr>
          <p:spPr>
            <a:xfrm>
              <a:off x="931566" y="1442351"/>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A</a:t>
              </a:r>
            </a:p>
          </p:txBody>
        </p:sp>
        <p:sp>
          <p:nvSpPr>
            <p:cNvPr id="141" name="Rectangle 140"/>
            <p:cNvSpPr/>
            <p:nvPr/>
          </p:nvSpPr>
          <p:spPr>
            <a:xfrm>
              <a:off x="1474491" y="1442351"/>
              <a:ext cx="656867"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6</a:t>
              </a:r>
            </a:p>
          </p:txBody>
        </p:sp>
      </p:grpSp>
      <p:grpSp>
        <p:nvGrpSpPr>
          <p:cNvPr id="142" name="Group 141"/>
          <p:cNvGrpSpPr/>
          <p:nvPr/>
        </p:nvGrpSpPr>
        <p:grpSpPr>
          <a:xfrm>
            <a:off x="9590619" y="3715093"/>
            <a:ext cx="1199792" cy="407773"/>
            <a:chOff x="931566" y="1442351"/>
            <a:chExt cx="1199792" cy="407773"/>
          </a:xfrm>
        </p:grpSpPr>
        <p:sp>
          <p:nvSpPr>
            <p:cNvPr id="143" name="Rectangle 142"/>
            <p:cNvSpPr/>
            <p:nvPr/>
          </p:nvSpPr>
          <p:spPr>
            <a:xfrm>
              <a:off x="931566" y="1442351"/>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B</a:t>
              </a:r>
            </a:p>
          </p:txBody>
        </p:sp>
        <p:sp>
          <p:nvSpPr>
            <p:cNvPr id="144" name="Rectangle 143"/>
            <p:cNvSpPr/>
            <p:nvPr/>
          </p:nvSpPr>
          <p:spPr>
            <a:xfrm>
              <a:off x="1474491" y="1442351"/>
              <a:ext cx="656867"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12</a:t>
              </a:r>
            </a:p>
          </p:txBody>
        </p:sp>
      </p:grpSp>
      <p:grpSp>
        <p:nvGrpSpPr>
          <p:cNvPr id="145" name="Group 144"/>
          <p:cNvGrpSpPr/>
          <p:nvPr/>
        </p:nvGrpSpPr>
        <p:grpSpPr>
          <a:xfrm>
            <a:off x="6599179" y="5733837"/>
            <a:ext cx="1199792" cy="407773"/>
            <a:chOff x="931566" y="1442351"/>
            <a:chExt cx="1199792" cy="407773"/>
          </a:xfrm>
        </p:grpSpPr>
        <p:sp>
          <p:nvSpPr>
            <p:cNvPr id="146" name="Rectangle 145"/>
            <p:cNvSpPr/>
            <p:nvPr/>
          </p:nvSpPr>
          <p:spPr>
            <a:xfrm>
              <a:off x="931566" y="1442351"/>
              <a:ext cx="493405" cy="407773"/>
            </a:xfrm>
            <a:prstGeom prst="rect">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t>C</a:t>
              </a:r>
            </a:p>
          </p:txBody>
        </p:sp>
        <p:sp>
          <p:nvSpPr>
            <p:cNvPr id="147" name="Rectangle 146"/>
            <p:cNvSpPr/>
            <p:nvPr/>
          </p:nvSpPr>
          <p:spPr>
            <a:xfrm>
              <a:off x="1474491" y="1442351"/>
              <a:ext cx="656867" cy="4077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18</a:t>
              </a:r>
            </a:p>
          </p:txBody>
        </p:sp>
      </p:grpSp>
      <p:cxnSp>
        <p:nvCxnSpPr>
          <p:cNvPr id="148" name="Straight Arrow Connector 147"/>
          <p:cNvCxnSpPr>
            <a:cxnSpLocks/>
          </p:cNvCxnSpPr>
          <p:nvPr/>
        </p:nvCxnSpPr>
        <p:spPr>
          <a:xfrm>
            <a:off x="7929154" y="2351418"/>
            <a:ext cx="1392959" cy="1145159"/>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8099632" y="3973515"/>
            <a:ext cx="1346165" cy="0"/>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cxnSp>
        <p:nvCxnSpPr>
          <p:cNvPr id="150" name="Straight Arrow Connector 149"/>
          <p:cNvCxnSpPr>
            <a:cxnSpLocks/>
          </p:cNvCxnSpPr>
          <p:nvPr/>
        </p:nvCxnSpPr>
        <p:spPr>
          <a:xfrm flipV="1">
            <a:off x="7929154" y="4387636"/>
            <a:ext cx="1392959" cy="1386148"/>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sp>
        <p:nvSpPr>
          <p:cNvPr id="151" name="TextBox 150"/>
          <p:cNvSpPr txBox="1"/>
          <p:nvPr/>
        </p:nvSpPr>
        <p:spPr>
          <a:xfrm>
            <a:off x="8021843" y="3657592"/>
            <a:ext cx="1439754" cy="646331"/>
          </a:xfrm>
          <a:prstGeom prst="rect">
            <a:avLst/>
          </a:prstGeom>
        </p:spPr>
        <p:txBody>
          <a:bodyPr wrap="none" rtlCol="0">
            <a:spAutoFit/>
          </a:bodyPr>
          <a:lstStyle/>
          <a:p>
            <a:pPr algn="ctr"/>
            <a:r>
              <a:rPr lang="en-US" dirty="0"/>
              <a:t>Put Results</a:t>
            </a:r>
          </a:p>
          <a:p>
            <a:pPr algn="ctr"/>
            <a:r>
              <a:rPr lang="en-US" dirty="0"/>
              <a:t>in </a:t>
            </a:r>
            <a:r>
              <a:rPr lang="en-US" dirty="0" err="1"/>
              <a:t>DataFrame</a:t>
            </a:r>
            <a:endParaRPr lang="en-US" dirty="0"/>
          </a:p>
        </p:txBody>
      </p:sp>
      <p:sp>
        <p:nvSpPr>
          <p:cNvPr id="3" name="Slide Number Placeholder 2">
            <a:extLst>
              <a:ext uri="{FF2B5EF4-FFF2-40B4-BE49-F238E27FC236}">
                <a16:creationId xmlns:a16="http://schemas.microsoft.com/office/drawing/2014/main" id="{EC49931D-713C-DE40-BF74-2AEEEC5F3650}"/>
              </a:ext>
            </a:extLst>
          </p:cNvPr>
          <p:cNvSpPr>
            <a:spLocks noGrp="1"/>
          </p:cNvSpPr>
          <p:nvPr>
            <p:ph type="sldNum" sz="quarter" idx="12"/>
          </p:nvPr>
        </p:nvSpPr>
        <p:spPr/>
        <p:txBody>
          <a:bodyPr/>
          <a:lstStyle/>
          <a:p>
            <a:fld id="{934C0642-4071-7D48-AFF8-BD27182896CC}" type="slidenum">
              <a:rPr lang="en-US" smtClean="0"/>
              <a:t>21</a:t>
            </a:fld>
            <a:endParaRPr lang="en-US"/>
          </a:p>
        </p:txBody>
      </p:sp>
    </p:spTree>
    <p:extLst>
      <p:ext uri="{BB962C8B-B14F-4D97-AF65-F5344CB8AC3E}">
        <p14:creationId xmlns:p14="http://schemas.microsoft.com/office/powerpoint/2010/main" val="330096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9FD69-D189-1383-E7C5-190A28658728}"/>
              </a:ext>
            </a:extLst>
          </p:cNvPr>
          <p:cNvSpPr>
            <a:spLocks noGrp="1"/>
          </p:cNvSpPr>
          <p:nvPr>
            <p:ph type="title"/>
          </p:nvPr>
        </p:nvSpPr>
        <p:spPr/>
        <p:txBody>
          <a:bodyPr/>
          <a:lstStyle/>
          <a:p>
            <a:r>
              <a:rPr lang="en-US" dirty="0"/>
              <a:t>Side note: Electricity infrastructure </a:t>
            </a:r>
          </a:p>
        </p:txBody>
      </p:sp>
      <p:sp>
        <p:nvSpPr>
          <p:cNvPr id="3" name="Content Placeholder 2">
            <a:extLst>
              <a:ext uri="{FF2B5EF4-FFF2-40B4-BE49-F238E27FC236}">
                <a16:creationId xmlns:a16="http://schemas.microsoft.com/office/drawing/2014/main" id="{DAD5F895-8CB5-9A7F-D789-1CD409B64EE6}"/>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E29B63B-5976-5F8B-2162-025DF733BC5B}"/>
              </a:ext>
            </a:extLst>
          </p:cNvPr>
          <p:cNvSpPr>
            <a:spLocks noGrp="1"/>
          </p:cNvSpPr>
          <p:nvPr>
            <p:ph type="sldNum" sz="quarter" idx="12"/>
          </p:nvPr>
        </p:nvSpPr>
        <p:spPr/>
        <p:txBody>
          <a:bodyPr/>
          <a:lstStyle/>
          <a:p>
            <a:fld id="{934C0642-4071-7D48-AFF8-BD27182896CC}" type="slidenum">
              <a:rPr lang="en-US" smtClean="0"/>
              <a:t>3</a:t>
            </a:fld>
            <a:endParaRPr lang="en-US"/>
          </a:p>
        </p:txBody>
      </p:sp>
      <p:pic>
        <p:nvPicPr>
          <p:cNvPr id="5" name="Google Shape;91;p18">
            <a:extLst>
              <a:ext uri="{FF2B5EF4-FFF2-40B4-BE49-F238E27FC236}">
                <a16:creationId xmlns:a16="http://schemas.microsoft.com/office/drawing/2014/main" id="{99035472-8115-4991-8E0B-94028121A6F1}"/>
              </a:ext>
            </a:extLst>
          </p:cNvPr>
          <p:cNvPicPr preferRelativeResize="0"/>
          <p:nvPr/>
        </p:nvPicPr>
        <p:blipFill>
          <a:blip r:embed="rId2">
            <a:alphaModFix/>
          </a:blip>
          <a:stretch>
            <a:fillRect/>
          </a:stretch>
        </p:blipFill>
        <p:spPr>
          <a:xfrm>
            <a:off x="1792535" y="2042526"/>
            <a:ext cx="8189665" cy="4134437"/>
          </a:xfrm>
          <a:prstGeom prst="rect">
            <a:avLst/>
          </a:prstGeom>
          <a:noFill/>
          <a:ln>
            <a:noFill/>
          </a:ln>
        </p:spPr>
      </p:pic>
    </p:spTree>
    <p:extLst>
      <p:ext uri="{BB962C8B-B14F-4D97-AF65-F5344CB8AC3E}">
        <p14:creationId xmlns:p14="http://schemas.microsoft.com/office/powerpoint/2010/main" val="2706034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D1233-4C4A-D71B-BE25-3B46AC47784C}"/>
              </a:ext>
            </a:extLst>
          </p:cNvPr>
          <p:cNvSpPr>
            <a:spLocks noGrp="1"/>
          </p:cNvSpPr>
          <p:nvPr>
            <p:ph type="title"/>
          </p:nvPr>
        </p:nvSpPr>
        <p:spPr/>
        <p:txBody>
          <a:bodyPr/>
          <a:lstStyle/>
          <a:p>
            <a:r>
              <a:rPr lang="en-US" dirty="0"/>
              <a:t>Example problem: Prediction or inference?</a:t>
            </a:r>
          </a:p>
        </p:txBody>
      </p:sp>
      <p:sp>
        <p:nvSpPr>
          <p:cNvPr id="3" name="Content Placeholder 2">
            <a:extLst>
              <a:ext uri="{FF2B5EF4-FFF2-40B4-BE49-F238E27FC236}">
                <a16:creationId xmlns:a16="http://schemas.microsoft.com/office/drawing/2014/main" id="{60E1C829-044E-4227-1423-1B47DB397A69}"/>
              </a:ext>
            </a:extLst>
          </p:cNvPr>
          <p:cNvSpPr>
            <a:spLocks noGrp="1"/>
          </p:cNvSpPr>
          <p:nvPr>
            <p:ph idx="1"/>
          </p:nvPr>
        </p:nvSpPr>
        <p:spPr/>
        <p:txBody>
          <a:bodyPr/>
          <a:lstStyle/>
          <a:p>
            <a:pPr marL="0" indent="0">
              <a:buNone/>
            </a:pPr>
            <a:r>
              <a:rPr lang="en-US" b="0" i="0" u="none" strike="noStrike" dirty="0">
                <a:solidFill>
                  <a:srgbClr val="000000"/>
                </a:solidFill>
                <a:effectLst/>
                <a:latin typeface="Calibri" panose="020F0502020204030204" pitchFamily="34" charset="0"/>
              </a:rPr>
              <a:t>Researchers at UC Berkeley are studying PG&amp;E’s wildfire mitigation efforts in distribution feeders.  They have data on (</a:t>
            </a:r>
            <a:r>
              <a:rPr lang="en-US" b="0" i="0" u="none" strike="noStrike" dirty="0" err="1">
                <a:solidFill>
                  <a:srgbClr val="000000"/>
                </a:solidFill>
                <a:effectLst/>
                <a:latin typeface="Calibri" panose="020F0502020204030204" pitchFamily="34" charset="0"/>
              </a:rPr>
              <a:t>i</a:t>
            </a:r>
            <a:r>
              <a:rPr lang="en-US" b="0" i="0" u="none" strike="noStrike" dirty="0">
                <a:solidFill>
                  <a:srgbClr val="000000"/>
                </a:solidFill>
                <a:effectLst/>
                <a:latin typeface="Calibri" panose="020F0502020204030204" pitchFamily="34" charset="0"/>
              </a:rPr>
              <a:t>) the time and location of historical wildfire ignitions caused by PG&amp;E’s feeders, (ii) daily weather, (iii) data on vegetation conditions near each feeder, and (iv) the characteristics of PG&amp;E’s electrical system. They also have data on the timing and location of PG&amp;E’s wildfire mitigation actions (e.g. tree trimming, burying lines, and covering wires with insulation so falling trees don’t spark).  They use all this data to calculate how much each type of wildfire mitigation action reduced the risk of ignitions in PG&amp;E’s network.  They then present their findings to PG&amp;E, explaining which mitigation action has the greatest ability to reduce wildfire rates.</a:t>
            </a:r>
            <a:endParaRPr lang="en-US" dirty="0"/>
          </a:p>
        </p:txBody>
      </p:sp>
      <p:sp>
        <p:nvSpPr>
          <p:cNvPr id="4" name="Slide Number Placeholder 3">
            <a:extLst>
              <a:ext uri="{FF2B5EF4-FFF2-40B4-BE49-F238E27FC236}">
                <a16:creationId xmlns:a16="http://schemas.microsoft.com/office/drawing/2014/main" id="{C14D4FAF-FD87-2142-A6EE-AE6D783AF0A0}"/>
              </a:ext>
            </a:extLst>
          </p:cNvPr>
          <p:cNvSpPr>
            <a:spLocks noGrp="1"/>
          </p:cNvSpPr>
          <p:nvPr>
            <p:ph type="sldNum" sz="quarter" idx="12"/>
          </p:nvPr>
        </p:nvSpPr>
        <p:spPr/>
        <p:txBody>
          <a:bodyPr/>
          <a:lstStyle/>
          <a:p>
            <a:fld id="{934C0642-4071-7D48-AFF8-BD27182896CC}" type="slidenum">
              <a:rPr lang="en-US" smtClean="0"/>
              <a:t>4</a:t>
            </a:fld>
            <a:endParaRPr lang="en-US"/>
          </a:p>
        </p:txBody>
      </p:sp>
    </p:spTree>
    <p:extLst>
      <p:ext uri="{BB962C8B-B14F-4D97-AF65-F5344CB8AC3E}">
        <p14:creationId xmlns:p14="http://schemas.microsoft.com/office/powerpoint/2010/main" val="1669359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D7AC2-9B45-AFED-4B72-3979D285FDD0}"/>
              </a:ext>
            </a:extLst>
          </p:cNvPr>
          <p:cNvSpPr>
            <a:spLocks noGrp="1"/>
          </p:cNvSpPr>
          <p:nvPr>
            <p:ph type="title"/>
          </p:nvPr>
        </p:nvSpPr>
        <p:spPr/>
        <p:txBody>
          <a:bodyPr/>
          <a:lstStyle/>
          <a:p>
            <a:r>
              <a:rPr lang="en-US" dirty="0"/>
              <a:t>Example problem: Prediction or inference?</a:t>
            </a:r>
          </a:p>
        </p:txBody>
      </p:sp>
      <p:sp>
        <p:nvSpPr>
          <p:cNvPr id="3" name="Content Placeholder 2">
            <a:extLst>
              <a:ext uri="{FF2B5EF4-FFF2-40B4-BE49-F238E27FC236}">
                <a16:creationId xmlns:a16="http://schemas.microsoft.com/office/drawing/2014/main" id="{E2B49042-6358-F5AC-B8B0-5D227C9093FA}"/>
              </a:ext>
            </a:extLst>
          </p:cNvPr>
          <p:cNvSpPr>
            <a:spLocks noGrp="1"/>
          </p:cNvSpPr>
          <p:nvPr>
            <p:ph idx="1"/>
          </p:nvPr>
        </p:nvSpPr>
        <p:spPr/>
        <p:txBody>
          <a:bodyPr/>
          <a:lstStyle/>
          <a:p>
            <a:r>
              <a:rPr lang="en-US" dirty="0"/>
              <a:t>This is </a:t>
            </a:r>
            <a:r>
              <a:rPr lang="en-US" i="1" dirty="0"/>
              <a:t>inference</a:t>
            </a:r>
            <a:r>
              <a:rPr lang="en-US" dirty="0"/>
              <a:t> because researchers are identifying the relationship between ignitions and efforts to prevent them.  </a:t>
            </a:r>
          </a:p>
        </p:txBody>
      </p:sp>
      <p:sp>
        <p:nvSpPr>
          <p:cNvPr id="4" name="Slide Number Placeholder 3">
            <a:extLst>
              <a:ext uri="{FF2B5EF4-FFF2-40B4-BE49-F238E27FC236}">
                <a16:creationId xmlns:a16="http://schemas.microsoft.com/office/drawing/2014/main" id="{02FE5803-B57E-DD4F-58D0-08AE4340A8DA}"/>
              </a:ext>
            </a:extLst>
          </p:cNvPr>
          <p:cNvSpPr>
            <a:spLocks noGrp="1"/>
          </p:cNvSpPr>
          <p:nvPr>
            <p:ph type="sldNum" sz="quarter" idx="12"/>
          </p:nvPr>
        </p:nvSpPr>
        <p:spPr/>
        <p:txBody>
          <a:bodyPr/>
          <a:lstStyle/>
          <a:p>
            <a:fld id="{934C0642-4071-7D48-AFF8-BD27182896CC}" type="slidenum">
              <a:rPr lang="en-US" smtClean="0"/>
              <a:t>5</a:t>
            </a:fld>
            <a:endParaRPr lang="en-US"/>
          </a:p>
        </p:txBody>
      </p:sp>
    </p:spTree>
    <p:extLst>
      <p:ext uri="{BB962C8B-B14F-4D97-AF65-F5344CB8AC3E}">
        <p14:creationId xmlns:p14="http://schemas.microsoft.com/office/powerpoint/2010/main" val="3828187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0427A-3E41-C1D4-1E34-F7AE64E4731F}"/>
              </a:ext>
            </a:extLst>
          </p:cNvPr>
          <p:cNvSpPr>
            <a:spLocks noGrp="1"/>
          </p:cNvSpPr>
          <p:nvPr>
            <p:ph type="title"/>
          </p:nvPr>
        </p:nvSpPr>
        <p:spPr/>
        <p:txBody>
          <a:bodyPr/>
          <a:lstStyle/>
          <a:p>
            <a:r>
              <a:rPr lang="en-US" dirty="0"/>
              <a:t>Some terminology: Prediction</a:t>
            </a:r>
          </a:p>
        </p:txBody>
      </p:sp>
      <p:sp>
        <p:nvSpPr>
          <p:cNvPr id="3" name="Content Placeholder 2">
            <a:extLst>
              <a:ext uri="{FF2B5EF4-FFF2-40B4-BE49-F238E27FC236}">
                <a16:creationId xmlns:a16="http://schemas.microsoft.com/office/drawing/2014/main" id="{B1A127B3-75B1-58E4-8B20-1A5733743396}"/>
              </a:ext>
            </a:extLst>
          </p:cNvPr>
          <p:cNvSpPr>
            <a:spLocks noGrp="1"/>
          </p:cNvSpPr>
          <p:nvPr>
            <p:ph idx="1"/>
          </p:nvPr>
        </p:nvSpPr>
        <p:spPr>
          <a:xfrm>
            <a:off x="838200" y="1825625"/>
            <a:ext cx="10515600" cy="4667250"/>
          </a:xfrm>
        </p:spPr>
        <p:txBody>
          <a:bodyPr>
            <a:normAutofit/>
          </a:bodyPr>
          <a:lstStyle/>
          <a:p>
            <a:r>
              <a:rPr lang="en-US" dirty="0"/>
              <a:t>The </a:t>
            </a:r>
            <a:r>
              <a:rPr lang="en-US" b="1" i="1" dirty="0"/>
              <a:t>target variable</a:t>
            </a:r>
            <a:r>
              <a:rPr lang="en-US" b="1" dirty="0"/>
              <a:t> </a:t>
            </a:r>
            <a:r>
              <a:rPr lang="en-US" dirty="0"/>
              <a:t>is the thing you’re trying to predict</a:t>
            </a:r>
          </a:p>
          <a:p>
            <a:r>
              <a:rPr lang="en-US" dirty="0"/>
              <a:t>The </a:t>
            </a:r>
            <a:r>
              <a:rPr lang="en-US" b="1" i="1" dirty="0"/>
              <a:t>features</a:t>
            </a:r>
            <a:r>
              <a:rPr lang="en-US" b="1" dirty="0"/>
              <a:t> </a:t>
            </a:r>
            <a:r>
              <a:rPr lang="en-US" dirty="0"/>
              <a:t>are the data you have to make the prediction</a:t>
            </a:r>
          </a:p>
          <a:p>
            <a:r>
              <a:rPr lang="en-US" dirty="0"/>
              <a:t>Which is which in the following?</a:t>
            </a:r>
          </a:p>
          <a:p>
            <a:endParaRPr lang="en-US" dirty="0"/>
          </a:p>
          <a:p>
            <a:pPr marL="0" indent="0">
              <a:buNone/>
            </a:pPr>
            <a:endParaRPr lang="en-US" dirty="0"/>
          </a:p>
          <a:p>
            <a:r>
              <a:rPr lang="en-US" dirty="0" err="1"/>
              <a:t>yhat</a:t>
            </a:r>
            <a:r>
              <a:rPr lang="en-US" dirty="0"/>
              <a:t>: target</a:t>
            </a:r>
          </a:p>
          <a:p>
            <a:r>
              <a:rPr lang="en-US" dirty="0"/>
              <a:t>x: feature</a:t>
            </a:r>
          </a:p>
          <a:p>
            <a:r>
              <a:rPr lang="en-US" dirty="0"/>
              <a:t>More terminology: </a:t>
            </a:r>
            <a:r>
              <a:rPr lang="en-US" i="1" dirty="0" err="1"/>
              <a:t>i</a:t>
            </a:r>
            <a:r>
              <a:rPr lang="en-US" dirty="0"/>
              <a:t> indexes each </a:t>
            </a:r>
            <a:r>
              <a:rPr lang="en-US" b="1" i="1" dirty="0"/>
              <a:t>observation</a:t>
            </a:r>
            <a:r>
              <a:rPr lang="en-US" i="1" dirty="0"/>
              <a:t>.  </a:t>
            </a:r>
            <a:r>
              <a:rPr lang="en-US" dirty="0"/>
              <a:t>A location, a person, a community.  Those could be observed at many different times.</a:t>
            </a:r>
            <a:endParaRPr lang="en-US" i="1" dirty="0"/>
          </a:p>
        </p:txBody>
      </p:sp>
      <p:sp>
        <p:nvSpPr>
          <p:cNvPr id="4" name="Slide Number Placeholder 3">
            <a:extLst>
              <a:ext uri="{FF2B5EF4-FFF2-40B4-BE49-F238E27FC236}">
                <a16:creationId xmlns:a16="http://schemas.microsoft.com/office/drawing/2014/main" id="{1D9CA6DD-77B6-F972-F15E-6FA3FC8AE527}"/>
              </a:ext>
            </a:extLst>
          </p:cNvPr>
          <p:cNvSpPr>
            <a:spLocks noGrp="1"/>
          </p:cNvSpPr>
          <p:nvPr>
            <p:ph type="sldNum" sz="quarter" idx="12"/>
          </p:nvPr>
        </p:nvSpPr>
        <p:spPr/>
        <p:txBody>
          <a:bodyPr/>
          <a:lstStyle/>
          <a:p>
            <a:fld id="{934C0642-4071-7D48-AFF8-BD27182896CC}" type="slidenum">
              <a:rPr lang="en-US" smtClean="0"/>
              <a:t>6</a:t>
            </a:fld>
            <a:endParaRPr lang="en-US"/>
          </a:p>
        </p:txBody>
      </p:sp>
      <p:pic>
        <p:nvPicPr>
          <p:cNvPr id="5" name="Picture 4">
            <a:extLst>
              <a:ext uri="{FF2B5EF4-FFF2-40B4-BE49-F238E27FC236}">
                <a16:creationId xmlns:a16="http://schemas.microsoft.com/office/drawing/2014/main" id="{93338145-4388-3B0A-567D-7B4C5A91A385}"/>
              </a:ext>
            </a:extLst>
          </p:cNvPr>
          <p:cNvPicPr>
            <a:picLocks noChangeAspect="1"/>
          </p:cNvPicPr>
          <p:nvPr/>
        </p:nvPicPr>
        <p:blipFill>
          <a:blip r:embed="rId2"/>
          <a:stretch>
            <a:fillRect/>
          </a:stretch>
        </p:blipFill>
        <p:spPr>
          <a:xfrm>
            <a:off x="4317076" y="3429000"/>
            <a:ext cx="2586716" cy="892492"/>
          </a:xfrm>
          <a:prstGeom prst="rect">
            <a:avLst/>
          </a:prstGeom>
        </p:spPr>
      </p:pic>
    </p:spTree>
    <p:extLst>
      <p:ext uri="{BB962C8B-B14F-4D97-AF65-F5344CB8AC3E}">
        <p14:creationId xmlns:p14="http://schemas.microsoft.com/office/powerpoint/2010/main" val="3614046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98467-CA6F-0D5B-78D0-9D252DAEEF16}"/>
              </a:ext>
            </a:extLst>
          </p:cNvPr>
          <p:cNvSpPr>
            <a:spLocks noGrp="1"/>
          </p:cNvSpPr>
          <p:nvPr>
            <p:ph type="title"/>
          </p:nvPr>
        </p:nvSpPr>
        <p:spPr/>
        <p:txBody>
          <a:bodyPr/>
          <a:lstStyle/>
          <a:p>
            <a:r>
              <a:rPr lang="en-US" dirty="0"/>
              <a:t>What’s an observation in this </a:t>
            </a:r>
            <a:r>
              <a:rPr lang="en-US" dirty="0" err="1"/>
              <a:t>dataframe</a:t>
            </a:r>
            <a:r>
              <a:rPr lang="en-US" dirty="0"/>
              <a:t>?</a:t>
            </a:r>
          </a:p>
        </p:txBody>
      </p:sp>
      <p:sp>
        <p:nvSpPr>
          <p:cNvPr id="3" name="Content Placeholder 2">
            <a:extLst>
              <a:ext uri="{FF2B5EF4-FFF2-40B4-BE49-F238E27FC236}">
                <a16:creationId xmlns:a16="http://schemas.microsoft.com/office/drawing/2014/main" id="{AA8AC37A-73AD-B5B1-4264-C634AE2299F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60546CE6-03EE-A263-4423-3AAFFAA8C6C5}"/>
              </a:ext>
            </a:extLst>
          </p:cNvPr>
          <p:cNvSpPr>
            <a:spLocks noGrp="1"/>
          </p:cNvSpPr>
          <p:nvPr>
            <p:ph type="sldNum" sz="quarter" idx="12"/>
          </p:nvPr>
        </p:nvSpPr>
        <p:spPr/>
        <p:txBody>
          <a:bodyPr/>
          <a:lstStyle/>
          <a:p>
            <a:fld id="{934C0642-4071-7D48-AFF8-BD27182896CC}" type="slidenum">
              <a:rPr lang="en-US" smtClean="0"/>
              <a:t>7</a:t>
            </a:fld>
            <a:endParaRPr lang="en-US"/>
          </a:p>
        </p:txBody>
      </p:sp>
      <p:pic>
        <p:nvPicPr>
          <p:cNvPr id="5" name="Picture 4">
            <a:extLst>
              <a:ext uri="{FF2B5EF4-FFF2-40B4-BE49-F238E27FC236}">
                <a16:creationId xmlns:a16="http://schemas.microsoft.com/office/drawing/2014/main" id="{1D2CCE54-EF46-AC75-9167-7004DC2C5075}"/>
              </a:ext>
            </a:extLst>
          </p:cNvPr>
          <p:cNvPicPr>
            <a:picLocks noChangeAspect="1"/>
          </p:cNvPicPr>
          <p:nvPr/>
        </p:nvPicPr>
        <p:blipFill>
          <a:blip r:embed="rId3"/>
          <a:stretch>
            <a:fillRect/>
          </a:stretch>
        </p:blipFill>
        <p:spPr>
          <a:xfrm>
            <a:off x="2061557" y="1361994"/>
            <a:ext cx="7358925" cy="5176918"/>
          </a:xfrm>
          <a:prstGeom prst="rect">
            <a:avLst/>
          </a:prstGeom>
        </p:spPr>
      </p:pic>
    </p:spTree>
    <p:extLst>
      <p:ext uri="{BB962C8B-B14F-4D97-AF65-F5344CB8AC3E}">
        <p14:creationId xmlns:p14="http://schemas.microsoft.com/office/powerpoint/2010/main" val="287336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428F6-ABDA-FEB2-5669-5BDE6728DB05}"/>
              </a:ext>
            </a:extLst>
          </p:cNvPr>
          <p:cNvSpPr>
            <a:spLocks noGrp="1"/>
          </p:cNvSpPr>
          <p:nvPr>
            <p:ph type="title"/>
          </p:nvPr>
        </p:nvSpPr>
        <p:spPr/>
        <p:txBody>
          <a:bodyPr/>
          <a:lstStyle/>
          <a:p>
            <a:r>
              <a:rPr lang="en-US" dirty="0"/>
              <a:t>Prediction with PG&amp;E data</a:t>
            </a:r>
          </a:p>
        </p:txBody>
      </p:sp>
      <p:sp>
        <p:nvSpPr>
          <p:cNvPr id="3" name="Content Placeholder 2">
            <a:extLst>
              <a:ext uri="{FF2B5EF4-FFF2-40B4-BE49-F238E27FC236}">
                <a16:creationId xmlns:a16="http://schemas.microsoft.com/office/drawing/2014/main" id="{D6E06B48-6949-762C-4175-7DF6FE73F63C}"/>
              </a:ext>
            </a:extLst>
          </p:cNvPr>
          <p:cNvSpPr>
            <a:spLocks noGrp="1"/>
          </p:cNvSpPr>
          <p:nvPr>
            <p:ph idx="1"/>
          </p:nvPr>
        </p:nvSpPr>
        <p:spPr>
          <a:xfrm>
            <a:off x="838200" y="1825624"/>
            <a:ext cx="10515600" cy="4803775"/>
          </a:xfrm>
        </p:spPr>
        <p:txBody>
          <a:bodyPr>
            <a:normAutofit fontScale="85000" lnSpcReduction="20000"/>
          </a:bodyPr>
          <a:lstStyle/>
          <a:p>
            <a:r>
              <a:rPr lang="en-US" dirty="0"/>
              <a:t>Suppose we use the same data as in the prior example to </a:t>
            </a:r>
            <a:r>
              <a:rPr lang="en-US" i="1" dirty="0"/>
              <a:t>predict</a:t>
            </a:r>
            <a:r>
              <a:rPr lang="en-US" dirty="0"/>
              <a:t> when and where the next wildfire ignition will be.  </a:t>
            </a:r>
          </a:p>
          <a:p>
            <a:r>
              <a:rPr lang="en-US" b="0" i="0" u="none" strike="noStrike" dirty="0">
                <a:solidFill>
                  <a:srgbClr val="000000"/>
                </a:solidFill>
                <a:effectLst/>
                <a:latin typeface="Calibri" panose="020F0502020204030204" pitchFamily="34" charset="0"/>
              </a:rPr>
              <a:t>We have data on </a:t>
            </a:r>
          </a:p>
          <a:p>
            <a:pPr lvl="1"/>
            <a:r>
              <a:rPr lang="en-US" b="0" i="0" u="none" strike="noStrike" dirty="0">
                <a:solidFill>
                  <a:srgbClr val="000000"/>
                </a:solidFill>
                <a:effectLst/>
                <a:latin typeface="Calibri" panose="020F0502020204030204" pitchFamily="34" charset="0"/>
              </a:rPr>
              <a:t>the time and location of historical wildfire ignitions caused by PG&amp;E’s feeders </a:t>
            </a:r>
          </a:p>
          <a:p>
            <a:pPr lvl="1"/>
            <a:r>
              <a:rPr lang="en-US" b="0" i="0" u="none" strike="noStrike" dirty="0">
                <a:solidFill>
                  <a:srgbClr val="000000"/>
                </a:solidFill>
                <a:effectLst/>
                <a:latin typeface="Calibri" panose="020F0502020204030204" pitchFamily="34" charset="0"/>
              </a:rPr>
              <a:t>daily weather</a:t>
            </a:r>
          </a:p>
          <a:p>
            <a:pPr lvl="1"/>
            <a:r>
              <a:rPr lang="en-US" b="0" i="0" u="none" strike="noStrike" dirty="0">
                <a:solidFill>
                  <a:srgbClr val="000000"/>
                </a:solidFill>
                <a:effectLst/>
                <a:latin typeface="Calibri" panose="020F0502020204030204" pitchFamily="34" charset="0"/>
              </a:rPr>
              <a:t>data on vegetation conditions near each feeder</a:t>
            </a:r>
          </a:p>
          <a:p>
            <a:pPr lvl="1"/>
            <a:r>
              <a:rPr lang="en-US" b="0" i="0" u="none" strike="noStrike" dirty="0">
                <a:solidFill>
                  <a:srgbClr val="000000"/>
                </a:solidFill>
                <a:effectLst/>
                <a:latin typeface="Calibri" panose="020F0502020204030204" pitchFamily="34" charset="0"/>
              </a:rPr>
              <a:t>the characteristics of PG&amp;E’s electrical system</a:t>
            </a:r>
          </a:p>
          <a:p>
            <a:pPr lvl="1"/>
            <a:r>
              <a:rPr lang="en-US" b="0" i="0" u="none" strike="noStrike" dirty="0">
                <a:solidFill>
                  <a:srgbClr val="000000"/>
                </a:solidFill>
                <a:effectLst/>
                <a:latin typeface="Calibri" panose="020F0502020204030204" pitchFamily="34" charset="0"/>
              </a:rPr>
              <a:t>the timing and location of PG&amp;E’s wildfire mitigation actions</a:t>
            </a:r>
            <a:endParaRPr lang="en-US" dirty="0"/>
          </a:p>
          <a:p>
            <a:r>
              <a:rPr lang="en-US" dirty="0"/>
              <a:t>What is the </a:t>
            </a:r>
            <a:r>
              <a:rPr lang="en-US" i="1" dirty="0"/>
              <a:t>target</a:t>
            </a:r>
            <a:r>
              <a:rPr lang="en-US" dirty="0"/>
              <a:t>?</a:t>
            </a:r>
          </a:p>
          <a:p>
            <a:pPr lvl="1"/>
            <a:r>
              <a:rPr lang="en-US" b="0" i="0" u="none" strike="noStrike" dirty="0">
                <a:solidFill>
                  <a:srgbClr val="000000"/>
                </a:solidFill>
                <a:effectLst/>
                <a:latin typeface="Calibri" panose="020F0502020204030204" pitchFamily="34" charset="0"/>
              </a:rPr>
              <a:t>Whether or not an ignition occurred at a time and location on PG&amp;E’s grid </a:t>
            </a:r>
          </a:p>
          <a:p>
            <a:pPr lvl="1"/>
            <a:r>
              <a:rPr lang="en-US" b="0" i="0" u="none" strike="noStrike" dirty="0">
                <a:solidFill>
                  <a:srgbClr val="000000"/>
                </a:solidFill>
                <a:effectLst/>
                <a:latin typeface="Calibri" panose="020F0502020204030204" pitchFamily="34" charset="0"/>
              </a:rPr>
              <a:t>data could be structured as 0 or 1 for each location / time pair</a:t>
            </a:r>
            <a:endParaRPr lang="en-US" dirty="0"/>
          </a:p>
          <a:p>
            <a:r>
              <a:rPr lang="en-US" dirty="0"/>
              <a:t>What are the </a:t>
            </a:r>
            <a:r>
              <a:rPr lang="en-US" i="1" dirty="0"/>
              <a:t>features</a:t>
            </a:r>
            <a:r>
              <a:rPr lang="en-US" dirty="0"/>
              <a:t>?</a:t>
            </a:r>
          </a:p>
          <a:p>
            <a:pPr lvl="1"/>
            <a:r>
              <a:rPr lang="en-US" dirty="0"/>
              <a:t>everything else!</a:t>
            </a:r>
          </a:p>
          <a:p>
            <a:r>
              <a:rPr lang="en-US" dirty="0"/>
              <a:t>What constitutes an </a:t>
            </a:r>
            <a:r>
              <a:rPr lang="en-US" i="1" dirty="0"/>
              <a:t>observation?</a:t>
            </a:r>
          </a:p>
          <a:p>
            <a:pPr lvl="1"/>
            <a:r>
              <a:rPr lang="en-US" dirty="0"/>
              <a:t>For a specific time and location, the value of both the target variable and the features.</a:t>
            </a:r>
          </a:p>
        </p:txBody>
      </p:sp>
      <p:sp>
        <p:nvSpPr>
          <p:cNvPr id="4" name="Slide Number Placeholder 3">
            <a:extLst>
              <a:ext uri="{FF2B5EF4-FFF2-40B4-BE49-F238E27FC236}">
                <a16:creationId xmlns:a16="http://schemas.microsoft.com/office/drawing/2014/main" id="{81C7EFCD-8EEB-B661-D22A-7CF604860817}"/>
              </a:ext>
            </a:extLst>
          </p:cNvPr>
          <p:cNvSpPr>
            <a:spLocks noGrp="1"/>
          </p:cNvSpPr>
          <p:nvPr>
            <p:ph type="sldNum" sz="quarter" idx="12"/>
          </p:nvPr>
        </p:nvSpPr>
        <p:spPr/>
        <p:txBody>
          <a:bodyPr/>
          <a:lstStyle/>
          <a:p>
            <a:fld id="{934C0642-4071-7D48-AFF8-BD27182896CC}" type="slidenum">
              <a:rPr lang="en-US" smtClean="0"/>
              <a:t>8</a:t>
            </a:fld>
            <a:endParaRPr lang="en-US"/>
          </a:p>
        </p:txBody>
      </p:sp>
    </p:spTree>
    <p:extLst>
      <p:ext uri="{BB962C8B-B14F-4D97-AF65-F5344CB8AC3E}">
        <p14:creationId xmlns:p14="http://schemas.microsoft.com/office/powerpoint/2010/main" val="299855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98467-CA6F-0D5B-78D0-9D252DAEEF16}"/>
              </a:ext>
            </a:extLst>
          </p:cNvPr>
          <p:cNvSpPr>
            <a:spLocks noGrp="1"/>
          </p:cNvSpPr>
          <p:nvPr>
            <p:ph type="title"/>
          </p:nvPr>
        </p:nvSpPr>
        <p:spPr/>
        <p:txBody>
          <a:bodyPr/>
          <a:lstStyle/>
          <a:p>
            <a:r>
              <a:rPr lang="en-US" dirty="0"/>
              <a:t>Example </a:t>
            </a:r>
            <a:r>
              <a:rPr lang="en-US" dirty="0" err="1"/>
              <a:t>dataframe</a:t>
            </a:r>
            <a:r>
              <a:rPr lang="en-US" dirty="0"/>
              <a:t>, again</a:t>
            </a:r>
          </a:p>
        </p:txBody>
      </p:sp>
      <p:sp>
        <p:nvSpPr>
          <p:cNvPr id="3" name="Content Placeholder 2">
            <a:extLst>
              <a:ext uri="{FF2B5EF4-FFF2-40B4-BE49-F238E27FC236}">
                <a16:creationId xmlns:a16="http://schemas.microsoft.com/office/drawing/2014/main" id="{AA8AC37A-73AD-B5B1-4264-C634AE2299F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60546CE6-03EE-A263-4423-3AAFFAA8C6C5}"/>
              </a:ext>
            </a:extLst>
          </p:cNvPr>
          <p:cNvSpPr>
            <a:spLocks noGrp="1"/>
          </p:cNvSpPr>
          <p:nvPr>
            <p:ph type="sldNum" sz="quarter" idx="12"/>
          </p:nvPr>
        </p:nvSpPr>
        <p:spPr/>
        <p:txBody>
          <a:bodyPr/>
          <a:lstStyle/>
          <a:p>
            <a:fld id="{934C0642-4071-7D48-AFF8-BD27182896CC}" type="slidenum">
              <a:rPr lang="en-US" smtClean="0"/>
              <a:t>9</a:t>
            </a:fld>
            <a:endParaRPr lang="en-US"/>
          </a:p>
        </p:txBody>
      </p:sp>
      <p:pic>
        <p:nvPicPr>
          <p:cNvPr id="5" name="Picture 4">
            <a:extLst>
              <a:ext uri="{FF2B5EF4-FFF2-40B4-BE49-F238E27FC236}">
                <a16:creationId xmlns:a16="http://schemas.microsoft.com/office/drawing/2014/main" id="{1D2CCE54-EF46-AC75-9167-7004DC2C5075}"/>
              </a:ext>
            </a:extLst>
          </p:cNvPr>
          <p:cNvPicPr>
            <a:picLocks noChangeAspect="1"/>
          </p:cNvPicPr>
          <p:nvPr/>
        </p:nvPicPr>
        <p:blipFill>
          <a:blip r:embed="rId3"/>
          <a:stretch>
            <a:fillRect/>
          </a:stretch>
        </p:blipFill>
        <p:spPr>
          <a:xfrm>
            <a:off x="2061557" y="1361994"/>
            <a:ext cx="7358925" cy="5176918"/>
          </a:xfrm>
          <a:prstGeom prst="rect">
            <a:avLst/>
          </a:prstGeom>
        </p:spPr>
      </p:pic>
    </p:spTree>
    <p:extLst>
      <p:ext uri="{BB962C8B-B14F-4D97-AF65-F5344CB8AC3E}">
        <p14:creationId xmlns:p14="http://schemas.microsoft.com/office/powerpoint/2010/main" val="15055384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22492</TotalTime>
  <Words>1173</Words>
  <Application>Microsoft Macintosh PowerPoint</Application>
  <PresentationFormat>Widescreen</PresentationFormat>
  <Paragraphs>492</Paragraphs>
  <Slides>21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Objectives for today</vt:lpstr>
      <vt:lpstr>Recap – key concept from lecture 2</vt:lpstr>
      <vt:lpstr>Side note: Electricity infrastructure </vt:lpstr>
      <vt:lpstr>Example problem: Prediction or inference?</vt:lpstr>
      <vt:lpstr>Example problem: Prediction or inference?</vt:lpstr>
      <vt:lpstr>Some terminology: Prediction</vt:lpstr>
      <vt:lpstr>What’s an observation in this dataframe?</vt:lpstr>
      <vt:lpstr>Prediction with PG&amp;E data</vt:lpstr>
      <vt:lpstr>Example dataframe, again</vt:lpstr>
      <vt:lpstr>Let’s work with jupyter notebooks</vt:lpstr>
      <vt:lpstr>Merge</vt:lpstr>
      <vt:lpstr>Joining two tables</vt:lpstr>
      <vt:lpstr>Joining two tables</vt:lpstr>
      <vt:lpstr>Merge types</vt:lpstr>
      <vt:lpstr>Let’s try this in a jupyter notebook</vt:lpstr>
      <vt:lpstr>Groupby</vt:lpstr>
      <vt:lpstr>Manipulating Granularity: Group By</vt:lpstr>
      <vt:lpstr>Manipulating Granularity: Group By</vt:lpstr>
      <vt:lpstr>Manipulating Granularity: Group By</vt:lpstr>
      <vt:lpstr>Manipulating Granularity: Group By</vt:lpstr>
      <vt:lpstr>Manipulating Granularity: Group By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Learning for Energy and Environment</dc:title>
  <dc:creator>Microsoft Office User</dc:creator>
  <cp:lastModifiedBy>Duncan Callaway</cp:lastModifiedBy>
  <cp:revision>295</cp:revision>
  <dcterms:created xsi:type="dcterms:W3CDTF">2018-08-20T12:51:30Z</dcterms:created>
  <dcterms:modified xsi:type="dcterms:W3CDTF">2023-09-05T23:55:28Z</dcterms:modified>
</cp:coreProperties>
</file>