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9" r:id="rId3"/>
    <p:sldId id="257" r:id="rId4"/>
    <p:sldId id="266" r:id="rId5"/>
    <p:sldId id="258" r:id="rId6"/>
    <p:sldId id="261" r:id="rId7"/>
    <p:sldId id="262" r:id="rId8"/>
    <p:sldId id="263" r:id="rId9"/>
    <p:sldId id="264" r:id="rId10"/>
    <p:sldId id="276" r:id="rId11"/>
    <p:sldId id="265" r:id="rId12"/>
    <p:sldId id="267" r:id="rId13"/>
    <p:sldId id="268" r:id="rId14"/>
    <p:sldId id="269" r:id="rId15"/>
    <p:sldId id="270" r:id="rId16"/>
    <p:sldId id="272" r:id="rId17"/>
    <p:sldId id="273" r:id="rId18"/>
    <p:sldId id="275" r:id="rId19"/>
    <p:sldId id="260"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6" d="100"/>
          <a:sy n="76" d="100"/>
        </p:scale>
        <p:origin x="-204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F434F6-7EB9-3B40-BCD4-8F5836D4C69A}" type="datetimeFigureOut">
              <a:rPr lang="en-US" smtClean="0"/>
              <a:t>5/23/14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EA60EF-6919-5B4B-A8AB-7FFB6EF05A8F}" type="slidenum">
              <a:rPr lang="en-US" smtClean="0"/>
              <a:t>‹#›</a:t>
            </a:fld>
            <a:endParaRPr lang="en-US"/>
          </a:p>
        </p:txBody>
      </p:sp>
    </p:spTree>
    <p:extLst>
      <p:ext uri="{BB962C8B-B14F-4D97-AF65-F5344CB8AC3E}">
        <p14:creationId xmlns:p14="http://schemas.microsoft.com/office/powerpoint/2010/main" val="423340700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6EA60EF-6919-5B4B-A8AB-7FFB6EF05A8F}" type="slidenum">
              <a:rPr lang="en-US" smtClean="0"/>
              <a:t>10</a:t>
            </a:fld>
            <a:endParaRPr lang="en-US"/>
          </a:p>
        </p:txBody>
      </p:sp>
    </p:spTree>
    <p:extLst>
      <p:ext uri="{BB962C8B-B14F-4D97-AF65-F5344CB8AC3E}">
        <p14:creationId xmlns:p14="http://schemas.microsoft.com/office/powerpoint/2010/main" val="629851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150D65-C64D-44FB-9152-4CC2DE0C9198}" type="datetime1">
              <a:rPr lang="en-US" smtClean="0"/>
              <a:pPr/>
              <a:t>5/23/14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635EB0-D091-417E-ACD5-D65E1C7D8524}" type="datetime1">
              <a:rPr lang="en-US" smtClean="0"/>
              <a:pPr/>
              <a:t>5/23/14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A09F9-C7D6-4C52-A7E8-5101239A0BA2}" type="datetime1">
              <a:rPr lang="en-US" smtClean="0"/>
              <a:pPr/>
              <a:t>5/23/14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E64A4-35FB-42B6-9183-2C0CE0E36649}" type="datetime1">
              <a:rPr lang="en-US" smtClean="0"/>
              <a:pPr/>
              <a:t>5/23/14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2683B9-6ECA-47FA-93CF-B124A0FAC208}" type="datetime1">
              <a:rPr lang="en-US" smtClean="0"/>
              <a:pPr/>
              <a:t>5/23/14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5FF66B-9476-4BB3-85E9-E01854F07F90}" type="datetime1">
              <a:rPr lang="en-US" smtClean="0"/>
              <a:pPr/>
              <a:t>5/23/14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B23FBD-8F7D-4F85-8085-67BFDB05CB71}" type="datetime1">
              <a:rPr lang="en-US" smtClean="0"/>
              <a:pPr/>
              <a:t>5/23/14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EBEB0A-9E3D-4B14-9782-E2AE3DA60D96}" type="slidenum">
              <a:rPr lang="en-US" smtClean="0"/>
              <a:pPr/>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5D789A-1220-4441-8676-44A034051BFD}" type="datetime1">
              <a:rPr lang="en-US" smtClean="0"/>
              <a:pPr/>
              <a:t>5/23/14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98A266-E364-4B5E-98DD-432668182E1E}" type="datetime1">
              <a:rPr lang="en-US" smtClean="0"/>
              <a:pPr/>
              <a:t>5/23/14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3F2040-9975-4642-A906-1DF87F8BE202}" type="datetime1">
              <a:rPr lang="en-US" smtClean="0"/>
              <a:pPr/>
              <a:t>5/23/14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E52B4A-BA08-4841-AB08-A0D822ABC34D}" type="datetime1">
              <a:rPr lang="en-US" smtClean="0"/>
              <a:pPr/>
              <a:t>5/23/14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75D48070-6A81-47D0-9810-1540B9FEFF61}" type="datetime1">
              <a:rPr lang="en-US" smtClean="0"/>
              <a:pPr/>
              <a:t>5/23/14</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dirty="0"/>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BFEBEB0A-9E3D-4B14-9782-E2AE3DA60D96}" type="slidenum">
              <a:rPr lang="en-US" smtClean="0"/>
              <a:pPr/>
              <a:t>‹#›</a:t>
            </a:fld>
            <a:endParaRPr lang="en-US" dirty="0"/>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730605"/>
            <a:ext cx="7543800" cy="1524000"/>
          </a:xfrm>
        </p:spPr>
        <p:txBody>
          <a:bodyPr/>
          <a:lstStyle/>
          <a:p>
            <a:r>
              <a:rPr lang="en-US" sz="4800" dirty="0" smtClean="0"/>
              <a:t>18</a:t>
            </a:r>
            <a:r>
              <a:rPr lang="en-US" sz="4800" dirty="0" smtClean="0"/>
              <a:t> </a:t>
            </a:r>
            <a:r>
              <a:rPr lang="en-US" sz="4800" dirty="0" smtClean="0"/>
              <a:t>open datasets, APIs and open source projects you can start hacking today</a:t>
            </a:r>
            <a:endParaRPr lang="en-US" sz="4800" dirty="0"/>
          </a:p>
        </p:txBody>
      </p:sp>
      <p:sp>
        <p:nvSpPr>
          <p:cNvPr id="3" name="Subtitle 2"/>
          <p:cNvSpPr>
            <a:spLocks noGrp="1"/>
          </p:cNvSpPr>
          <p:nvPr>
            <p:ph type="subTitle" idx="1"/>
          </p:nvPr>
        </p:nvSpPr>
        <p:spPr>
          <a:xfrm>
            <a:off x="0" y="5221168"/>
            <a:ext cx="9144000" cy="990600"/>
          </a:xfrm>
        </p:spPr>
        <p:txBody>
          <a:bodyPr>
            <a:normAutofit/>
          </a:bodyPr>
          <a:lstStyle/>
          <a:p>
            <a:pPr algn="ctr"/>
            <a:r>
              <a:rPr lang="en-US" dirty="0" smtClean="0"/>
              <a:t>Charles Duncan - @</a:t>
            </a:r>
            <a:r>
              <a:rPr lang="en-US" dirty="0" err="1" smtClean="0"/>
              <a:t>duncanreporting</a:t>
            </a:r>
            <a:endParaRPr lang="en-US" dirty="0" smtClean="0"/>
          </a:p>
          <a:p>
            <a:pPr algn="ctr"/>
            <a:r>
              <a:rPr lang="en-US" sz="2000" dirty="0"/>
              <a:t>Get this presentation at </a:t>
            </a:r>
            <a:r>
              <a:rPr lang="en-US" sz="2000" dirty="0" err="1"/>
              <a:t>github.com</a:t>
            </a:r>
            <a:r>
              <a:rPr lang="en-US" sz="2000" dirty="0"/>
              <a:t>/</a:t>
            </a:r>
            <a:r>
              <a:rPr lang="en-US" sz="2000" dirty="0" err="1"/>
              <a:t>duncancc</a:t>
            </a:r>
            <a:r>
              <a:rPr lang="en-US" sz="2000" dirty="0"/>
              <a:t>/citycamp14</a:t>
            </a:r>
          </a:p>
          <a:p>
            <a:pPr algn="ctr"/>
            <a:endParaRPr lang="en-US" dirty="0"/>
          </a:p>
        </p:txBody>
      </p:sp>
    </p:spTree>
    <p:extLst>
      <p:ext uri="{BB962C8B-B14F-4D97-AF65-F5344CB8AC3E}">
        <p14:creationId xmlns:p14="http://schemas.microsoft.com/office/powerpoint/2010/main" val="2531844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Statewide GIS data</a:t>
            </a:r>
            <a:endParaRPr lang="en-US" dirty="0"/>
          </a:p>
        </p:txBody>
      </p:sp>
      <p:sp>
        <p:nvSpPr>
          <p:cNvPr id="3" name="Content Placeholder 2"/>
          <p:cNvSpPr>
            <a:spLocks noGrp="1"/>
          </p:cNvSpPr>
          <p:nvPr>
            <p:ph idx="1"/>
          </p:nvPr>
        </p:nvSpPr>
        <p:spPr>
          <a:xfrm>
            <a:off x="762000" y="869632"/>
            <a:ext cx="7543800" cy="3886200"/>
          </a:xfrm>
        </p:spPr>
        <p:txBody>
          <a:bodyPr>
            <a:normAutofit fontScale="92500" lnSpcReduction="10000"/>
          </a:bodyPr>
          <a:lstStyle/>
          <a:p>
            <a:pPr marL="0" indent="0">
              <a:buNone/>
            </a:pPr>
            <a:r>
              <a:rPr lang="en-US" b="1" dirty="0"/>
              <a:t>§ 132-10.  Qualified exception for geographical information systems</a:t>
            </a:r>
            <a:r>
              <a:rPr lang="en-US" dirty="0"/>
              <a:t>.</a:t>
            </a:r>
          </a:p>
          <a:p>
            <a:pPr marL="0" indent="0">
              <a:buNone/>
            </a:pPr>
            <a:r>
              <a:rPr lang="en-US" dirty="0"/>
              <a:t>Geographical information systems databases and data files developed and operated by counties and cities are public records within the meaning of this Chapter. The county or city shall provide public access to such systems by public access terminals or other output </a:t>
            </a:r>
            <a:r>
              <a:rPr lang="en-US" dirty="0" smtClean="0"/>
              <a:t>devices…</a:t>
            </a:r>
          </a:p>
          <a:p>
            <a:endParaRPr lang="en-US" dirty="0" smtClean="0"/>
          </a:p>
          <a:p>
            <a:pPr marL="0" indent="0">
              <a:buNone/>
            </a:pPr>
            <a:r>
              <a:rPr lang="en-US" dirty="0" smtClean="0"/>
              <a:t>Wake County: </a:t>
            </a:r>
            <a:r>
              <a:rPr lang="en-US" dirty="0" err="1" smtClean="0"/>
              <a:t>wakegov.com</a:t>
            </a:r>
            <a:r>
              <a:rPr lang="en-US" dirty="0"/>
              <a:t>/</a:t>
            </a:r>
            <a:r>
              <a:rPr lang="en-US" dirty="0" err="1"/>
              <a:t>gis</a:t>
            </a:r>
            <a:r>
              <a:rPr lang="en-US" dirty="0"/>
              <a:t>/services/Pages/</a:t>
            </a:r>
            <a:r>
              <a:rPr lang="en-US" dirty="0" err="1" smtClean="0"/>
              <a:t>data.aspx</a:t>
            </a:r>
            <a:endParaRPr lang="en-US" dirty="0" smtClean="0"/>
          </a:p>
          <a:p>
            <a:pPr marL="0" indent="0">
              <a:buNone/>
            </a:pPr>
            <a:r>
              <a:rPr lang="en-US" dirty="0"/>
              <a:t>Mecklenburg: http://</a:t>
            </a:r>
            <a:r>
              <a:rPr lang="en-US" dirty="0" err="1"/>
              <a:t>maps.co.mecklenburg.nc.us</a:t>
            </a:r>
            <a:r>
              <a:rPr lang="en-US" dirty="0"/>
              <a:t>/</a:t>
            </a:r>
            <a:r>
              <a:rPr lang="en-US" dirty="0" err="1" smtClean="0"/>
              <a:t>openmapping</a:t>
            </a:r>
            <a:endParaRPr lang="en-US" dirty="0"/>
          </a:p>
          <a:p>
            <a:pPr marL="0" indent="0">
              <a:buNone/>
            </a:pPr>
            <a:r>
              <a:rPr lang="en-US" dirty="0"/>
              <a:t>State level: </a:t>
            </a:r>
            <a:r>
              <a:rPr lang="en-US" dirty="0" err="1" smtClean="0"/>
              <a:t>cgia.state.nc.us</a:t>
            </a:r>
            <a:endParaRPr lang="en-US" dirty="0" smtClean="0"/>
          </a:p>
        </p:txBody>
      </p:sp>
    </p:spTree>
    <p:extLst>
      <p:ext uri="{BB962C8B-B14F-4D97-AF65-F5344CB8AC3E}">
        <p14:creationId xmlns:p14="http://schemas.microsoft.com/office/powerpoint/2010/main" val="94770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 political ad buys</a:t>
            </a:r>
            <a:endParaRPr lang="en-US" dirty="0"/>
          </a:p>
        </p:txBody>
      </p:sp>
      <p:sp>
        <p:nvSpPr>
          <p:cNvPr id="3" name="Content Placeholder 2"/>
          <p:cNvSpPr>
            <a:spLocks noGrp="1"/>
          </p:cNvSpPr>
          <p:nvPr>
            <p:ph idx="1"/>
          </p:nvPr>
        </p:nvSpPr>
        <p:spPr>
          <a:xfrm>
            <a:off x="762000" y="685799"/>
            <a:ext cx="5019314" cy="4478067"/>
          </a:xfrm>
        </p:spPr>
        <p:txBody>
          <a:bodyPr>
            <a:normAutofit fontScale="92500" lnSpcReduction="20000"/>
          </a:bodyPr>
          <a:lstStyle/>
          <a:p>
            <a:r>
              <a:rPr lang="en-US" dirty="0" smtClean="0"/>
              <a:t>Data now available online from the FCC in some markets to track political ad buys</a:t>
            </a:r>
          </a:p>
          <a:p>
            <a:r>
              <a:rPr lang="en-US" dirty="0" smtClean="0"/>
              <a:t>The “political file” is a public record and gives expenditures by parties, elections etc.</a:t>
            </a:r>
          </a:p>
          <a:p>
            <a:r>
              <a:rPr lang="en-US" dirty="0" smtClean="0"/>
              <a:t>This is an election year, lots of money will be going around to influence voters</a:t>
            </a:r>
          </a:p>
          <a:p>
            <a:r>
              <a:rPr lang="en-US" dirty="0" smtClean="0"/>
              <a:t>I would love an app that could tell me who paid for a political commercial when it comes on TV</a:t>
            </a:r>
          </a:p>
          <a:p>
            <a:r>
              <a:rPr lang="en-US" dirty="0" smtClean="0"/>
              <a:t>Ex: </a:t>
            </a:r>
            <a:r>
              <a:rPr lang="en-US" dirty="0" err="1" smtClean="0"/>
              <a:t>stations.fcc.gov</a:t>
            </a:r>
            <a:r>
              <a:rPr lang="en-US" dirty="0"/>
              <a:t>/station-profile/</a:t>
            </a:r>
            <a:r>
              <a:rPr lang="en-US" dirty="0" err="1"/>
              <a:t>wral-tv</a:t>
            </a:r>
            <a:r>
              <a:rPr lang="en-US" dirty="0"/>
              <a:t>/political-files/browse-%</a:t>
            </a:r>
            <a:r>
              <a:rPr lang="en-US" dirty="0" smtClean="0"/>
              <a:t>3E2014</a:t>
            </a:r>
          </a:p>
          <a:p>
            <a:r>
              <a:rPr lang="en-US" dirty="0"/>
              <a:t>API: </a:t>
            </a:r>
            <a:r>
              <a:rPr lang="en-US" dirty="0" err="1" smtClean="0"/>
              <a:t>stations.fcc.gov</a:t>
            </a:r>
            <a:r>
              <a:rPr lang="en-US" dirty="0"/>
              <a:t>/developer/</a:t>
            </a:r>
          </a:p>
        </p:txBody>
      </p:sp>
      <p:pic>
        <p:nvPicPr>
          <p:cNvPr id="4" name="Picture 3" descr="7774615396_34bd69598f_m.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4986" y="835460"/>
            <a:ext cx="3050084" cy="4044310"/>
          </a:xfrm>
          <a:prstGeom prst="rect">
            <a:avLst/>
          </a:prstGeom>
        </p:spPr>
      </p:pic>
    </p:spTree>
    <p:extLst>
      <p:ext uri="{BB962C8B-B14F-4D97-AF65-F5344CB8AC3E}">
        <p14:creationId xmlns:p14="http://schemas.microsoft.com/office/powerpoint/2010/main" val="3970494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nerds unite!</a:t>
            </a:r>
            <a:endParaRPr lang="en-US" dirty="0"/>
          </a:p>
        </p:txBody>
      </p:sp>
      <p:sp>
        <p:nvSpPr>
          <p:cNvPr id="3" name="Content Placeholder 2"/>
          <p:cNvSpPr>
            <a:spLocks noGrp="1"/>
          </p:cNvSpPr>
          <p:nvPr>
            <p:ph idx="1"/>
          </p:nvPr>
        </p:nvSpPr>
        <p:spPr/>
        <p:txBody>
          <a:bodyPr/>
          <a:lstStyle/>
          <a:p>
            <a:r>
              <a:rPr lang="en-US" dirty="0" err="1"/>
              <a:t>Streetmix</a:t>
            </a:r>
            <a:r>
              <a:rPr lang="en-US" dirty="0"/>
              <a:t> is an interactive street section builder that helps community members mockup the streets they'd like to live on and offer these mockups as future plans for city officials and planners</a:t>
            </a:r>
            <a:r>
              <a:rPr lang="en-US" dirty="0" smtClean="0"/>
              <a:t>.</a:t>
            </a:r>
          </a:p>
          <a:p>
            <a:r>
              <a:rPr lang="en-US" dirty="0" smtClean="0"/>
              <a:t>Redeploy for your town or build on top of it to help increase public participation in the planning process</a:t>
            </a:r>
          </a:p>
          <a:p>
            <a:r>
              <a:rPr lang="en-US" dirty="0" err="1" smtClean="0"/>
              <a:t>streetmix.net</a:t>
            </a:r>
            <a:endParaRPr lang="en-US" dirty="0" smtClean="0"/>
          </a:p>
          <a:p>
            <a:r>
              <a:rPr lang="en-US" dirty="0" err="1"/>
              <a:t>github.com</a:t>
            </a:r>
            <a:r>
              <a:rPr lang="en-US" dirty="0"/>
              <a:t>/</a:t>
            </a:r>
            <a:r>
              <a:rPr lang="en-US" dirty="0" err="1"/>
              <a:t>codeforamerica</a:t>
            </a:r>
            <a:r>
              <a:rPr lang="en-US" dirty="0"/>
              <a:t>/</a:t>
            </a:r>
            <a:r>
              <a:rPr lang="en-US" dirty="0" err="1"/>
              <a:t>streetmix</a:t>
            </a:r>
            <a:endParaRPr lang="en-US" dirty="0"/>
          </a:p>
        </p:txBody>
      </p:sp>
    </p:spTree>
    <p:extLst>
      <p:ext uri="{BB962C8B-B14F-4D97-AF65-F5344CB8AC3E}">
        <p14:creationId xmlns:p14="http://schemas.microsoft.com/office/powerpoint/2010/main" val="3097111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 can kill you</a:t>
            </a:r>
            <a:endParaRPr lang="en-US" dirty="0"/>
          </a:p>
        </p:txBody>
      </p:sp>
      <p:sp>
        <p:nvSpPr>
          <p:cNvPr id="3" name="Content Placeholder 2"/>
          <p:cNvSpPr>
            <a:spLocks noGrp="1"/>
          </p:cNvSpPr>
          <p:nvPr>
            <p:ph idx="1"/>
          </p:nvPr>
        </p:nvSpPr>
        <p:spPr/>
        <p:txBody>
          <a:bodyPr>
            <a:normAutofit lnSpcReduction="10000"/>
          </a:bodyPr>
          <a:lstStyle/>
          <a:p>
            <a:r>
              <a:rPr lang="en-US" dirty="0" smtClean="0"/>
              <a:t>Every summer lakes are closed to swimming because of bacteria</a:t>
            </a:r>
          </a:p>
          <a:p>
            <a:r>
              <a:rPr lang="en-US" dirty="0" smtClean="0"/>
              <a:t>Track which lakes are open, which could close and the overall quality</a:t>
            </a:r>
          </a:p>
          <a:p>
            <a:r>
              <a:rPr lang="en-US" dirty="0" smtClean="0"/>
              <a:t>Integrat</a:t>
            </a:r>
            <a:r>
              <a:rPr lang="en-US" dirty="0" smtClean="0"/>
              <a:t>e swimming hole reviews and other cool stuff</a:t>
            </a:r>
          </a:p>
          <a:p>
            <a:r>
              <a:rPr lang="en-US" dirty="0" smtClean="0"/>
              <a:t>Keep kids from getting E. coli swimming in polluted lakes</a:t>
            </a:r>
          </a:p>
          <a:p>
            <a:r>
              <a:rPr lang="en-US" dirty="0" smtClean="0"/>
              <a:t>Wake Co. data</a:t>
            </a:r>
            <a:r>
              <a:rPr lang="en-US" dirty="0"/>
              <a:t> </a:t>
            </a:r>
            <a:r>
              <a:rPr lang="en-US" dirty="0" smtClean="0"/>
              <a:t>updated weekly. What’s available for your community?</a:t>
            </a:r>
          </a:p>
          <a:p>
            <a:r>
              <a:rPr lang="en-US" dirty="0" err="1" smtClean="0"/>
              <a:t>wakegov.com</a:t>
            </a:r>
            <a:r>
              <a:rPr lang="en-US" dirty="0"/>
              <a:t>/water/recreational/Pages/</a:t>
            </a:r>
            <a:r>
              <a:rPr lang="en-US" dirty="0" err="1"/>
              <a:t>data.aspx</a:t>
            </a:r>
            <a:endParaRPr lang="en-US" dirty="0"/>
          </a:p>
        </p:txBody>
      </p:sp>
    </p:spTree>
    <p:extLst>
      <p:ext uri="{BB962C8B-B14F-4D97-AF65-F5344CB8AC3E}">
        <p14:creationId xmlns:p14="http://schemas.microsoft.com/office/powerpoint/2010/main" val="4275950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Scrape all the sites</a:t>
            </a:r>
            <a:endParaRPr lang="en-US" dirty="0"/>
          </a:p>
        </p:txBody>
      </p:sp>
      <p:sp>
        <p:nvSpPr>
          <p:cNvPr id="3" name="Content Placeholder 2"/>
          <p:cNvSpPr>
            <a:spLocks noGrp="1"/>
          </p:cNvSpPr>
          <p:nvPr>
            <p:ph idx="1"/>
          </p:nvPr>
        </p:nvSpPr>
        <p:spPr/>
        <p:txBody>
          <a:bodyPr/>
          <a:lstStyle/>
          <a:p>
            <a:endParaRPr lang="en-US" dirty="0"/>
          </a:p>
          <a:p>
            <a:r>
              <a:rPr lang="en-US" dirty="0" err="1"/>
              <a:t>Wanna</a:t>
            </a:r>
            <a:r>
              <a:rPr lang="en-US" dirty="0"/>
              <a:t> build an app? You’re </a:t>
            </a:r>
            <a:r>
              <a:rPr lang="en-US" dirty="0" err="1"/>
              <a:t>gonna</a:t>
            </a:r>
            <a:r>
              <a:rPr lang="en-US" dirty="0"/>
              <a:t> need </a:t>
            </a:r>
            <a:r>
              <a:rPr lang="en-US" dirty="0" smtClean="0"/>
              <a:t>data.</a:t>
            </a:r>
          </a:p>
          <a:p>
            <a:r>
              <a:rPr lang="en-US" dirty="0" smtClean="0"/>
              <a:t>Useful tool for your web-scraping pleasure</a:t>
            </a:r>
          </a:p>
          <a:p>
            <a:r>
              <a:rPr lang="en-US" dirty="0" smtClean="0"/>
              <a:t>Extract data from websites, PDFs, Twitter</a:t>
            </a:r>
          </a:p>
          <a:p>
            <a:r>
              <a:rPr lang="en-US" dirty="0" smtClean="0"/>
              <a:t>Leave your scraper running from the cloud</a:t>
            </a:r>
          </a:p>
          <a:p>
            <a:r>
              <a:rPr lang="en-US" dirty="0" err="1" smtClean="0"/>
              <a:t>scraperwiki.com</a:t>
            </a:r>
            <a:endParaRPr lang="en-US" dirty="0" smtClean="0"/>
          </a:p>
          <a:p>
            <a:r>
              <a:rPr lang="en-US" dirty="0" smtClean="0"/>
              <a:t>You will thank me for this</a:t>
            </a:r>
            <a:endParaRPr lang="en-US" dirty="0"/>
          </a:p>
        </p:txBody>
      </p:sp>
    </p:spTree>
    <p:extLst>
      <p:ext uri="{BB962C8B-B14F-4D97-AF65-F5344CB8AC3E}">
        <p14:creationId xmlns:p14="http://schemas.microsoft.com/office/powerpoint/2010/main" val="915399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OpenBlock</a:t>
            </a:r>
            <a:r>
              <a:rPr lang="en-US" dirty="0" smtClean="0"/>
              <a:t> is awesome</a:t>
            </a:r>
            <a:endParaRPr lang="en-US" dirty="0"/>
          </a:p>
        </p:txBody>
      </p:sp>
      <p:sp>
        <p:nvSpPr>
          <p:cNvPr id="3" name="Content Placeholder 2"/>
          <p:cNvSpPr>
            <a:spLocks noGrp="1"/>
          </p:cNvSpPr>
          <p:nvPr>
            <p:ph idx="1"/>
          </p:nvPr>
        </p:nvSpPr>
        <p:spPr/>
        <p:txBody>
          <a:bodyPr/>
          <a:lstStyle/>
          <a:p>
            <a:r>
              <a:rPr lang="en-US" dirty="0"/>
              <a:t>W</a:t>
            </a:r>
            <a:r>
              <a:rPr lang="en-US" dirty="0" smtClean="0"/>
              <a:t>eb </a:t>
            </a:r>
            <a:r>
              <a:rPr lang="en-US" dirty="0"/>
              <a:t>application and </a:t>
            </a:r>
            <a:r>
              <a:rPr lang="en-US" dirty="0" err="1"/>
              <a:t>RESTful</a:t>
            </a:r>
            <a:r>
              <a:rPr lang="en-US" dirty="0"/>
              <a:t> service that allows users to browse and search their local area for "hyper-local news" - to see what's going on recently in the immediate geographic area</a:t>
            </a:r>
            <a:r>
              <a:rPr lang="en-US" dirty="0" smtClean="0"/>
              <a:t>.</a:t>
            </a:r>
          </a:p>
          <a:p>
            <a:r>
              <a:rPr lang="en-US" dirty="0" smtClean="0"/>
              <a:t>Connect to data coming out of local </a:t>
            </a:r>
            <a:r>
              <a:rPr lang="en-US" dirty="0" err="1" smtClean="0"/>
              <a:t>gov</a:t>
            </a:r>
            <a:r>
              <a:rPr lang="en-US" dirty="0" smtClean="0"/>
              <a:t> in your area, make it accessible </a:t>
            </a:r>
          </a:p>
          <a:p>
            <a:r>
              <a:rPr lang="en-US" dirty="0" smtClean="0"/>
              <a:t>Anything with a date and location, add it to </a:t>
            </a:r>
            <a:r>
              <a:rPr lang="en-US" dirty="0" err="1" smtClean="0"/>
              <a:t>OpenBlock</a:t>
            </a:r>
            <a:endParaRPr lang="en-US" dirty="0" smtClean="0"/>
          </a:p>
          <a:p>
            <a:r>
              <a:rPr lang="en-US" dirty="0" err="1" smtClean="0"/>
              <a:t>github.com</a:t>
            </a:r>
            <a:r>
              <a:rPr lang="en-US" dirty="0"/>
              <a:t>/</a:t>
            </a:r>
            <a:r>
              <a:rPr lang="en-US" dirty="0" err="1"/>
              <a:t>openplans</a:t>
            </a:r>
            <a:r>
              <a:rPr lang="en-US" dirty="0"/>
              <a:t>/</a:t>
            </a:r>
            <a:r>
              <a:rPr lang="en-US" dirty="0" err="1"/>
              <a:t>openblock</a:t>
            </a:r>
            <a:endParaRPr lang="en-US" dirty="0"/>
          </a:p>
        </p:txBody>
      </p:sp>
    </p:spTree>
    <p:extLst>
      <p:ext uri="{BB962C8B-B14F-4D97-AF65-F5344CB8AC3E}">
        <p14:creationId xmlns:p14="http://schemas.microsoft.com/office/powerpoint/2010/main" val="1640526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543800" cy="1600200"/>
          </a:xfrm>
        </p:spPr>
        <p:txBody>
          <a:bodyPr>
            <a:normAutofit fontScale="90000"/>
          </a:bodyPr>
          <a:lstStyle/>
          <a:p>
            <a:r>
              <a:rPr lang="en-US" dirty="0" smtClean="0"/>
              <a:t>Include weather in your app</a:t>
            </a:r>
            <a:endParaRPr lang="en-US" dirty="0"/>
          </a:p>
        </p:txBody>
      </p:sp>
      <p:sp>
        <p:nvSpPr>
          <p:cNvPr id="3" name="Content Placeholder 2"/>
          <p:cNvSpPr>
            <a:spLocks noGrp="1"/>
          </p:cNvSpPr>
          <p:nvPr>
            <p:ph idx="1"/>
          </p:nvPr>
        </p:nvSpPr>
        <p:spPr/>
        <p:txBody>
          <a:bodyPr/>
          <a:lstStyle/>
          <a:p>
            <a:r>
              <a:rPr lang="en-US" dirty="0" smtClean="0"/>
              <a:t>Building an app for travel, parks, bike paths, etc.?</a:t>
            </a:r>
          </a:p>
          <a:p>
            <a:r>
              <a:rPr lang="en-US" dirty="0" smtClean="0"/>
              <a:t>Feed local weather data into your app</a:t>
            </a:r>
          </a:p>
          <a:p>
            <a:r>
              <a:rPr lang="en-US" dirty="0" smtClean="0"/>
              <a:t>XML data feeds for, basically, everywhere </a:t>
            </a:r>
          </a:p>
          <a:p>
            <a:r>
              <a:rPr lang="en-US" dirty="0" smtClean="0"/>
              <a:t>Current and historical data</a:t>
            </a:r>
          </a:p>
          <a:p>
            <a:r>
              <a:rPr lang="en-US" dirty="0" smtClean="0"/>
              <a:t>There are 92 weather stations in NC sending out data</a:t>
            </a:r>
          </a:p>
          <a:p>
            <a:r>
              <a:rPr lang="en-US" dirty="0" smtClean="0"/>
              <a:t>Your tax dollars at work</a:t>
            </a:r>
          </a:p>
          <a:p>
            <a:r>
              <a:rPr lang="en-US" dirty="0" err="1" smtClean="0"/>
              <a:t>weather.gov</a:t>
            </a:r>
            <a:endParaRPr lang="en-US" dirty="0" smtClean="0"/>
          </a:p>
          <a:p>
            <a:r>
              <a:rPr lang="en-US" dirty="0"/>
              <a:t>http://w1.weather.gov/xml/</a:t>
            </a:r>
            <a:r>
              <a:rPr lang="en-US" dirty="0" err="1"/>
              <a:t>current_obs</a:t>
            </a:r>
            <a:r>
              <a:rPr lang="en-US" dirty="0"/>
              <a:t>/</a:t>
            </a:r>
            <a:endParaRPr lang="en-US" dirty="0"/>
          </a:p>
        </p:txBody>
      </p:sp>
    </p:spTree>
    <p:extLst>
      <p:ext uri="{BB962C8B-B14F-4D97-AF65-F5344CB8AC3E}">
        <p14:creationId xmlns:p14="http://schemas.microsoft.com/office/powerpoint/2010/main" val="2405968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 of the puppies!</a:t>
            </a:r>
            <a:endParaRPr lang="en-US" dirty="0"/>
          </a:p>
        </p:txBody>
      </p:sp>
      <p:sp>
        <p:nvSpPr>
          <p:cNvPr id="3" name="Content Placeholder 2"/>
          <p:cNvSpPr>
            <a:spLocks noGrp="1"/>
          </p:cNvSpPr>
          <p:nvPr>
            <p:ph idx="1"/>
          </p:nvPr>
        </p:nvSpPr>
        <p:spPr>
          <a:xfrm>
            <a:off x="762000" y="685800"/>
            <a:ext cx="4000065" cy="4695318"/>
          </a:xfrm>
        </p:spPr>
        <p:txBody>
          <a:bodyPr>
            <a:normAutofit/>
          </a:bodyPr>
          <a:lstStyle/>
          <a:p>
            <a:r>
              <a:rPr lang="en-US" dirty="0" err="1" smtClean="0"/>
              <a:t>PetFinder</a:t>
            </a:r>
            <a:r>
              <a:rPr lang="en-US" dirty="0" smtClean="0"/>
              <a:t> API!</a:t>
            </a:r>
          </a:p>
          <a:p>
            <a:r>
              <a:rPr lang="en-US" dirty="0"/>
              <a:t>A</a:t>
            </a:r>
            <a:r>
              <a:rPr lang="en-US" dirty="0" smtClean="0"/>
              <a:t>ccess </a:t>
            </a:r>
            <a:r>
              <a:rPr lang="en-US" dirty="0" err="1"/>
              <a:t>Petfinder's</a:t>
            </a:r>
            <a:r>
              <a:rPr lang="en-US" dirty="0"/>
              <a:t> database of over 300,000 adoptable pets and 11,000 animal welfare </a:t>
            </a:r>
            <a:r>
              <a:rPr lang="en-US" dirty="0" smtClean="0"/>
              <a:t>organizations. </a:t>
            </a:r>
            <a:endParaRPr lang="en-US" dirty="0" smtClean="0"/>
          </a:p>
          <a:p>
            <a:r>
              <a:rPr lang="en-US" dirty="0" smtClean="0"/>
              <a:t>Use </a:t>
            </a:r>
            <a:r>
              <a:rPr lang="en-US" dirty="0"/>
              <a:t>the API to create your own dynamic pet web sites or </a:t>
            </a:r>
            <a:r>
              <a:rPr lang="en-US" dirty="0" smtClean="0"/>
              <a:t>applications.</a:t>
            </a:r>
          </a:p>
          <a:p>
            <a:r>
              <a:rPr lang="en-US" dirty="0" err="1" smtClean="0"/>
              <a:t>petfinder.com</a:t>
            </a:r>
            <a:r>
              <a:rPr lang="en-US" dirty="0"/>
              <a:t>/developers/</a:t>
            </a:r>
            <a:r>
              <a:rPr lang="en-US" dirty="0" err="1"/>
              <a:t>api</a:t>
            </a:r>
            <a:r>
              <a:rPr lang="en-US" dirty="0"/>
              <a:t>-docs</a:t>
            </a:r>
          </a:p>
        </p:txBody>
      </p:sp>
      <p:pic>
        <p:nvPicPr>
          <p:cNvPr id="4" name="Picture 3" descr="rocco in ha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5008" y="217252"/>
            <a:ext cx="3544570" cy="4996750"/>
          </a:xfrm>
          <a:prstGeom prst="rect">
            <a:avLst/>
          </a:prstGeom>
        </p:spPr>
      </p:pic>
    </p:spTree>
    <p:extLst>
      <p:ext uri="{BB962C8B-B14F-4D97-AF65-F5344CB8AC3E}">
        <p14:creationId xmlns:p14="http://schemas.microsoft.com/office/powerpoint/2010/main" val="7192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Raleigh</a:t>
            </a:r>
            <a:endParaRPr lang="en-US" dirty="0"/>
          </a:p>
        </p:txBody>
      </p:sp>
      <p:sp>
        <p:nvSpPr>
          <p:cNvPr id="3" name="Content Placeholder 2"/>
          <p:cNvSpPr>
            <a:spLocks noGrp="1"/>
          </p:cNvSpPr>
          <p:nvPr>
            <p:ph idx="1"/>
          </p:nvPr>
        </p:nvSpPr>
        <p:spPr>
          <a:xfrm>
            <a:off x="762000" y="1036127"/>
            <a:ext cx="7543800" cy="4438321"/>
          </a:xfrm>
        </p:spPr>
        <p:txBody>
          <a:bodyPr>
            <a:normAutofit/>
          </a:bodyPr>
          <a:lstStyle/>
          <a:p>
            <a:r>
              <a:rPr lang="en-US" sz="2800" dirty="0" smtClean="0"/>
              <a:t>Open data site for the City of Raleigh</a:t>
            </a:r>
          </a:p>
          <a:p>
            <a:r>
              <a:rPr lang="en-US" sz="2800" dirty="0" smtClean="0"/>
              <a:t>Data on…Police and fire</a:t>
            </a:r>
          </a:p>
          <a:p>
            <a:pPr lvl="1"/>
            <a:r>
              <a:rPr lang="en-US" sz="2400" dirty="0" smtClean="0"/>
              <a:t>Planning and development</a:t>
            </a:r>
          </a:p>
          <a:p>
            <a:pPr lvl="1"/>
            <a:r>
              <a:rPr lang="en-US" sz="2400" dirty="0" smtClean="0"/>
              <a:t>The city budget</a:t>
            </a:r>
          </a:p>
          <a:p>
            <a:pPr lvl="1"/>
            <a:r>
              <a:rPr lang="en-US" sz="2400" dirty="0" smtClean="0"/>
              <a:t>And much more</a:t>
            </a:r>
            <a:endParaRPr lang="en-US" sz="2400" dirty="0"/>
          </a:p>
          <a:p>
            <a:r>
              <a:rPr lang="en-US" sz="2800" dirty="0"/>
              <a:t>Hack </a:t>
            </a:r>
            <a:r>
              <a:rPr lang="en-US" sz="2800" dirty="0" smtClean="0"/>
              <a:t>it, play with it, visualize it, make it accessible</a:t>
            </a:r>
          </a:p>
          <a:p>
            <a:r>
              <a:rPr lang="en-US" sz="2800" dirty="0" err="1" smtClean="0"/>
              <a:t>data.raleighnc.gov</a:t>
            </a:r>
            <a:r>
              <a:rPr lang="en-US" sz="2800" dirty="0"/>
              <a:t>/</a:t>
            </a:r>
          </a:p>
          <a:p>
            <a:pPr lvl="1"/>
            <a:endParaRPr lang="en-US" dirty="0" smtClean="0"/>
          </a:p>
          <a:p>
            <a:pPr lvl="1"/>
            <a:endParaRPr lang="en-US" dirty="0" smtClean="0"/>
          </a:p>
        </p:txBody>
      </p:sp>
    </p:spTree>
    <p:extLst>
      <p:ext uri="{BB962C8B-B14F-4D97-AF65-F5344CB8AC3E}">
        <p14:creationId xmlns:p14="http://schemas.microsoft.com/office/powerpoint/2010/main" val="666612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 an open data site for your community</a:t>
            </a:r>
            <a:endParaRPr lang="en-US" dirty="0"/>
          </a:p>
        </p:txBody>
      </p:sp>
      <p:sp>
        <p:nvSpPr>
          <p:cNvPr id="3" name="Content Placeholder 2"/>
          <p:cNvSpPr>
            <a:spLocks noGrp="1"/>
          </p:cNvSpPr>
          <p:nvPr>
            <p:ph idx="1"/>
          </p:nvPr>
        </p:nvSpPr>
        <p:spPr/>
        <p:txBody>
          <a:bodyPr/>
          <a:lstStyle/>
          <a:p>
            <a:r>
              <a:rPr lang="en-US" dirty="0" smtClean="0"/>
              <a:t>Put all the available open datasets from your city or county in one place</a:t>
            </a:r>
          </a:p>
          <a:p>
            <a:r>
              <a:rPr lang="en-US" dirty="0" smtClean="0"/>
              <a:t>Advocate for an open data policy from your political leaders</a:t>
            </a:r>
          </a:p>
          <a:p>
            <a:r>
              <a:rPr lang="en-US" dirty="0" smtClean="0"/>
              <a:t>Work to create a culture of open data</a:t>
            </a:r>
          </a:p>
          <a:p>
            <a:r>
              <a:rPr lang="en-US" dirty="0" smtClean="0"/>
              <a:t>Examples…</a:t>
            </a:r>
          </a:p>
          <a:p>
            <a:pPr lvl="1"/>
            <a:r>
              <a:rPr lang="en-US" dirty="0" err="1" smtClean="0"/>
              <a:t>data.raleighnc.gov</a:t>
            </a:r>
            <a:r>
              <a:rPr lang="en-US" dirty="0" smtClean="0"/>
              <a:t>/</a:t>
            </a:r>
          </a:p>
          <a:p>
            <a:pPr lvl="1"/>
            <a:r>
              <a:rPr lang="en-US" dirty="0" err="1" smtClean="0"/>
              <a:t>opendatacatalog.ashevillenc.gov</a:t>
            </a:r>
            <a:r>
              <a:rPr lang="en-US" dirty="0"/>
              <a:t>/</a:t>
            </a:r>
          </a:p>
        </p:txBody>
      </p:sp>
    </p:spTree>
    <p:extLst>
      <p:ext uri="{BB962C8B-B14F-4D97-AF65-F5344CB8AC3E}">
        <p14:creationId xmlns:p14="http://schemas.microsoft.com/office/powerpoint/2010/main" val="1657986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4572000"/>
            <a:ext cx="8093771" cy="1600200"/>
          </a:xfrm>
        </p:spPr>
        <p:txBody>
          <a:bodyPr>
            <a:normAutofit fontScale="90000"/>
          </a:bodyPr>
          <a:lstStyle/>
          <a:p>
            <a:r>
              <a:rPr lang="en-US" dirty="0" err="1" smtClean="0"/>
              <a:t>docHive</a:t>
            </a:r>
            <a:r>
              <a:rPr lang="en-US" dirty="0" smtClean="0"/>
              <a:t>: structured </a:t>
            </a:r>
            <a:r>
              <a:rPr lang="en-US" dirty="0" smtClean="0"/>
              <a:t/>
            </a:r>
            <a:br>
              <a:rPr lang="en-US" dirty="0" smtClean="0"/>
            </a:br>
            <a:r>
              <a:rPr lang="en-US" dirty="0" smtClean="0"/>
              <a:t>data from PDFs</a:t>
            </a:r>
            <a:endParaRPr lang="en-US" dirty="0"/>
          </a:p>
        </p:txBody>
      </p:sp>
      <p:sp>
        <p:nvSpPr>
          <p:cNvPr id="3" name="Content Placeholder 2"/>
          <p:cNvSpPr>
            <a:spLocks noGrp="1"/>
          </p:cNvSpPr>
          <p:nvPr>
            <p:ph idx="1"/>
          </p:nvPr>
        </p:nvSpPr>
        <p:spPr>
          <a:xfrm>
            <a:off x="762000" y="770030"/>
            <a:ext cx="5086150" cy="3886200"/>
          </a:xfrm>
        </p:spPr>
        <p:txBody>
          <a:bodyPr>
            <a:normAutofit/>
          </a:bodyPr>
          <a:lstStyle/>
          <a:p>
            <a:r>
              <a:rPr lang="en-US" dirty="0" smtClean="0"/>
              <a:t>Uses </a:t>
            </a:r>
            <a:r>
              <a:rPr lang="en-US" dirty="0" smtClean="0"/>
              <a:t>Rails, </a:t>
            </a:r>
            <a:r>
              <a:rPr lang="en-US" dirty="0" err="1" smtClean="0"/>
              <a:t>Tesseract</a:t>
            </a:r>
            <a:r>
              <a:rPr lang="en-US" dirty="0" smtClean="0"/>
              <a:t>, </a:t>
            </a:r>
            <a:r>
              <a:rPr lang="en-US" dirty="0" err="1" smtClean="0"/>
              <a:t>ImageMagick</a:t>
            </a:r>
            <a:endParaRPr lang="en-US" dirty="0" smtClean="0"/>
          </a:p>
          <a:p>
            <a:r>
              <a:rPr lang="en-US" dirty="0" smtClean="0"/>
              <a:t>Extract </a:t>
            </a:r>
            <a:r>
              <a:rPr lang="en-US" dirty="0" smtClean="0"/>
              <a:t>structured data from image-based PDF </a:t>
            </a:r>
            <a:r>
              <a:rPr lang="en-US" dirty="0" smtClean="0"/>
              <a:t>files</a:t>
            </a:r>
          </a:p>
          <a:p>
            <a:r>
              <a:rPr lang="en-US" dirty="0" smtClean="0"/>
              <a:t>Liberate </a:t>
            </a:r>
            <a:r>
              <a:rPr lang="en-US" dirty="0" smtClean="0"/>
              <a:t>data, make it usable</a:t>
            </a:r>
          </a:p>
          <a:p>
            <a:r>
              <a:rPr lang="en-US" dirty="0" err="1" smtClean="0"/>
              <a:t>github.com</a:t>
            </a:r>
            <a:r>
              <a:rPr lang="en-US" dirty="0"/>
              <a:t>/</a:t>
            </a:r>
            <a:r>
              <a:rPr lang="en-US" dirty="0" err="1"/>
              <a:t>thuncan</a:t>
            </a:r>
            <a:r>
              <a:rPr lang="en-US" dirty="0"/>
              <a:t>/</a:t>
            </a:r>
            <a:r>
              <a:rPr lang="en-US" dirty="0" err="1" smtClean="0"/>
              <a:t>dhgit</a:t>
            </a:r>
            <a:endParaRPr lang="en-US" dirty="0" smtClean="0"/>
          </a:p>
          <a:p>
            <a:r>
              <a:rPr lang="en-US" dirty="0"/>
              <a:t>Developed by </a:t>
            </a:r>
            <a:r>
              <a:rPr lang="en-US" dirty="0" smtClean="0"/>
              <a:t>Raleigh </a:t>
            </a:r>
            <a:r>
              <a:rPr lang="en-US" dirty="0"/>
              <a:t>Public Record</a:t>
            </a:r>
          </a:p>
          <a:p>
            <a:endParaRPr lang="en-US" dirty="0"/>
          </a:p>
        </p:txBody>
      </p:sp>
      <p:sp>
        <p:nvSpPr>
          <p:cNvPr id="6" name="Rectangle 5"/>
          <p:cNvSpPr/>
          <p:nvPr/>
        </p:nvSpPr>
        <p:spPr>
          <a:xfrm rot="5400000">
            <a:off x="4030351" y="2122398"/>
            <a:ext cx="6096000" cy="2213578"/>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dochiv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4030350" y="2126488"/>
            <a:ext cx="6096000" cy="2109216"/>
          </a:xfrm>
          <a:prstGeom prst="rect">
            <a:avLst/>
          </a:prstGeom>
        </p:spPr>
      </p:pic>
    </p:spTree>
    <p:extLst>
      <p:ext uri="{BB962C8B-B14F-4D97-AF65-F5344CB8AC3E}">
        <p14:creationId xmlns:p14="http://schemas.microsoft.com/office/powerpoint/2010/main" val="3306464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8026934" cy="1600200"/>
          </a:xfrm>
        </p:spPr>
        <p:txBody>
          <a:bodyPr>
            <a:normAutofit fontScale="90000"/>
          </a:bodyPr>
          <a:lstStyle/>
          <a:p>
            <a:r>
              <a:rPr lang="en-US" dirty="0" smtClean="0"/>
              <a:t>More ideas for brainstorming</a:t>
            </a:r>
            <a:endParaRPr lang="en-US" dirty="0"/>
          </a:p>
        </p:txBody>
      </p:sp>
      <p:sp>
        <p:nvSpPr>
          <p:cNvPr id="3" name="Content Placeholder 2"/>
          <p:cNvSpPr>
            <a:spLocks noGrp="1"/>
          </p:cNvSpPr>
          <p:nvPr>
            <p:ph idx="1"/>
          </p:nvPr>
        </p:nvSpPr>
        <p:spPr>
          <a:xfrm>
            <a:off x="762000" y="334848"/>
            <a:ext cx="7543800" cy="4177260"/>
          </a:xfrm>
        </p:spPr>
        <p:txBody>
          <a:bodyPr>
            <a:normAutofit fontScale="92500" lnSpcReduction="20000"/>
          </a:bodyPr>
          <a:lstStyle/>
          <a:p>
            <a:pPr marL="0" indent="0">
              <a:buNone/>
            </a:pPr>
            <a:endParaRPr lang="en-US" dirty="0" smtClean="0"/>
          </a:p>
          <a:p>
            <a:pPr marL="0" indent="0">
              <a:buNone/>
            </a:pPr>
            <a:endParaRPr lang="en-US" dirty="0" smtClean="0"/>
          </a:p>
          <a:p>
            <a:r>
              <a:rPr lang="en-US" dirty="0" err="1" smtClean="0"/>
              <a:t>codeforamerica.org</a:t>
            </a:r>
            <a:r>
              <a:rPr lang="en-US" dirty="0"/>
              <a:t>/apps</a:t>
            </a:r>
            <a:r>
              <a:rPr lang="en-US" dirty="0" smtClean="0"/>
              <a:t>/</a:t>
            </a:r>
          </a:p>
          <a:p>
            <a:r>
              <a:rPr lang="en-US" dirty="0" err="1" smtClean="0"/>
              <a:t>sunlightfoundation.com</a:t>
            </a:r>
            <a:r>
              <a:rPr lang="en-US" dirty="0"/>
              <a:t>/</a:t>
            </a:r>
            <a:r>
              <a:rPr lang="en-US" dirty="0" err="1"/>
              <a:t>api</a:t>
            </a:r>
            <a:r>
              <a:rPr lang="en-US" dirty="0" smtClean="0"/>
              <a:t>/</a:t>
            </a:r>
          </a:p>
          <a:p>
            <a:r>
              <a:rPr lang="en-US" dirty="0" err="1" smtClean="0"/>
              <a:t>propublica.org</a:t>
            </a:r>
            <a:r>
              <a:rPr lang="en-US" dirty="0"/>
              <a:t>/tools</a:t>
            </a:r>
            <a:r>
              <a:rPr lang="en-US" dirty="0" smtClean="0"/>
              <a:t>/</a:t>
            </a:r>
          </a:p>
          <a:p>
            <a:r>
              <a:rPr lang="en-US" dirty="0" err="1" smtClean="0"/>
              <a:t>ncopenbook.gov</a:t>
            </a:r>
            <a:endParaRPr lang="en-US" dirty="0" smtClean="0"/>
          </a:p>
          <a:p>
            <a:r>
              <a:rPr lang="en-US" dirty="0" err="1"/>
              <a:t>data.gov</a:t>
            </a:r>
            <a:endParaRPr lang="en-US" dirty="0" smtClean="0"/>
          </a:p>
          <a:p>
            <a:pPr marL="0" indent="0">
              <a:buNone/>
            </a:pPr>
            <a:endParaRPr lang="en-US" dirty="0"/>
          </a:p>
          <a:p>
            <a:pPr marL="0" indent="0">
              <a:buNone/>
            </a:pPr>
            <a:r>
              <a:rPr lang="en-US" dirty="0" smtClean="0"/>
              <a:t>Get </a:t>
            </a:r>
            <a:r>
              <a:rPr lang="en-US" dirty="0"/>
              <a:t>this presentation at </a:t>
            </a:r>
            <a:r>
              <a:rPr lang="en-US" dirty="0" err="1"/>
              <a:t>github.com</a:t>
            </a:r>
            <a:r>
              <a:rPr lang="en-US" dirty="0"/>
              <a:t>/</a:t>
            </a:r>
            <a:r>
              <a:rPr lang="en-US" dirty="0" err="1"/>
              <a:t>duncancc</a:t>
            </a:r>
            <a:r>
              <a:rPr lang="en-US" dirty="0"/>
              <a:t>/</a:t>
            </a:r>
            <a:r>
              <a:rPr lang="en-US" dirty="0" smtClean="0"/>
              <a:t>citycamp14</a:t>
            </a:r>
          </a:p>
          <a:p>
            <a:pPr marL="0" indent="0">
              <a:buNone/>
            </a:pPr>
            <a:endParaRPr lang="en-US" dirty="0"/>
          </a:p>
          <a:p>
            <a:pPr marL="0" indent="0">
              <a:buNone/>
            </a:pPr>
            <a:r>
              <a:rPr lang="en-US" dirty="0" smtClean="0"/>
              <a:t>Charles Duncan – @</a:t>
            </a:r>
            <a:r>
              <a:rPr lang="en-US" dirty="0" err="1" smtClean="0"/>
              <a:t>duncanreporting</a:t>
            </a:r>
            <a:r>
              <a:rPr lang="en-US" dirty="0" smtClean="0"/>
              <a:t> </a:t>
            </a:r>
          </a:p>
          <a:p>
            <a:pPr marL="0" indent="0">
              <a:buNone/>
            </a:pPr>
            <a:r>
              <a:rPr lang="en-US" dirty="0" smtClean="0"/>
              <a:t>Editor, Raleigh Public Record</a:t>
            </a:r>
            <a:endParaRPr lang="en-US" dirty="0"/>
          </a:p>
        </p:txBody>
      </p:sp>
    </p:spTree>
    <p:extLst>
      <p:ext uri="{BB962C8B-B14F-4D97-AF65-F5344CB8AC3E}">
        <p14:creationId xmlns:p14="http://schemas.microsoft.com/office/powerpoint/2010/main" val="488458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4572000"/>
            <a:ext cx="7809717" cy="1600200"/>
          </a:xfrm>
        </p:spPr>
        <p:txBody>
          <a:bodyPr>
            <a:normAutofit fontScale="90000"/>
          </a:bodyPr>
          <a:lstStyle/>
          <a:p>
            <a:r>
              <a:rPr lang="en-US" dirty="0" smtClean="0"/>
              <a:t>NC Dept. of Public Instruction</a:t>
            </a:r>
            <a:endParaRPr lang="en-US" dirty="0"/>
          </a:p>
        </p:txBody>
      </p:sp>
      <p:sp>
        <p:nvSpPr>
          <p:cNvPr id="3" name="Content Placeholder 2"/>
          <p:cNvSpPr>
            <a:spLocks noGrp="1"/>
          </p:cNvSpPr>
          <p:nvPr>
            <p:ph idx="1"/>
          </p:nvPr>
        </p:nvSpPr>
        <p:spPr>
          <a:xfrm>
            <a:off x="762000" y="769359"/>
            <a:ext cx="7642627" cy="4093703"/>
          </a:xfrm>
        </p:spPr>
        <p:txBody>
          <a:bodyPr>
            <a:normAutofit/>
          </a:bodyPr>
          <a:lstStyle/>
          <a:p>
            <a:r>
              <a:rPr lang="en-US" dirty="0" smtClean="0"/>
              <a:t>State-wide school data</a:t>
            </a:r>
          </a:p>
          <a:p>
            <a:r>
              <a:rPr lang="en-US" dirty="0" smtClean="0"/>
              <a:t>Testing scores and graduation rates </a:t>
            </a:r>
          </a:p>
          <a:p>
            <a:r>
              <a:rPr lang="en-US" dirty="0" smtClean="0"/>
              <a:t>Demographic and economic data</a:t>
            </a:r>
          </a:p>
          <a:p>
            <a:r>
              <a:rPr lang="en-US" dirty="0" smtClean="0"/>
              <a:t>Info goes down to the individual school level over many years</a:t>
            </a:r>
          </a:p>
          <a:p>
            <a:r>
              <a:rPr lang="en-US" dirty="0" smtClean="0"/>
              <a:t>Compare school performance in counties or across the state</a:t>
            </a:r>
          </a:p>
          <a:p>
            <a:r>
              <a:rPr lang="en-US" dirty="0" smtClean="0"/>
              <a:t>Make an app so users can build their own comparisons</a:t>
            </a:r>
          </a:p>
          <a:p>
            <a:r>
              <a:rPr lang="en-US" dirty="0" err="1" smtClean="0"/>
              <a:t>ncpublicschools.org</a:t>
            </a:r>
            <a:r>
              <a:rPr lang="en-US" dirty="0"/>
              <a:t>/data/reports</a:t>
            </a:r>
            <a:r>
              <a:rPr lang="en-US" dirty="0" smtClean="0"/>
              <a:t>/</a:t>
            </a:r>
          </a:p>
        </p:txBody>
      </p:sp>
    </p:spTree>
    <p:extLst>
      <p:ext uri="{BB962C8B-B14F-4D97-AF65-F5344CB8AC3E}">
        <p14:creationId xmlns:p14="http://schemas.microsoft.com/office/powerpoint/2010/main" val="1173244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8127188" cy="1600200"/>
          </a:xfrm>
        </p:spPr>
        <p:txBody>
          <a:bodyPr>
            <a:normAutofit fontScale="90000"/>
          </a:bodyPr>
          <a:lstStyle/>
          <a:p>
            <a:r>
              <a:rPr lang="en-US" dirty="0" smtClean="0"/>
              <a:t>Give me all the education data</a:t>
            </a:r>
            <a:endParaRPr lang="en-US" dirty="0"/>
          </a:p>
        </p:txBody>
      </p:sp>
      <p:sp>
        <p:nvSpPr>
          <p:cNvPr id="3" name="Content Placeholder 2"/>
          <p:cNvSpPr>
            <a:spLocks noGrp="1"/>
          </p:cNvSpPr>
          <p:nvPr>
            <p:ph idx="1"/>
          </p:nvPr>
        </p:nvSpPr>
        <p:spPr>
          <a:xfrm>
            <a:off x="762000" y="1370974"/>
            <a:ext cx="5721092" cy="3886200"/>
          </a:xfrm>
        </p:spPr>
        <p:txBody>
          <a:bodyPr/>
          <a:lstStyle/>
          <a:p>
            <a:r>
              <a:rPr lang="en-US" dirty="0" smtClean="0"/>
              <a:t>National Center for Education </a:t>
            </a:r>
          </a:p>
          <a:p>
            <a:pPr marL="0" indent="0">
              <a:buNone/>
            </a:pPr>
            <a:r>
              <a:rPr lang="en-US" dirty="0"/>
              <a:t>	</a:t>
            </a:r>
            <a:r>
              <a:rPr lang="en-US" dirty="0" smtClean="0"/>
              <a:t>Statistics</a:t>
            </a:r>
          </a:p>
          <a:p>
            <a:r>
              <a:rPr lang="en-US" dirty="0" smtClean="0"/>
              <a:t>Go beyond North Carolina for </a:t>
            </a:r>
          </a:p>
          <a:p>
            <a:pPr marL="0" indent="0">
              <a:buNone/>
            </a:pPr>
            <a:r>
              <a:rPr lang="en-US" dirty="0"/>
              <a:t>	</a:t>
            </a:r>
            <a:r>
              <a:rPr lang="en-US" dirty="0" smtClean="0"/>
              <a:t>education statistics to </a:t>
            </a:r>
          </a:p>
          <a:p>
            <a:pPr marL="0" indent="0">
              <a:buNone/>
            </a:pPr>
            <a:r>
              <a:rPr lang="en-US" dirty="0"/>
              <a:t>	</a:t>
            </a:r>
            <a:r>
              <a:rPr lang="en-US" dirty="0" smtClean="0"/>
              <a:t>compare, contrast across </a:t>
            </a:r>
          </a:p>
          <a:p>
            <a:pPr marL="0" indent="0">
              <a:buNone/>
            </a:pPr>
            <a:r>
              <a:rPr lang="en-US" dirty="0"/>
              <a:t>	</a:t>
            </a:r>
            <a:r>
              <a:rPr lang="en-US" dirty="0" smtClean="0"/>
              <a:t>other counties, states and countries</a:t>
            </a:r>
          </a:p>
          <a:p>
            <a:r>
              <a:rPr lang="en-US" dirty="0"/>
              <a:t>http://</a:t>
            </a:r>
            <a:r>
              <a:rPr lang="en-US" dirty="0" err="1"/>
              <a:t>nces.ed.gov</a:t>
            </a:r>
            <a:r>
              <a:rPr lang="en-US" dirty="0"/>
              <a:t>/</a:t>
            </a:r>
            <a:r>
              <a:rPr lang="en-US" dirty="0" err="1"/>
              <a:t>datatools</a:t>
            </a:r>
            <a:r>
              <a:rPr lang="en-US" dirty="0"/>
              <a:t>/</a:t>
            </a:r>
            <a:r>
              <a:rPr lang="en-US" dirty="0" err="1"/>
              <a:t>index.asp?DataToolSectionID</a:t>
            </a:r>
            <a:r>
              <a:rPr lang="en-US" dirty="0"/>
              <a:t>=4</a:t>
            </a:r>
            <a:endParaRPr lang="en-US" dirty="0"/>
          </a:p>
        </p:txBody>
      </p:sp>
      <p:pic>
        <p:nvPicPr>
          <p:cNvPr id="4" name="Picture 3" descr="3874629583_0b859602ae_m.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0297" y="936480"/>
            <a:ext cx="3048000" cy="2286000"/>
          </a:xfrm>
          <a:prstGeom prst="rect">
            <a:avLst/>
          </a:prstGeom>
        </p:spPr>
      </p:pic>
    </p:spTree>
    <p:extLst>
      <p:ext uri="{BB962C8B-B14F-4D97-AF65-F5344CB8AC3E}">
        <p14:creationId xmlns:p14="http://schemas.microsoft.com/office/powerpoint/2010/main" val="1656559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543800" cy="1600200"/>
          </a:xfrm>
        </p:spPr>
        <p:txBody>
          <a:bodyPr>
            <a:normAutofit/>
          </a:bodyPr>
          <a:lstStyle/>
          <a:p>
            <a:r>
              <a:rPr lang="en-US" dirty="0" smtClean="0"/>
              <a:t>Sunlight’s Open States API</a:t>
            </a:r>
            <a:endParaRPr lang="en-US" dirty="0"/>
          </a:p>
        </p:txBody>
      </p:sp>
      <p:sp>
        <p:nvSpPr>
          <p:cNvPr id="3" name="Content Placeholder 2"/>
          <p:cNvSpPr>
            <a:spLocks noGrp="1"/>
          </p:cNvSpPr>
          <p:nvPr>
            <p:ph idx="1"/>
          </p:nvPr>
        </p:nvSpPr>
        <p:spPr>
          <a:xfrm>
            <a:off x="762000" y="685799"/>
            <a:ext cx="7543800" cy="4394509"/>
          </a:xfrm>
        </p:spPr>
        <p:txBody>
          <a:bodyPr>
            <a:normAutofit/>
          </a:bodyPr>
          <a:lstStyle/>
          <a:p>
            <a:r>
              <a:rPr lang="en-US" sz="2800" dirty="0" smtClean="0"/>
              <a:t>Info on all 50 state legislatures plus DC and Puerto Rico</a:t>
            </a:r>
          </a:p>
          <a:p>
            <a:r>
              <a:rPr lang="en-US" sz="2800" dirty="0" smtClean="0"/>
              <a:t>Figure out what’s going on in the North Carolina General Assembly</a:t>
            </a:r>
          </a:p>
          <a:p>
            <a:r>
              <a:rPr lang="en-US" sz="2800" dirty="0" smtClean="0"/>
              <a:t>Make the NCGA actions easier to keep track of and more accessible to the public</a:t>
            </a:r>
          </a:p>
          <a:p>
            <a:r>
              <a:rPr lang="en-US" sz="2800" dirty="0" err="1"/>
              <a:t>s</a:t>
            </a:r>
            <a:r>
              <a:rPr lang="en-US" sz="2800" dirty="0" err="1" smtClean="0"/>
              <a:t>unlightfoundation.com</a:t>
            </a:r>
            <a:r>
              <a:rPr lang="en-US" sz="2800" dirty="0" smtClean="0"/>
              <a:t>/</a:t>
            </a:r>
            <a:r>
              <a:rPr lang="en-US" sz="2800" dirty="0" err="1" smtClean="0"/>
              <a:t>api</a:t>
            </a:r>
            <a:endParaRPr lang="en-US" sz="2800" dirty="0" smtClean="0"/>
          </a:p>
        </p:txBody>
      </p:sp>
    </p:spTree>
    <p:extLst>
      <p:ext uri="{BB962C8B-B14F-4D97-AF65-F5344CB8AC3E}">
        <p14:creationId xmlns:p14="http://schemas.microsoft.com/office/powerpoint/2010/main" val="18346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Hack a city budget</a:t>
            </a:r>
            <a:endParaRPr lang="en-US" dirty="0"/>
          </a:p>
        </p:txBody>
      </p:sp>
      <p:sp>
        <p:nvSpPr>
          <p:cNvPr id="3" name="Content Placeholder 2"/>
          <p:cNvSpPr>
            <a:spLocks noGrp="1"/>
          </p:cNvSpPr>
          <p:nvPr>
            <p:ph idx="1"/>
          </p:nvPr>
        </p:nvSpPr>
        <p:spPr>
          <a:xfrm>
            <a:off x="762000" y="1003328"/>
            <a:ext cx="7543800" cy="3886200"/>
          </a:xfrm>
        </p:spPr>
        <p:txBody>
          <a:bodyPr>
            <a:normAutofit fontScale="92500"/>
          </a:bodyPr>
          <a:lstStyle/>
          <a:p>
            <a:r>
              <a:rPr lang="en-US" sz="2800" dirty="0" smtClean="0"/>
              <a:t>Municipal budgets </a:t>
            </a:r>
            <a:endParaRPr lang="en-US" sz="2800" dirty="0" smtClean="0"/>
          </a:p>
          <a:p>
            <a:pPr marL="0" indent="0">
              <a:buNone/>
            </a:pPr>
            <a:r>
              <a:rPr lang="en-US" sz="2800" dirty="0"/>
              <a:t>	</a:t>
            </a:r>
            <a:r>
              <a:rPr lang="en-US" sz="2800" dirty="0" smtClean="0"/>
              <a:t>are </a:t>
            </a:r>
            <a:r>
              <a:rPr lang="en-US" sz="2800" dirty="0" smtClean="0"/>
              <a:t>hard to understand</a:t>
            </a:r>
          </a:p>
          <a:p>
            <a:r>
              <a:rPr lang="en-US" sz="2800" dirty="0" smtClean="0"/>
              <a:t>Get the data, open it up</a:t>
            </a:r>
          </a:p>
          <a:p>
            <a:r>
              <a:rPr lang="en-US" sz="2800" dirty="0" smtClean="0"/>
              <a:t>Track income and expenses </a:t>
            </a:r>
            <a:endParaRPr lang="en-US" sz="2800" dirty="0" smtClean="0"/>
          </a:p>
          <a:p>
            <a:pPr marL="0" indent="0">
              <a:buNone/>
            </a:pPr>
            <a:r>
              <a:rPr lang="en-US" sz="2800" dirty="0"/>
              <a:t>	</a:t>
            </a:r>
            <a:r>
              <a:rPr lang="en-US" sz="2800" dirty="0" smtClean="0"/>
              <a:t>over </a:t>
            </a:r>
            <a:r>
              <a:rPr lang="en-US" sz="2800" dirty="0" smtClean="0"/>
              <a:t>time</a:t>
            </a:r>
          </a:p>
          <a:p>
            <a:r>
              <a:rPr lang="en-US" sz="2800" dirty="0" smtClean="0"/>
              <a:t>Make an app to make presenting budget info easier to present</a:t>
            </a:r>
          </a:p>
          <a:p>
            <a:r>
              <a:rPr lang="en-US" sz="2800" dirty="0" smtClean="0"/>
              <a:t>Several good projects on </a:t>
            </a:r>
            <a:r>
              <a:rPr lang="en-US" sz="2800" dirty="0" err="1" smtClean="0"/>
              <a:t>GitHub</a:t>
            </a:r>
            <a:r>
              <a:rPr lang="en-US" sz="2800" dirty="0" smtClean="0"/>
              <a:t> to get you started</a:t>
            </a:r>
            <a:endParaRPr lang="en-US" sz="2800" dirty="0"/>
          </a:p>
        </p:txBody>
      </p:sp>
      <p:pic>
        <p:nvPicPr>
          <p:cNvPr id="4" name="Picture 3" descr="Screen-Shot-2014-05-21-at-10.10.49-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9923" y="702516"/>
            <a:ext cx="3924565" cy="2572951"/>
          </a:xfrm>
          <a:prstGeom prst="rect">
            <a:avLst/>
          </a:prstGeom>
        </p:spPr>
      </p:pic>
    </p:spTree>
    <p:extLst>
      <p:ext uri="{BB962C8B-B14F-4D97-AF65-F5344CB8AC3E}">
        <p14:creationId xmlns:p14="http://schemas.microsoft.com/office/powerpoint/2010/main" val="1820211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Census data, but better</a:t>
            </a:r>
            <a:endParaRPr lang="en-US" dirty="0"/>
          </a:p>
        </p:txBody>
      </p:sp>
      <p:sp>
        <p:nvSpPr>
          <p:cNvPr id="3" name="Content Placeholder 2"/>
          <p:cNvSpPr>
            <a:spLocks noGrp="1"/>
          </p:cNvSpPr>
          <p:nvPr>
            <p:ph idx="1"/>
          </p:nvPr>
        </p:nvSpPr>
        <p:spPr>
          <a:xfrm>
            <a:off x="762000" y="902416"/>
            <a:ext cx="7543800" cy="3385480"/>
          </a:xfrm>
        </p:spPr>
        <p:txBody>
          <a:bodyPr/>
          <a:lstStyle/>
          <a:p>
            <a:r>
              <a:rPr lang="en-US" dirty="0" smtClean="0"/>
              <a:t>Clean US Census data</a:t>
            </a:r>
          </a:p>
          <a:p>
            <a:r>
              <a:rPr lang="en-US" dirty="0" smtClean="0"/>
              <a:t>Bulk download and access via </a:t>
            </a:r>
            <a:r>
              <a:rPr lang="en-US" dirty="0" err="1" smtClean="0"/>
              <a:t>Javascript</a:t>
            </a:r>
            <a:r>
              <a:rPr lang="en-US" dirty="0" smtClean="0"/>
              <a:t> to 2010 Census data from Investigative Editors and Reporters</a:t>
            </a:r>
          </a:p>
          <a:p>
            <a:r>
              <a:rPr lang="en-US" dirty="0" smtClean="0"/>
              <a:t>Build demographic data into </a:t>
            </a:r>
            <a:r>
              <a:rPr lang="en-US" dirty="0" smtClean="0"/>
              <a:t>your </a:t>
            </a:r>
          </a:p>
          <a:p>
            <a:pPr marL="0" indent="0">
              <a:buNone/>
            </a:pPr>
            <a:r>
              <a:rPr lang="en-US" dirty="0" smtClean="0"/>
              <a:t>	apps </a:t>
            </a:r>
            <a:r>
              <a:rPr lang="en-US" dirty="0" smtClean="0"/>
              <a:t>without dealing </a:t>
            </a:r>
            <a:r>
              <a:rPr lang="en-US" dirty="0" smtClean="0"/>
              <a:t>with </a:t>
            </a:r>
          </a:p>
          <a:p>
            <a:pPr marL="0" indent="0">
              <a:buNone/>
            </a:pPr>
            <a:r>
              <a:rPr lang="en-US" dirty="0"/>
              <a:t>	</a:t>
            </a:r>
            <a:r>
              <a:rPr lang="en-US" dirty="0" smtClean="0"/>
              <a:t>the </a:t>
            </a:r>
            <a:r>
              <a:rPr lang="en-US" dirty="0" smtClean="0"/>
              <a:t>super fun data cleaning</a:t>
            </a:r>
          </a:p>
          <a:p>
            <a:r>
              <a:rPr lang="en-US" dirty="0" err="1" smtClean="0"/>
              <a:t>census.ire.org</a:t>
            </a:r>
            <a:r>
              <a:rPr lang="en-US" dirty="0"/>
              <a:t>/</a:t>
            </a:r>
          </a:p>
        </p:txBody>
      </p:sp>
      <p:pic>
        <p:nvPicPr>
          <p:cNvPr id="4" name="Picture 3" descr="139594291670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5380" y="2853876"/>
            <a:ext cx="3057673" cy="1985502"/>
          </a:xfrm>
          <a:prstGeom prst="rect">
            <a:avLst/>
          </a:prstGeom>
        </p:spPr>
      </p:pic>
    </p:spTree>
    <p:extLst>
      <p:ext uri="{BB962C8B-B14F-4D97-AF65-F5344CB8AC3E}">
        <p14:creationId xmlns:p14="http://schemas.microsoft.com/office/powerpoint/2010/main" val="2781513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Medicare data!</a:t>
            </a:r>
            <a:endParaRPr lang="en-US" dirty="0"/>
          </a:p>
        </p:txBody>
      </p:sp>
      <p:sp>
        <p:nvSpPr>
          <p:cNvPr id="3" name="Content Placeholder 2"/>
          <p:cNvSpPr>
            <a:spLocks noGrp="1"/>
          </p:cNvSpPr>
          <p:nvPr>
            <p:ph idx="1"/>
          </p:nvPr>
        </p:nvSpPr>
        <p:spPr/>
        <p:txBody>
          <a:bodyPr/>
          <a:lstStyle/>
          <a:p>
            <a:r>
              <a:rPr lang="en-US" dirty="0" smtClean="0"/>
              <a:t>Centers for Medicare &amp; Medicaid </a:t>
            </a:r>
          </a:p>
          <a:p>
            <a:r>
              <a:rPr lang="en-US" dirty="0" smtClean="0"/>
              <a:t>Recently released data from the feds on doctor billing for Medicare Part B</a:t>
            </a:r>
          </a:p>
          <a:p>
            <a:r>
              <a:rPr lang="en-US" dirty="0" smtClean="0"/>
              <a:t>Compare NC doctors, hospitals etc. </a:t>
            </a:r>
            <a:endParaRPr lang="en-US" dirty="0"/>
          </a:p>
          <a:p>
            <a:r>
              <a:rPr lang="en-US" dirty="0" err="1" smtClean="0"/>
              <a:t>www.cms.gov</a:t>
            </a:r>
            <a:r>
              <a:rPr lang="en-US" dirty="0"/>
              <a:t>/Research-Statistics-Data-and-Systems/Statistics-Trends-and-Reports/Medicare-Provider-Charge-Data/Physician-and-Other-</a:t>
            </a:r>
            <a:r>
              <a:rPr lang="en-US" dirty="0" err="1"/>
              <a:t>Supplier.html</a:t>
            </a:r>
            <a:endParaRPr lang="en-US" dirty="0"/>
          </a:p>
        </p:txBody>
      </p:sp>
    </p:spTree>
    <p:extLst>
      <p:ext uri="{BB962C8B-B14F-4D97-AF65-F5344CB8AC3E}">
        <p14:creationId xmlns:p14="http://schemas.microsoft.com/office/powerpoint/2010/main" val="648227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543800" cy="1600200"/>
          </a:xfrm>
        </p:spPr>
        <p:txBody>
          <a:bodyPr>
            <a:normAutofit fontScale="90000"/>
          </a:bodyPr>
          <a:lstStyle/>
          <a:p>
            <a:r>
              <a:rPr lang="en-US" dirty="0" smtClean="0"/>
              <a:t>“I’m just a bill” – NCGA style</a:t>
            </a:r>
            <a:endParaRPr lang="en-US" dirty="0"/>
          </a:p>
        </p:txBody>
      </p:sp>
      <p:sp>
        <p:nvSpPr>
          <p:cNvPr id="3" name="Content Placeholder 2"/>
          <p:cNvSpPr>
            <a:spLocks noGrp="1"/>
          </p:cNvSpPr>
          <p:nvPr>
            <p:ph idx="1"/>
          </p:nvPr>
        </p:nvSpPr>
        <p:spPr>
          <a:xfrm>
            <a:off x="762000" y="685800"/>
            <a:ext cx="5687674" cy="4728740"/>
          </a:xfrm>
        </p:spPr>
        <p:txBody>
          <a:bodyPr>
            <a:normAutofit fontScale="92500" lnSpcReduction="10000"/>
          </a:bodyPr>
          <a:lstStyle/>
          <a:p>
            <a:r>
              <a:rPr lang="en-US" dirty="0" smtClean="0"/>
              <a:t>RSS feeds for bills in the North Carolina House and Senate</a:t>
            </a:r>
          </a:p>
          <a:p>
            <a:r>
              <a:rPr lang="en-US" dirty="0" smtClean="0"/>
              <a:t>Track bills as they’re filed and for new activity</a:t>
            </a:r>
          </a:p>
          <a:p>
            <a:r>
              <a:rPr lang="en-US" dirty="0" smtClean="0"/>
              <a:t>Use the URL format to scrape the </a:t>
            </a:r>
            <a:r>
              <a:rPr lang="en-US" dirty="0" err="1" smtClean="0"/>
              <a:t>NCleg.net</a:t>
            </a:r>
            <a:r>
              <a:rPr lang="en-US" dirty="0" smtClean="0"/>
              <a:t> site</a:t>
            </a:r>
          </a:p>
          <a:p>
            <a:r>
              <a:rPr lang="en-US" dirty="0" err="1"/>
              <a:t>www.ncleg.net</a:t>
            </a:r>
            <a:r>
              <a:rPr lang="en-US" dirty="0"/>
              <a:t>/</a:t>
            </a:r>
            <a:r>
              <a:rPr lang="en-US" dirty="0" err="1"/>
              <a:t>gascripts</a:t>
            </a:r>
            <a:r>
              <a:rPr lang="en-US" dirty="0"/>
              <a:t>/</a:t>
            </a:r>
            <a:r>
              <a:rPr lang="en-US" dirty="0" err="1"/>
              <a:t>LastAction</a:t>
            </a:r>
            <a:r>
              <a:rPr lang="en-US" dirty="0"/>
              <a:t>/</a:t>
            </a:r>
            <a:r>
              <a:rPr lang="en-US" dirty="0" err="1"/>
              <a:t>LastAction.pl?Biennium</a:t>
            </a:r>
            <a:r>
              <a:rPr lang="en-US" dirty="0"/>
              <a:t>=2013&amp;SessionNumber=2&amp;ViewType=</a:t>
            </a:r>
            <a:r>
              <a:rPr lang="en-US" dirty="0" smtClean="0"/>
              <a:t>RSS</a:t>
            </a:r>
          </a:p>
          <a:p>
            <a:r>
              <a:rPr lang="en-US" dirty="0" err="1"/>
              <a:t>www.ncleg.net</a:t>
            </a:r>
            <a:r>
              <a:rPr lang="en-US" dirty="0"/>
              <a:t>/</a:t>
            </a:r>
            <a:r>
              <a:rPr lang="en-US" dirty="0" err="1"/>
              <a:t>gascripts</a:t>
            </a:r>
            <a:r>
              <a:rPr lang="en-US" dirty="0"/>
              <a:t>/</a:t>
            </a:r>
            <a:r>
              <a:rPr lang="en-US" dirty="0" err="1"/>
              <a:t>BillLookUp</a:t>
            </a:r>
            <a:r>
              <a:rPr lang="en-US" dirty="0"/>
              <a:t>/</a:t>
            </a:r>
            <a:r>
              <a:rPr lang="en-US" dirty="0" err="1"/>
              <a:t>BillLookUp.pl?Session</a:t>
            </a:r>
            <a:r>
              <a:rPr lang="en-US" dirty="0"/>
              <a:t>=2013&amp;BillID=H227&amp;view=</a:t>
            </a:r>
            <a:r>
              <a:rPr lang="en-US" dirty="0" err="1"/>
              <a:t>history_rss</a:t>
            </a:r>
            <a:endParaRPr lang="en-US" dirty="0"/>
          </a:p>
        </p:txBody>
      </p:sp>
      <p:pic>
        <p:nvPicPr>
          <p:cNvPr id="4" name="Picture 3" descr="bill.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9674" y="862212"/>
            <a:ext cx="2374900" cy="3416300"/>
          </a:xfrm>
          <a:prstGeom prst="rect">
            <a:avLst/>
          </a:prstGeom>
        </p:spPr>
      </p:pic>
    </p:spTree>
    <p:extLst>
      <p:ext uri="{BB962C8B-B14F-4D97-AF65-F5344CB8AC3E}">
        <p14:creationId xmlns:p14="http://schemas.microsoft.com/office/powerpoint/2010/main" val="28533056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Newsprint.thmx</Template>
  <TotalTime>7549</TotalTime>
  <Words>1005</Words>
  <Application>Microsoft Macintosh PowerPoint</Application>
  <PresentationFormat>On-screen Show (4:3)</PresentationFormat>
  <Paragraphs>138</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Newsprint</vt:lpstr>
      <vt:lpstr>18 open datasets, APIs and open source projects you can start hacking today</vt:lpstr>
      <vt:lpstr>docHive: structured  data from PDFs</vt:lpstr>
      <vt:lpstr>NC Dept. of Public Instruction</vt:lpstr>
      <vt:lpstr>Give me all the education data</vt:lpstr>
      <vt:lpstr>Sunlight’s Open States API</vt:lpstr>
      <vt:lpstr>Hack a city budget</vt:lpstr>
      <vt:lpstr>Census data, but better</vt:lpstr>
      <vt:lpstr>New Medicare data!</vt:lpstr>
      <vt:lpstr>“I’m just a bill” – NCGA style</vt:lpstr>
      <vt:lpstr>Statewide GIS data</vt:lpstr>
      <vt:lpstr>Track political ad buys</vt:lpstr>
      <vt:lpstr>Planning nerds unite!</vt:lpstr>
      <vt:lpstr>Water can kill you</vt:lpstr>
      <vt:lpstr>Scrape all the sites</vt:lpstr>
      <vt:lpstr>OpenBlock is awesome</vt:lpstr>
      <vt:lpstr>Include weather in your app</vt:lpstr>
      <vt:lpstr>Think of the puppies!</vt:lpstr>
      <vt:lpstr>Open Raleigh</vt:lpstr>
      <vt:lpstr>Build an open data site for your community</vt:lpstr>
      <vt:lpstr>More ideas for brainstorming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 open datasets, APIs and open source projects you can start hacking today</dc:title>
  <dc:creator>charles duncan</dc:creator>
  <cp:lastModifiedBy>charles duncan</cp:lastModifiedBy>
  <cp:revision>35</cp:revision>
  <dcterms:created xsi:type="dcterms:W3CDTF">2014-05-16T21:58:11Z</dcterms:created>
  <dcterms:modified xsi:type="dcterms:W3CDTF">2014-05-24T19:58:53Z</dcterms:modified>
</cp:coreProperties>
</file>